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2" r:id="rId3"/>
    <p:sldId id="289" r:id="rId4"/>
    <p:sldId id="286" r:id="rId5"/>
    <p:sldId id="293" r:id="rId6"/>
    <p:sldId id="290" r:id="rId7"/>
    <p:sldId id="292" r:id="rId8"/>
    <p:sldId id="258"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32" autoAdjust="0"/>
    <p:restoredTop sz="96679" autoAdjust="0"/>
  </p:normalViewPr>
  <p:slideViewPr>
    <p:cSldViewPr>
      <p:cViewPr varScale="1">
        <p:scale>
          <a:sx n="65" d="100"/>
          <a:sy n="65" d="100"/>
        </p:scale>
        <p:origin x="-1290" y="-96"/>
      </p:cViewPr>
      <p:guideLst>
        <p:guide orient="horz" pos="2160"/>
        <p:guide pos="2880"/>
      </p:guideLst>
    </p:cSldViewPr>
  </p:slideViewPr>
  <p:outlineViewPr>
    <p:cViewPr>
      <p:scale>
        <a:sx n="33" d="100"/>
        <a:sy n="33" d="100"/>
      </p:scale>
      <p:origin x="0" y="573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86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2020/6/4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70F3830-A412-4AA2-83CD-EC0332395386}" type="slidenum">
              <a:rPr lang="zh-CN" altLang="en-US" smtClean="0"/>
              <a:t>3</a:t>
            </a:fld>
            <a:endParaRPr lang="zh-CN" altLang="en-US"/>
          </a:p>
        </p:txBody>
      </p:sp>
    </p:spTree>
    <p:extLst>
      <p:ext uri="{BB962C8B-B14F-4D97-AF65-F5344CB8AC3E}">
        <p14:creationId xmlns:p14="http://schemas.microsoft.com/office/powerpoint/2010/main" val="428121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2020/6/4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smtClean="0"/>
              <a:t>WF </a:t>
            </a:r>
            <a:r>
              <a:rPr lang="en-US" altLang="zh-CN" sz="4000" dirty="0"/>
              <a:t>on Applicability of </a:t>
            </a:r>
            <a:r>
              <a:rPr lang="en-US" altLang="zh-CN" sz="4000" dirty="0" smtClean="0"/>
              <a:t>DL </a:t>
            </a:r>
            <a:r>
              <a:rPr lang="en-US" altLang="zh-CN" sz="4000" dirty="0"/>
              <a:t>interruption for </a:t>
            </a:r>
            <a:r>
              <a:rPr lang="en-US" altLang="zh-CN" sz="4000" dirty="0" err="1"/>
              <a:t>Tx</a:t>
            </a:r>
            <a:r>
              <a:rPr lang="en-US" altLang="zh-CN" sz="4000" dirty="0"/>
              <a:t> switching</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a:t>
            </a:r>
            <a:r>
              <a:rPr lang="en-US" altLang="zh-CN" sz="2000" dirty="0" smtClean="0"/>
              <a:t>95e</a:t>
            </a:r>
            <a:r>
              <a:rPr lang="en-US" altLang="zh-CN" sz="2000" dirty="0"/>
              <a:t>	</a:t>
            </a:r>
          </a:p>
          <a:p>
            <a:r>
              <a:rPr lang="en-US" altLang="zh-CN" sz="2000" dirty="0"/>
              <a:t>Electronic Meeting, 25 May - 5 June, 2020</a:t>
            </a:r>
            <a:endParaRPr lang="en-US" altLang="zh-CN" sz="2000" dirty="0" smtClean="0"/>
          </a:p>
          <a:p>
            <a:r>
              <a:rPr lang="en-US" altLang="ja-JP" sz="2000" dirty="0" smtClean="0"/>
              <a:t>Agenda: </a:t>
            </a:r>
            <a:r>
              <a:rPr lang="en-GB" altLang="zh-CN" sz="2000" dirty="0"/>
              <a:t>6.13.1.5</a:t>
            </a:r>
            <a:endParaRPr lang="en-US" altLang="ja-JP" sz="2000" dirty="0"/>
          </a:p>
        </p:txBody>
      </p:sp>
      <p:sp>
        <p:nvSpPr>
          <p:cNvPr id="5" name="正方形/長方形 4"/>
          <p:cNvSpPr/>
          <p:nvPr/>
        </p:nvSpPr>
        <p:spPr>
          <a:xfrm>
            <a:off x="6041132" y="332656"/>
            <a:ext cx="2707332" cy="400110"/>
          </a:xfrm>
          <a:prstGeom prst="rect">
            <a:avLst/>
          </a:prstGeom>
          <a:noFill/>
        </p:spPr>
        <p:txBody>
          <a:bodyPr wrap="square">
            <a:spAutoFit/>
          </a:bodyPr>
          <a:lstStyle/>
          <a:p>
            <a:pPr algn="r"/>
            <a:r>
              <a:rPr lang="en-US" altLang="zh-CN" sz="2000" dirty="0" smtClean="0"/>
              <a:t>R4-200xxxx</a:t>
            </a:r>
            <a:endParaRPr lang="en-US" altLang="zh-CN" sz="2000" dirty="0"/>
          </a:p>
        </p:txBody>
      </p:sp>
      <p:sp>
        <p:nvSpPr>
          <p:cNvPr id="7" name="副标题 2"/>
          <p:cNvSpPr txBox="1">
            <a:spLocks/>
          </p:cNvSpPr>
          <p:nvPr/>
        </p:nvSpPr>
        <p:spPr>
          <a:xfrm>
            <a:off x="683568" y="4509120"/>
            <a:ext cx="7560840" cy="79208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400" dirty="0">
                <a:solidFill>
                  <a:schemeClr val="tx1"/>
                </a:solidFill>
              </a:rPr>
              <a:t>China </a:t>
            </a:r>
            <a:r>
              <a:rPr lang="en-US" altLang="zh-CN" sz="2400" dirty="0" smtClean="0">
                <a:solidFill>
                  <a:schemeClr val="tx1"/>
                </a:solidFill>
              </a:rPr>
              <a:t>Telecom</a:t>
            </a:r>
            <a:endParaRPr lang="en-US" altLang="zh-CN" sz="2400" dirty="0">
              <a:solidFill>
                <a:schemeClr val="tx1"/>
              </a:solidFill>
            </a:endParaRP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200" smtClean="0"/>
              <a:t>Background</a:t>
            </a:r>
            <a:endParaRPr lang="zh-CN" altLang="en-US" sz="3200" dirty="0"/>
          </a:p>
        </p:txBody>
      </p:sp>
      <p:sp>
        <p:nvSpPr>
          <p:cNvPr id="3" name="内容占位符 2"/>
          <p:cNvSpPr>
            <a:spLocks noGrp="1"/>
          </p:cNvSpPr>
          <p:nvPr>
            <p:ph idx="1"/>
          </p:nvPr>
        </p:nvSpPr>
        <p:spPr>
          <a:xfrm>
            <a:off x="457200" y="1412776"/>
            <a:ext cx="8229600" cy="5112568"/>
          </a:xfrm>
        </p:spPr>
        <p:txBody>
          <a:bodyPr>
            <a:noAutofit/>
          </a:bodyPr>
          <a:lstStyle/>
          <a:p>
            <a:pPr>
              <a:spcBef>
                <a:spcPts val="600"/>
              </a:spcBef>
            </a:pPr>
            <a:r>
              <a:rPr lang="en-US" altLang="zh-CN" sz="2400" dirty="0" smtClean="0"/>
              <a:t>Approved WFs on RF requirements for </a:t>
            </a:r>
            <a:r>
              <a:rPr lang="en-US" altLang="zh-CN" sz="2400" dirty="0" err="1" smtClean="0"/>
              <a:t>Tx</a:t>
            </a:r>
            <a:r>
              <a:rPr lang="en-US" altLang="zh-CN" sz="2400" dirty="0" smtClean="0"/>
              <a:t> switching </a:t>
            </a:r>
            <a:r>
              <a:rPr lang="en-US" altLang="zh-CN" sz="2400" dirty="0"/>
              <a:t>in </a:t>
            </a:r>
            <a:r>
              <a:rPr lang="en-US" altLang="zh-CN" sz="2400" dirty="0" smtClean="0"/>
              <a:t>the previous </a:t>
            </a:r>
            <a:r>
              <a:rPr lang="en-US" altLang="zh-CN" sz="2400" dirty="0"/>
              <a:t>meetings</a:t>
            </a:r>
          </a:p>
          <a:p>
            <a:pPr lvl="1">
              <a:spcBef>
                <a:spcPts val="600"/>
              </a:spcBef>
            </a:pPr>
            <a:r>
              <a:rPr lang="en-US" altLang="zh-CN" sz="2000" dirty="0"/>
              <a:t>R4-1913041, RAN4 #92bis</a:t>
            </a:r>
          </a:p>
          <a:p>
            <a:pPr lvl="1">
              <a:spcBef>
                <a:spcPts val="600"/>
              </a:spcBef>
            </a:pPr>
            <a:r>
              <a:rPr lang="en-US" altLang="zh-CN" sz="2000" dirty="0"/>
              <a:t>R4-1916084, RAN4 #</a:t>
            </a:r>
            <a:r>
              <a:rPr lang="en-US" altLang="zh-CN" sz="2000" dirty="0" smtClean="0"/>
              <a:t>93</a:t>
            </a:r>
          </a:p>
          <a:p>
            <a:pPr lvl="1">
              <a:spcBef>
                <a:spcPts val="600"/>
              </a:spcBef>
            </a:pPr>
            <a:r>
              <a:rPr lang="en-US" altLang="zh-CN" sz="2000" dirty="0" smtClean="0"/>
              <a:t>R4-2002815</a:t>
            </a:r>
            <a:r>
              <a:rPr lang="en-US" altLang="zh-CN" sz="2000" dirty="0"/>
              <a:t>, RAN4 #</a:t>
            </a:r>
            <a:r>
              <a:rPr lang="en-US" altLang="zh-CN" sz="2000" dirty="0" smtClean="0"/>
              <a:t>94e</a:t>
            </a:r>
          </a:p>
          <a:p>
            <a:pPr lvl="1">
              <a:spcBef>
                <a:spcPts val="600"/>
              </a:spcBef>
            </a:pPr>
            <a:r>
              <a:rPr lang="en-US" altLang="zh-CN" sz="2000" dirty="0" smtClean="0"/>
              <a:t>R4-2005664, </a:t>
            </a:r>
            <a:r>
              <a:rPr lang="en-US" altLang="zh-CN" sz="2000" dirty="0"/>
              <a:t>RAN4 #</a:t>
            </a:r>
            <a:r>
              <a:rPr lang="en-US" altLang="zh-CN" sz="2000" dirty="0" smtClean="0"/>
              <a:t>94e-bis</a:t>
            </a:r>
            <a:endParaRPr lang="en-US" altLang="zh-CN" sz="2000" dirty="0"/>
          </a:p>
          <a:p>
            <a:pPr lvl="1">
              <a:spcBef>
                <a:spcPts val="600"/>
              </a:spcBef>
            </a:pPr>
            <a:endParaRPr lang="zh-CN"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406612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Autofit/>
          </a:bodyPr>
          <a:lstStyle/>
          <a:p>
            <a:r>
              <a:rPr lang="en-US" altLang="zh-CN" sz="3200" dirty="0"/>
              <a:t>Background on Applicability of DL interruption</a:t>
            </a:r>
            <a:endParaRPr lang="zh-CN" altLang="en-US" sz="3200" dirty="0"/>
          </a:p>
        </p:txBody>
      </p:sp>
      <p:sp>
        <p:nvSpPr>
          <p:cNvPr id="3" name="内容占位符 2"/>
          <p:cNvSpPr>
            <a:spLocks noGrp="1"/>
          </p:cNvSpPr>
          <p:nvPr>
            <p:ph idx="1"/>
          </p:nvPr>
        </p:nvSpPr>
        <p:spPr>
          <a:xfrm>
            <a:off x="457200" y="1340768"/>
            <a:ext cx="8229600" cy="5040560"/>
          </a:xfrm>
        </p:spPr>
        <p:txBody>
          <a:bodyPr>
            <a:noAutofit/>
          </a:bodyPr>
          <a:lstStyle/>
          <a:p>
            <a:pPr marL="342900" lvl="1" indent="-342900">
              <a:buFont typeface="Arial" pitchFamily="34" charset="0"/>
              <a:buChar char="•"/>
            </a:pPr>
            <a:r>
              <a:rPr lang="en-GB" altLang="zh-CN" sz="2400" dirty="0"/>
              <a:t>RAN4 #9</a:t>
            </a:r>
            <a:r>
              <a:rPr lang="en-US" altLang="zh-CN" sz="2400" dirty="0"/>
              <a:t>4e-bis </a:t>
            </a:r>
            <a:r>
              <a:rPr lang="en-GB" altLang="zh-CN" sz="2400" dirty="0" smtClean="0"/>
              <a:t>Agreement</a:t>
            </a:r>
            <a:r>
              <a:rPr lang="en-US" altLang="zh-CN" sz="2400" dirty="0" smtClean="0"/>
              <a:t> </a:t>
            </a:r>
            <a:r>
              <a:rPr lang="en-US" altLang="zh-CN" sz="2400" dirty="0"/>
              <a:t>in RF </a:t>
            </a:r>
            <a:r>
              <a:rPr lang="en-US" altLang="zh-CN" sz="2400" dirty="0" smtClean="0"/>
              <a:t>session(R4-2005664):</a:t>
            </a:r>
            <a:endParaRPr lang="en-GB" altLang="zh-CN" sz="2400" dirty="0"/>
          </a:p>
          <a:p>
            <a:pPr lvl="1"/>
            <a:r>
              <a:rPr lang="en-US" altLang="zh-CN" sz="2000" dirty="0"/>
              <a:t>Define different capabilities for UEs with and without DL interruption</a:t>
            </a:r>
          </a:p>
          <a:p>
            <a:pPr lvl="2"/>
            <a:r>
              <a:rPr lang="en-US" altLang="zh-CN" sz="1800" dirty="0"/>
              <a:t>Whether to allow DL interruption for each band combination can be discussed later after the signaling for DL interruption is defined.  </a:t>
            </a:r>
            <a:endParaRPr lang="en-US" altLang="zh-CN" sz="1800" dirty="0" smtClean="0"/>
          </a:p>
          <a:p>
            <a:pPr marL="342900" lvl="1" indent="-342900">
              <a:spcBef>
                <a:spcPts val="1200"/>
              </a:spcBef>
              <a:buFont typeface="Arial" pitchFamily="34" charset="0"/>
              <a:buChar char="•"/>
            </a:pPr>
            <a:r>
              <a:rPr lang="en-GB" altLang="zh-CN" sz="2400" dirty="0" smtClean="0"/>
              <a:t>RAN4 </a:t>
            </a:r>
            <a:r>
              <a:rPr lang="en-GB" altLang="zh-CN" sz="2400" dirty="0"/>
              <a:t>#</a:t>
            </a:r>
            <a:r>
              <a:rPr lang="en-GB" altLang="zh-CN" sz="2400" dirty="0" smtClean="0"/>
              <a:t>94e-bis</a:t>
            </a:r>
            <a:r>
              <a:rPr lang="en-GB" altLang="zh-CN" sz="2400" dirty="0"/>
              <a:t> Agreement</a:t>
            </a:r>
            <a:r>
              <a:rPr lang="en-GB" altLang="zh-CN" sz="2400" dirty="0" smtClean="0"/>
              <a:t> </a:t>
            </a:r>
            <a:r>
              <a:rPr lang="en-GB" altLang="zh-CN" sz="2400" dirty="0"/>
              <a:t>in RRM session </a:t>
            </a:r>
            <a:r>
              <a:rPr lang="en-GB" altLang="zh-CN" sz="2400" dirty="0" smtClean="0"/>
              <a:t>(R4-2005416):</a:t>
            </a:r>
            <a:endParaRPr lang="zh-CN" altLang="zh-CN" sz="2400" dirty="0"/>
          </a:p>
          <a:p>
            <a:pPr lvl="1"/>
            <a:r>
              <a:rPr lang="en-GB" altLang="zh-CN" sz="2000" dirty="0"/>
              <a:t>If the DL interruptions are allowed and the DL interruption applicability is agreed to be captured in RF specification, RRM can directly refer to RF spec. Otherwise, the DL interruption applicability is captured in RRM spec.</a:t>
            </a:r>
            <a:endParaRPr lang="zh-CN" altLang="zh-CN" sz="2000" dirty="0"/>
          </a:p>
          <a:p>
            <a:pPr lvl="1"/>
            <a:endParaRPr lang="en-US"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3</a:t>
            </a:fld>
            <a:endParaRPr lang="zh-CN" altLang="en-US"/>
          </a:p>
        </p:txBody>
      </p:sp>
    </p:spTree>
    <p:extLst>
      <p:ext uri="{BB962C8B-B14F-4D97-AF65-F5344CB8AC3E}">
        <p14:creationId xmlns:p14="http://schemas.microsoft.com/office/powerpoint/2010/main" val="968702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484784"/>
            <a:ext cx="8435280" cy="4824536"/>
          </a:xfrm>
        </p:spPr>
        <p:txBody>
          <a:bodyPr>
            <a:noAutofit/>
          </a:bodyPr>
          <a:lstStyle/>
          <a:p>
            <a:pPr lvl="0"/>
            <a:r>
              <a:rPr lang="en-GB" altLang="zh-CN" sz="2400" dirty="0" smtClean="0"/>
              <a:t>For </a:t>
            </a:r>
            <a:r>
              <a:rPr lang="en-GB" altLang="zh-CN" sz="2400" dirty="0"/>
              <a:t>EN-DC:</a:t>
            </a:r>
            <a:endParaRPr lang="zh-CN" altLang="zh-CN" sz="2400" dirty="0"/>
          </a:p>
          <a:p>
            <a:pPr lvl="1"/>
            <a:r>
              <a:rPr lang="en-GB" altLang="zh-CN" sz="2000" dirty="0"/>
              <a:t>Option 1: DL interruptions due to UL </a:t>
            </a:r>
            <a:r>
              <a:rPr lang="en-GB" altLang="zh-CN" sz="2000" dirty="0" err="1"/>
              <a:t>Tx</a:t>
            </a:r>
            <a:r>
              <a:rPr lang="en-GB" altLang="zh-CN" sz="2000" dirty="0"/>
              <a:t> switching are not allowed for any EN-DC band combinations. (Nokia)</a:t>
            </a:r>
            <a:endParaRPr lang="zh-CN" altLang="zh-CN" sz="2000" dirty="0"/>
          </a:p>
          <a:p>
            <a:pPr lvl="1"/>
            <a:r>
              <a:rPr lang="en-US" altLang="zh-CN" sz="2000" dirty="0"/>
              <a:t>Option 2: </a:t>
            </a:r>
            <a:r>
              <a:rPr lang="en-US" altLang="zh-CN" sz="2000" dirty="0" smtClean="0"/>
              <a:t>DL </a:t>
            </a:r>
            <a:r>
              <a:rPr lang="en-US" altLang="zh-CN" sz="2000" dirty="0"/>
              <a:t>interruptions are only allowed for band combinations where it is difficult to avoid DL interruptions in practical UE implementations.  (Huawei, MTK, CTC, KDDI, OPPO, ZTE)</a:t>
            </a:r>
          </a:p>
          <a:p>
            <a:pPr lvl="1"/>
            <a:r>
              <a:rPr lang="en-US" altLang="zh-CN" sz="2000" dirty="0" smtClean="0"/>
              <a:t>Option </a:t>
            </a:r>
            <a:r>
              <a:rPr lang="en-US" altLang="zh-CN" sz="2000" dirty="0"/>
              <a:t>3: </a:t>
            </a:r>
            <a:r>
              <a:rPr lang="en-US" altLang="zh-CN" sz="2000" dirty="0">
                <a:solidFill>
                  <a:srgbClr val="7030A0"/>
                </a:solidFill>
              </a:rPr>
              <a:t>DL interruptions on any band combinations with UE capability indication should be allowed </a:t>
            </a:r>
            <a:r>
              <a:rPr lang="en-US" altLang="zh-CN" sz="2000" dirty="0" smtClean="0"/>
              <a:t>(</a:t>
            </a:r>
            <a:r>
              <a:rPr lang="en-US" altLang="zh-CN" sz="2000" dirty="0"/>
              <a:t>Apple, OPPO, ZTE, vivo, MTK)</a:t>
            </a:r>
          </a:p>
          <a:p>
            <a:pPr lvl="0"/>
            <a:r>
              <a:rPr lang="en-GB" altLang="zh-CN" sz="2400" dirty="0" smtClean="0"/>
              <a:t>For UL </a:t>
            </a:r>
            <a:r>
              <a:rPr lang="en-GB" altLang="zh-CN" sz="2400" dirty="0"/>
              <a:t>CA:</a:t>
            </a:r>
            <a:endParaRPr lang="zh-CN" altLang="zh-CN" sz="2400" dirty="0"/>
          </a:p>
          <a:p>
            <a:pPr lvl="1"/>
            <a:r>
              <a:rPr lang="en-US" altLang="zh-CN" sz="2000" dirty="0" smtClean="0"/>
              <a:t>Option </a:t>
            </a:r>
            <a:r>
              <a:rPr lang="en-US" altLang="zh-CN" sz="2000" dirty="0"/>
              <a:t>1: DL interruptions are only allowed for band combinations where it is difficult to avoid DL interruptions in practical UE implementations. (Nokia, MTK, CTC, HW, KDDI, OPPO, ZTE)</a:t>
            </a:r>
          </a:p>
          <a:p>
            <a:pPr lvl="1"/>
            <a:r>
              <a:rPr lang="en-US" altLang="zh-CN" sz="2000" dirty="0" smtClean="0"/>
              <a:t>Option </a:t>
            </a:r>
            <a:r>
              <a:rPr lang="en-US" altLang="zh-CN" sz="2000" dirty="0"/>
              <a:t>2: </a:t>
            </a:r>
            <a:r>
              <a:rPr lang="en-US" altLang="zh-CN" sz="2000" dirty="0">
                <a:solidFill>
                  <a:srgbClr val="7030A0"/>
                </a:solidFill>
              </a:rPr>
              <a:t>DL interruptions on any band combinations with UE capability indication should be allowed </a:t>
            </a:r>
            <a:r>
              <a:rPr lang="en-US" altLang="zh-CN" sz="2000" dirty="0" smtClean="0"/>
              <a:t>(</a:t>
            </a:r>
            <a:r>
              <a:rPr lang="en-US" altLang="zh-CN" sz="2000" dirty="0"/>
              <a:t>HW, Apple, OPPO, ZTE, vivo, MTK)</a:t>
            </a:r>
          </a:p>
          <a:p>
            <a:pPr lvl="1"/>
            <a:endParaRPr lang="zh-CN" altLang="zh-CN" sz="20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4</a:t>
            </a:fld>
            <a:endParaRPr lang="zh-CN" altLang="en-US"/>
          </a:p>
        </p:txBody>
      </p:sp>
      <p:sp>
        <p:nvSpPr>
          <p:cNvPr id="5" name="标题 1"/>
          <p:cNvSpPr>
            <a:spLocks noGrp="1"/>
          </p:cNvSpPr>
          <p:nvPr>
            <p:ph type="title"/>
          </p:nvPr>
        </p:nvSpPr>
        <p:spPr>
          <a:xfrm>
            <a:off x="374848" y="404664"/>
            <a:ext cx="8229600" cy="936104"/>
          </a:xfrm>
        </p:spPr>
        <p:txBody>
          <a:bodyPr>
            <a:noAutofit/>
          </a:bodyPr>
          <a:lstStyle/>
          <a:p>
            <a:r>
              <a:rPr lang="en-US" altLang="zh-CN" sz="3200" dirty="0" smtClean="0"/>
              <a:t>Background: companies’ positions at RAN4 #95e</a:t>
            </a:r>
            <a:endParaRPr lang="zh-CN" altLang="en-US" sz="3200" dirty="0"/>
          </a:p>
        </p:txBody>
      </p:sp>
    </p:spTree>
    <p:extLst>
      <p:ext uri="{BB962C8B-B14F-4D97-AF65-F5344CB8AC3E}">
        <p14:creationId xmlns:p14="http://schemas.microsoft.com/office/powerpoint/2010/main" val="2490110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t>5</a:t>
            </a:fld>
            <a:endParaRPr lang="zh-CN" altLang="en-US"/>
          </a:p>
        </p:txBody>
      </p:sp>
      <p:sp>
        <p:nvSpPr>
          <p:cNvPr id="5" name="内容占位符 2"/>
          <p:cNvSpPr>
            <a:spLocks noGrp="1"/>
          </p:cNvSpPr>
          <p:nvPr>
            <p:ph idx="1"/>
          </p:nvPr>
        </p:nvSpPr>
        <p:spPr>
          <a:xfrm>
            <a:off x="323528" y="1340768"/>
            <a:ext cx="8435280" cy="4752528"/>
          </a:xfrm>
        </p:spPr>
        <p:txBody>
          <a:bodyPr>
            <a:noAutofit/>
          </a:bodyPr>
          <a:lstStyle/>
          <a:p>
            <a:pPr lvl="0"/>
            <a:r>
              <a:rPr lang="en-GB" altLang="zh-CN" sz="2000" dirty="0"/>
              <a:t>For EN-DC</a:t>
            </a:r>
            <a:r>
              <a:rPr lang="en-GB" altLang="zh-CN" sz="2000" dirty="0" smtClean="0"/>
              <a:t>: continue </a:t>
            </a:r>
            <a:r>
              <a:rPr lang="en-US" altLang="zh-CN" sz="2000" dirty="0" smtClean="0"/>
              <a:t>discussing </a:t>
            </a:r>
            <a:r>
              <a:rPr lang="en-GB" altLang="zh-CN" sz="2000" dirty="0" smtClean="0"/>
              <a:t>the following options at RAN4 #96e</a:t>
            </a:r>
            <a:endParaRPr lang="zh-CN" altLang="zh-CN" sz="2000" dirty="0"/>
          </a:p>
          <a:p>
            <a:pPr lvl="1"/>
            <a:r>
              <a:rPr lang="en-GB" altLang="zh-CN" sz="1800" dirty="0"/>
              <a:t>Option 1: DL interruptions due to UL </a:t>
            </a:r>
            <a:r>
              <a:rPr lang="en-GB" altLang="zh-CN" sz="1800" dirty="0" err="1"/>
              <a:t>Tx</a:t>
            </a:r>
            <a:r>
              <a:rPr lang="en-GB" altLang="zh-CN" sz="1800" dirty="0"/>
              <a:t> switching are not allowed for any EN-DC band combinations. </a:t>
            </a:r>
            <a:endParaRPr lang="en-GB" altLang="zh-CN" sz="1800" dirty="0" smtClean="0"/>
          </a:p>
          <a:p>
            <a:pPr lvl="1"/>
            <a:r>
              <a:rPr lang="en-US" altLang="zh-CN" sz="1800" dirty="0" smtClean="0"/>
              <a:t>Option </a:t>
            </a:r>
            <a:r>
              <a:rPr lang="en-US" altLang="zh-CN" sz="1800" dirty="0"/>
              <a:t>2: DL interruptions are only allowed for band combinations where it is difficult to avoid DL interruptions in practical UE implementations. </a:t>
            </a:r>
            <a:endParaRPr lang="en-US" altLang="zh-CN" sz="1800" dirty="0" smtClean="0"/>
          </a:p>
          <a:p>
            <a:pPr lvl="2"/>
            <a:r>
              <a:rPr lang="de-DE" altLang="zh-CN" sz="1600" dirty="0">
                <a:solidFill>
                  <a:srgbClr val="0000FF"/>
                </a:solidFill>
              </a:rPr>
              <a:t>Encouarge chipset and UE </a:t>
            </a:r>
            <a:r>
              <a:rPr lang="de-DE" altLang="zh-CN" sz="1600" dirty="0" smtClean="0">
                <a:solidFill>
                  <a:srgbClr val="0000FF"/>
                </a:solidFill>
              </a:rPr>
              <a:t>vendors </a:t>
            </a:r>
            <a:r>
              <a:rPr lang="de-DE" altLang="zh-CN" sz="1600" dirty="0">
                <a:solidFill>
                  <a:srgbClr val="0000FF"/>
                </a:solidFill>
              </a:rPr>
              <a:t>to </a:t>
            </a:r>
            <a:r>
              <a:rPr lang="de-DE" altLang="zh-CN" sz="1600" dirty="0" smtClean="0">
                <a:solidFill>
                  <a:srgbClr val="0000FF"/>
                </a:solidFill>
              </a:rPr>
              <a:t>feedback if </a:t>
            </a:r>
            <a:r>
              <a:rPr lang="de-DE" altLang="zh-CN" sz="1600" dirty="0">
                <a:solidFill>
                  <a:srgbClr val="0000FF"/>
                </a:solidFill>
              </a:rPr>
              <a:t>DL interruption can be aovided for the </a:t>
            </a:r>
            <a:r>
              <a:rPr lang="de-DE" altLang="zh-CN" sz="1600" dirty="0" smtClean="0">
                <a:solidFill>
                  <a:srgbClr val="0000FF"/>
                </a:solidFill>
              </a:rPr>
              <a:t>band </a:t>
            </a:r>
            <a:r>
              <a:rPr lang="de-DE" altLang="zh-CN" sz="1600" dirty="0">
                <a:solidFill>
                  <a:srgbClr val="0000FF"/>
                </a:solidFill>
              </a:rPr>
              <a:t>pairs for </a:t>
            </a:r>
            <a:r>
              <a:rPr lang="en-US" altLang="zh-CN" sz="1600" dirty="0" smtClean="0">
                <a:solidFill>
                  <a:srgbClr val="0000FF"/>
                </a:solidFill>
              </a:rPr>
              <a:t>in slide #7.</a:t>
            </a:r>
          </a:p>
          <a:p>
            <a:pPr lvl="1"/>
            <a:r>
              <a:rPr lang="en-US" altLang="zh-CN" sz="1800" dirty="0" smtClean="0"/>
              <a:t>Option </a:t>
            </a:r>
            <a:r>
              <a:rPr lang="en-US" altLang="zh-CN" sz="1800" dirty="0"/>
              <a:t>3: </a:t>
            </a:r>
            <a:r>
              <a:rPr lang="en-US" altLang="zh-CN" sz="1800" dirty="0">
                <a:solidFill>
                  <a:srgbClr val="7030A0"/>
                </a:solidFill>
              </a:rPr>
              <a:t>DL interruptions on any </a:t>
            </a:r>
            <a:r>
              <a:rPr lang="en-US" altLang="zh-CN" sz="1800" dirty="0" smtClean="0">
                <a:solidFill>
                  <a:srgbClr val="7030A0"/>
                </a:solidFill>
              </a:rPr>
              <a:t>band </a:t>
            </a:r>
            <a:r>
              <a:rPr lang="en-US" altLang="zh-CN" sz="1800" dirty="0">
                <a:solidFill>
                  <a:srgbClr val="7030A0"/>
                </a:solidFill>
              </a:rPr>
              <a:t>combinations with UE capability indication should be allowed </a:t>
            </a:r>
            <a:endParaRPr lang="en-US" altLang="zh-CN" sz="1800" dirty="0" smtClean="0">
              <a:solidFill>
                <a:srgbClr val="7030A0"/>
              </a:solidFill>
            </a:endParaRPr>
          </a:p>
          <a:p>
            <a:pPr lvl="0"/>
            <a:r>
              <a:rPr lang="en-GB" altLang="zh-CN" sz="2000" dirty="0" smtClean="0"/>
              <a:t>For </a:t>
            </a:r>
            <a:r>
              <a:rPr lang="en-GB" altLang="zh-CN" sz="2000" dirty="0"/>
              <a:t>UL </a:t>
            </a:r>
            <a:r>
              <a:rPr lang="en-GB" altLang="zh-CN" sz="2000" dirty="0" smtClean="0"/>
              <a:t>CA:</a:t>
            </a:r>
            <a:r>
              <a:rPr lang="en-GB" altLang="zh-CN" sz="2000" dirty="0"/>
              <a:t> continue </a:t>
            </a:r>
            <a:r>
              <a:rPr lang="en-US" altLang="zh-CN" sz="2000" dirty="0"/>
              <a:t>discussing </a:t>
            </a:r>
            <a:r>
              <a:rPr lang="en-GB" altLang="zh-CN" sz="2000" dirty="0" smtClean="0"/>
              <a:t>the </a:t>
            </a:r>
            <a:r>
              <a:rPr lang="en-GB" altLang="zh-CN" sz="2000" dirty="0"/>
              <a:t>following options at RAN4 #96e</a:t>
            </a:r>
            <a:endParaRPr lang="zh-CN" altLang="zh-CN" sz="2000" dirty="0" smtClean="0"/>
          </a:p>
          <a:p>
            <a:pPr lvl="1"/>
            <a:r>
              <a:rPr lang="en-US" altLang="zh-CN" sz="1800" dirty="0" smtClean="0"/>
              <a:t>Option </a:t>
            </a:r>
            <a:r>
              <a:rPr lang="en-US" altLang="zh-CN" sz="1800" dirty="0"/>
              <a:t>1: DL interruptions are only allowed for band combinations where it is difficult to avoid DL interruptions in practical UE implementations. </a:t>
            </a:r>
            <a:endParaRPr lang="en-US" altLang="zh-CN" sz="1800" dirty="0" smtClean="0"/>
          </a:p>
          <a:p>
            <a:pPr lvl="2"/>
            <a:r>
              <a:rPr lang="de-DE" altLang="zh-CN" sz="1600" dirty="0">
                <a:solidFill>
                  <a:srgbClr val="0000FF"/>
                </a:solidFill>
              </a:rPr>
              <a:t>Encouarge </a:t>
            </a:r>
            <a:r>
              <a:rPr lang="en-US" altLang="zh-CN" sz="1600" dirty="0" smtClean="0">
                <a:solidFill>
                  <a:srgbClr val="0000FF"/>
                </a:solidFill>
              </a:rPr>
              <a:t>chipset </a:t>
            </a:r>
            <a:r>
              <a:rPr lang="en-US" altLang="zh-CN" sz="1600" dirty="0">
                <a:solidFill>
                  <a:srgbClr val="0000FF"/>
                </a:solidFill>
              </a:rPr>
              <a:t>and UE </a:t>
            </a:r>
            <a:r>
              <a:rPr lang="de-DE" altLang="zh-CN" sz="1600" dirty="0">
                <a:solidFill>
                  <a:srgbClr val="0000FF"/>
                </a:solidFill>
              </a:rPr>
              <a:t>vendors </a:t>
            </a:r>
            <a:r>
              <a:rPr lang="en-US" altLang="zh-CN" sz="1600" dirty="0" smtClean="0">
                <a:solidFill>
                  <a:srgbClr val="0000FF"/>
                </a:solidFill>
              </a:rPr>
              <a:t>to </a:t>
            </a:r>
            <a:r>
              <a:rPr lang="de-DE" altLang="zh-CN" sz="1600" dirty="0" smtClean="0">
                <a:solidFill>
                  <a:srgbClr val="0000FF"/>
                </a:solidFill>
              </a:rPr>
              <a:t>feedback </a:t>
            </a:r>
            <a:r>
              <a:rPr lang="en-US" altLang="zh-CN" sz="1600" dirty="0" smtClean="0">
                <a:solidFill>
                  <a:srgbClr val="0000FF"/>
                </a:solidFill>
              </a:rPr>
              <a:t>if </a:t>
            </a:r>
            <a:r>
              <a:rPr lang="en-US" altLang="zh-CN" sz="1600" dirty="0">
                <a:solidFill>
                  <a:srgbClr val="0000FF"/>
                </a:solidFill>
              </a:rPr>
              <a:t>DL interruption can be </a:t>
            </a:r>
            <a:r>
              <a:rPr lang="en-US" altLang="zh-CN" sz="1600" dirty="0" smtClean="0">
                <a:solidFill>
                  <a:srgbClr val="0000FF"/>
                </a:solidFill>
              </a:rPr>
              <a:t>avoided </a:t>
            </a:r>
            <a:r>
              <a:rPr lang="en-US" altLang="zh-CN" sz="1600" dirty="0">
                <a:solidFill>
                  <a:srgbClr val="0000FF"/>
                </a:solidFill>
              </a:rPr>
              <a:t>for the band pairs for in slide #7</a:t>
            </a:r>
            <a:r>
              <a:rPr lang="en-US" altLang="zh-CN" sz="1600" dirty="0" smtClean="0">
                <a:solidFill>
                  <a:srgbClr val="0000FF"/>
                </a:solidFill>
              </a:rPr>
              <a:t>.</a:t>
            </a:r>
            <a:endParaRPr lang="en-US" altLang="zh-CN" sz="1800" dirty="0" smtClean="0"/>
          </a:p>
          <a:p>
            <a:pPr lvl="1"/>
            <a:r>
              <a:rPr lang="en-US" altLang="zh-CN" sz="1800" dirty="0" smtClean="0"/>
              <a:t>Option </a:t>
            </a:r>
            <a:r>
              <a:rPr lang="en-US" altLang="zh-CN" sz="1800" dirty="0"/>
              <a:t>2: </a:t>
            </a:r>
            <a:r>
              <a:rPr lang="en-US" altLang="zh-CN" sz="1800" dirty="0">
                <a:solidFill>
                  <a:srgbClr val="7030A0"/>
                </a:solidFill>
              </a:rPr>
              <a:t>DL interruptions on any band combinations with UE capability indication should be </a:t>
            </a:r>
            <a:r>
              <a:rPr lang="en-US" altLang="zh-CN" sz="1800" dirty="0" smtClean="0">
                <a:solidFill>
                  <a:srgbClr val="7030A0"/>
                </a:solidFill>
              </a:rPr>
              <a:t>allowed</a:t>
            </a:r>
            <a:endParaRPr lang="en-US" altLang="zh-CN" sz="1800" dirty="0">
              <a:solidFill>
                <a:srgbClr val="7030A0"/>
              </a:solidFill>
            </a:endParaRPr>
          </a:p>
        </p:txBody>
      </p:sp>
      <p:sp>
        <p:nvSpPr>
          <p:cNvPr id="6" name="标题 1"/>
          <p:cNvSpPr>
            <a:spLocks noGrp="1"/>
          </p:cNvSpPr>
          <p:nvPr>
            <p:ph type="title"/>
          </p:nvPr>
        </p:nvSpPr>
        <p:spPr>
          <a:xfrm>
            <a:off x="374848" y="404664"/>
            <a:ext cx="8229600" cy="792088"/>
          </a:xfrm>
        </p:spPr>
        <p:txBody>
          <a:bodyPr>
            <a:noAutofit/>
          </a:bodyPr>
          <a:lstStyle/>
          <a:p>
            <a:r>
              <a:rPr lang="en-US" altLang="zh-CN" sz="2800" dirty="0" smtClean="0"/>
              <a:t>WF on Applicability of </a:t>
            </a:r>
            <a:r>
              <a:rPr lang="en-US" altLang="zh-CN" sz="2800" dirty="0"/>
              <a:t>DL </a:t>
            </a:r>
            <a:r>
              <a:rPr lang="en-US" altLang="zh-CN" sz="2800" dirty="0" smtClean="0"/>
              <a:t>interruption for </a:t>
            </a:r>
            <a:r>
              <a:rPr lang="en-US" altLang="zh-CN" sz="2800" dirty="0"/>
              <a:t>different band combinations</a:t>
            </a:r>
            <a:endParaRPr lang="zh-CN" altLang="en-US" sz="2800" dirty="0"/>
          </a:p>
        </p:txBody>
      </p:sp>
    </p:spTree>
    <p:extLst>
      <p:ext uri="{BB962C8B-B14F-4D97-AF65-F5344CB8AC3E}">
        <p14:creationId xmlns:p14="http://schemas.microsoft.com/office/powerpoint/2010/main" val="3216340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700808"/>
            <a:ext cx="8435280" cy="4752528"/>
          </a:xfrm>
        </p:spPr>
        <p:txBody>
          <a:bodyPr>
            <a:noAutofit/>
          </a:bodyPr>
          <a:lstStyle/>
          <a:p>
            <a:pPr lvl="0"/>
            <a:r>
              <a:rPr lang="en-GB" altLang="zh-CN" sz="2400" dirty="0"/>
              <a:t>Option 1: Specify in RRM spec for which band combinations DL interruptions are allowed. </a:t>
            </a:r>
            <a:endParaRPr lang="zh-CN" altLang="zh-CN" sz="2400" dirty="0"/>
          </a:p>
          <a:p>
            <a:pPr lvl="0"/>
            <a:r>
              <a:rPr lang="en-GB" altLang="zh-CN" sz="2400" dirty="0"/>
              <a:t>Option 2: Capture to TS38.101-1 and </a:t>
            </a:r>
            <a:r>
              <a:rPr lang="en-GB" altLang="zh-CN" sz="2400" dirty="0" smtClean="0"/>
              <a:t>TS38.101-3</a:t>
            </a:r>
            <a:endParaRPr lang="zh-CN" altLang="zh-CN" sz="24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6</a:t>
            </a:fld>
            <a:endParaRPr lang="zh-CN" altLang="en-US"/>
          </a:p>
        </p:txBody>
      </p:sp>
      <p:sp>
        <p:nvSpPr>
          <p:cNvPr id="5" name="标题 1"/>
          <p:cNvSpPr>
            <a:spLocks noGrp="1"/>
          </p:cNvSpPr>
          <p:nvPr>
            <p:ph type="title"/>
          </p:nvPr>
        </p:nvSpPr>
        <p:spPr>
          <a:xfrm>
            <a:off x="374848" y="404664"/>
            <a:ext cx="8229600" cy="1080120"/>
          </a:xfrm>
        </p:spPr>
        <p:txBody>
          <a:bodyPr>
            <a:noAutofit/>
          </a:bodyPr>
          <a:lstStyle/>
          <a:p>
            <a:r>
              <a:rPr lang="en-US" altLang="zh-CN" sz="3200" dirty="0"/>
              <a:t>Capture of the applicability on DL interruption </a:t>
            </a:r>
            <a:endParaRPr lang="zh-CN" altLang="en-US" sz="3200" dirty="0"/>
          </a:p>
        </p:txBody>
      </p:sp>
    </p:spTree>
    <p:extLst>
      <p:ext uri="{BB962C8B-B14F-4D97-AF65-F5344CB8AC3E}">
        <p14:creationId xmlns:p14="http://schemas.microsoft.com/office/powerpoint/2010/main" val="1708860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78098"/>
          </a:xfrm>
        </p:spPr>
        <p:txBody>
          <a:bodyPr>
            <a:noAutofit/>
          </a:bodyPr>
          <a:lstStyle/>
          <a:p>
            <a:r>
              <a:rPr lang="de-DE" altLang="zh-CN" sz="2800" dirty="0" smtClean="0"/>
              <a:t>Interested band pairs from operators </a:t>
            </a:r>
            <a:r>
              <a:rPr lang="de-DE" altLang="zh-CN" sz="2800" dirty="0">
                <a:solidFill>
                  <a:prstClr val="black"/>
                </a:solidFill>
              </a:rPr>
              <a:t> for FDD+TDD CA and FDD+TDD </a:t>
            </a:r>
            <a:r>
              <a:rPr lang="de-DE" altLang="zh-CN" sz="2800" dirty="0" smtClean="0">
                <a:solidFill>
                  <a:prstClr val="black"/>
                </a:solidFill>
              </a:rPr>
              <a:t>EN-DC (for </a:t>
            </a:r>
            <a:r>
              <a:rPr lang="de-DE" altLang="zh-CN" sz="2800" dirty="0">
                <a:solidFill>
                  <a:prstClr val="black"/>
                </a:solidFill>
              </a:rPr>
              <a:t>information)</a:t>
            </a:r>
            <a:endParaRPr lang="de-DE" altLang="zh-CN" sz="2800" dirty="0"/>
          </a:p>
        </p:txBody>
      </p:sp>
      <p:sp>
        <p:nvSpPr>
          <p:cNvPr id="3" name="内容占位符 2"/>
          <p:cNvSpPr>
            <a:spLocks noGrp="1"/>
          </p:cNvSpPr>
          <p:nvPr>
            <p:ph idx="1"/>
          </p:nvPr>
        </p:nvSpPr>
        <p:spPr>
          <a:xfrm>
            <a:off x="467544" y="1484784"/>
            <a:ext cx="8219256" cy="5184576"/>
          </a:xfrm>
        </p:spPr>
        <p:txBody>
          <a:bodyPr>
            <a:noAutofit/>
          </a:bodyPr>
          <a:lstStyle/>
          <a:p>
            <a:pPr marL="342900" lvl="1" indent="-342900">
              <a:buFont typeface="Arial" pitchFamily="34" charset="0"/>
              <a:buChar char="•"/>
            </a:pPr>
            <a:r>
              <a:rPr lang="de-DE" altLang="zh-CN" sz="1800" dirty="0" smtClean="0"/>
              <a:t>Band </a:t>
            </a:r>
            <a:r>
              <a:rPr lang="de-DE" altLang="zh-CN" sz="1800" dirty="0"/>
              <a:t>(n)1 + Band n78 (CTC, CU, KDDI, CHTTL)</a:t>
            </a:r>
          </a:p>
          <a:p>
            <a:pPr marL="342900" lvl="1" indent="-342900">
              <a:buFont typeface="Arial" pitchFamily="34" charset="0"/>
              <a:buChar char="•"/>
            </a:pPr>
            <a:r>
              <a:rPr lang="de-DE" altLang="zh-CN" sz="1800" dirty="0"/>
              <a:t>Band (n)3 + Band n78 (CTC, CU, KDDI, CHTTL)</a:t>
            </a:r>
          </a:p>
          <a:p>
            <a:pPr marL="342900" lvl="1" indent="-342900">
              <a:buFont typeface="Arial" pitchFamily="34" charset="0"/>
              <a:buChar char="•"/>
            </a:pPr>
            <a:r>
              <a:rPr lang="de-DE" altLang="zh-CN" sz="1800" dirty="0"/>
              <a:t>Band (n)1 + Band n77 (KDDI)</a:t>
            </a:r>
          </a:p>
          <a:p>
            <a:pPr marL="342900" lvl="1" indent="-342900">
              <a:buFont typeface="Arial" pitchFamily="34" charset="0"/>
              <a:buChar char="•"/>
            </a:pPr>
            <a:r>
              <a:rPr lang="de-DE" altLang="zh-CN" sz="1800" dirty="0"/>
              <a:t>Band (n)3 + Band n77 (KDDI)</a:t>
            </a:r>
          </a:p>
          <a:p>
            <a:pPr marL="342900" lvl="1" indent="-342900">
              <a:buFont typeface="Arial" pitchFamily="34" charset="0"/>
              <a:buChar char="•"/>
            </a:pPr>
            <a:r>
              <a:rPr lang="de-DE" altLang="zh-CN" sz="1800" dirty="0"/>
              <a:t>Band (n)18 + Band n77 or n78 (KDDI)</a:t>
            </a:r>
          </a:p>
          <a:p>
            <a:pPr marL="342900" lvl="1" indent="-342900">
              <a:buFont typeface="Arial" pitchFamily="34" charset="0"/>
              <a:buChar char="•"/>
            </a:pPr>
            <a:r>
              <a:rPr lang="de-DE" altLang="zh-CN" sz="1800" dirty="0"/>
              <a:t>Band (n)28 + Band n77 or n78 (KDDI)</a:t>
            </a:r>
          </a:p>
          <a:p>
            <a:pPr marL="342900" lvl="1" indent="-342900">
              <a:buFont typeface="Arial" pitchFamily="34" charset="0"/>
              <a:buChar char="•"/>
            </a:pPr>
            <a:r>
              <a:rPr lang="de-DE" altLang="zh-CN" sz="1800" dirty="0"/>
              <a:t>Band (n)3 + Band n41 (CMCC)</a:t>
            </a:r>
          </a:p>
          <a:p>
            <a:pPr marL="342900" lvl="1" indent="-342900">
              <a:buFont typeface="Arial" pitchFamily="34" charset="0"/>
              <a:buChar char="•"/>
            </a:pPr>
            <a:r>
              <a:rPr lang="de-DE" altLang="zh-CN" sz="1800" dirty="0"/>
              <a:t>Band (n)3 + Band  n79 (CMCC</a:t>
            </a:r>
            <a:r>
              <a:rPr lang="en-US" altLang="zh-CN" sz="1800" dirty="0"/>
              <a:t>, </a:t>
            </a:r>
            <a:r>
              <a:rPr lang="en-US" altLang="zh-CN" sz="1800" dirty="0" err="1"/>
              <a:t>docomo</a:t>
            </a:r>
            <a:r>
              <a:rPr lang="de-DE" altLang="zh-CN" sz="1800" dirty="0"/>
              <a:t>)</a:t>
            </a:r>
          </a:p>
          <a:p>
            <a:pPr marL="342900" lvl="1" indent="-342900">
              <a:buFont typeface="Arial" pitchFamily="34" charset="0"/>
              <a:buChar char="•"/>
            </a:pPr>
            <a:r>
              <a:rPr lang="de-DE" altLang="zh-CN" sz="1800" dirty="0"/>
              <a:t>Band (n)8 + Band n41 or n79 (CMCC)</a:t>
            </a:r>
          </a:p>
          <a:p>
            <a:pPr marL="342900" lvl="1" indent="-342900">
              <a:buFont typeface="Arial" pitchFamily="34" charset="0"/>
              <a:buChar char="•"/>
            </a:pPr>
            <a:r>
              <a:rPr lang="de-DE" altLang="zh-CN" sz="1800" dirty="0"/>
              <a:t>Band (n)8 + Band n77 or n78 (SoftBank)</a:t>
            </a:r>
          </a:p>
          <a:p>
            <a:pPr marL="342900" lvl="1" indent="-342900">
              <a:buFont typeface="Arial" pitchFamily="34" charset="0"/>
              <a:buChar char="•"/>
            </a:pPr>
            <a:r>
              <a:rPr lang="de-DE" altLang="zh-CN" sz="1800" dirty="0"/>
              <a:t>Band 11 + Band n77 or n78 (SoftBank)</a:t>
            </a:r>
          </a:p>
          <a:p>
            <a:pPr marL="342900" lvl="1" indent="-342900">
              <a:buFont typeface="Arial" pitchFamily="34" charset="0"/>
              <a:buChar char="•"/>
            </a:pPr>
            <a:r>
              <a:rPr lang="en-US" altLang="zh-CN" sz="1800" dirty="0"/>
              <a:t>Band (n)5 + Band n78 or n79 (</a:t>
            </a:r>
            <a:r>
              <a:rPr lang="en-US" altLang="zh-CN" sz="1800" dirty="0" err="1"/>
              <a:t>docomo</a:t>
            </a:r>
            <a:r>
              <a:rPr lang="en-US" altLang="zh-CN" sz="1800" dirty="0"/>
              <a:t>)</a:t>
            </a:r>
            <a:endParaRPr lang="zh-CN" altLang="zh-CN" sz="1800" dirty="0"/>
          </a:p>
          <a:p>
            <a:pPr marL="342900" lvl="1" indent="-342900">
              <a:buFont typeface="Arial" pitchFamily="34" charset="0"/>
              <a:buChar char="•"/>
            </a:pPr>
            <a:r>
              <a:rPr lang="en-US" altLang="zh-CN" sz="1800" dirty="0"/>
              <a:t>Band 19 + Band n78 or n79 (</a:t>
            </a:r>
            <a:r>
              <a:rPr lang="en-US" altLang="zh-CN" sz="1800" dirty="0" err="1"/>
              <a:t>docomo</a:t>
            </a:r>
            <a:r>
              <a:rPr lang="en-US" altLang="zh-CN" sz="1800" dirty="0"/>
              <a:t>)</a:t>
            </a:r>
            <a:endParaRPr lang="zh-CN" altLang="zh-CN" sz="1800" dirty="0"/>
          </a:p>
          <a:p>
            <a:pPr marL="342900" lvl="1" indent="-342900">
              <a:buFont typeface="Arial" pitchFamily="34" charset="0"/>
              <a:buChar char="•"/>
            </a:pPr>
            <a:r>
              <a:rPr lang="en-US" altLang="zh-CN" sz="1800" dirty="0"/>
              <a:t>Band 21 + Band n78 or n79 (</a:t>
            </a:r>
            <a:r>
              <a:rPr lang="en-US" altLang="zh-CN" sz="1800" dirty="0" err="1"/>
              <a:t>docomo</a:t>
            </a:r>
            <a:r>
              <a:rPr lang="en-US" altLang="zh-CN" sz="1800" dirty="0"/>
              <a:t>)</a:t>
            </a:r>
          </a:p>
          <a:p>
            <a:pPr marL="342900" lvl="1" indent="-342900">
              <a:buFont typeface="Arial" pitchFamily="34" charset="0"/>
              <a:buChar char="•"/>
            </a:pPr>
            <a:r>
              <a:rPr lang="en-US" altLang="zh-CN" sz="1800" dirty="0"/>
              <a:t>Band (n)1 + Band n79 (</a:t>
            </a:r>
            <a:r>
              <a:rPr lang="en-US" altLang="zh-CN" sz="1800" dirty="0" err="1"/>
              <a:t>docomo</a:t>
            </a:r>
            <a:r>
              <a:rPr lang="en-US" altLang="zh-CN" sz="1800" dirty="0"/>
              <a:t>)</a:t>
            </a:r>
            <a:endParaRPr lang="zh-CN" altLang="zh-CN" sz="1800"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t>7</a:t>
            </a:fld>
            <a:endParaRPr lang="zh-CN" altLang="en-US" dirty="0"/>
          </a:p>
        </p:txBody>
      </p:sp>
    </p:spTree>
    <p:extLst>
      <p:ext uri="{BB962C8B-B14F-4D97-AF65-F5344CB8AC3E}">
        <p14:creationId xmlns:p14="http://schemas.microsoft.com/office/powerpoint/2010/main" val="2245531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a:t>
            </a:fld>
            <a:endParaRPr lang="zh-CN" altLang="en-US"/>
          </a:p>
        </p:txBody>
      </p:sp>
      <p:sp>
        <p:nvSpPr>
          <p:cNvPr id="5" name="TextBox 4"/>
          <p:cNvSpPr txBox="1"/>
          <p:nvPr/>
        </p:nvSpPr>
        <p:spPr>
          <a:xfrm>
            <a:off x="2195736" y="2708920"/>
            <a:ext cx="4968552" cy="923330"/>
          </a:xfrm>
          <a:prstGeom prst="rect">
            <a:avLst/>
          </a:prstGeom>
          <a:noFill/>
        </p:spPr>
        <p:txBody>
          <a:bodyPr wrap="square" rtlCol="0">
            <a:spAutoFit/>
          </a:bodyPr>
          <a:lstStyle/>
          <a:p>
            <a:pPr algn="ctr"/>
            <a:r>
              <a:rPr lang="en-US" altLang="zh-CN" sz="5400" dirty="0">
                <a:ea typeface="微软雅黑" pitchFamily="34" charset="-122"/>
              </a:rPr>
              <a:t>Thanks!</a:t>
            </a:r>
            <a:endParaRPr lang="zh-CN" altLang="en-US" sz="5400" dirty="0">
              <a:ea typeface="微软雅黑" pitchFamily="34" charset="-122"/>
            </a:endParaRPr>
          </a:p>
        </p:txBody>
      </p:sp>
    </p:spTree>
    <p:extLst>
      <p:ext uri="{BB962C8B-B14F-4D97-AF65-F5344CB8AC3E}">
        <p14:creationId xmlns:p14="http://schemas.microsoft.com/office/powerpoint/2010/main" val="178996332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5927</TotalTime>
  <Words>717</Words>
  <Application>Microsoft Office PowerPoint</Application>
  <PresentationFormat>全屏显示(4:3)</PresentationFormat>
  <Paragraphs>65</Paragraphs>
  <Slides>8</Slides>
  <Notes>1</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Office 主题</vt:lpstr>
      <vt:lpstr>WF on Applicability of DL interruption for Tx switching</vt:lpstr>
      <vt:lpstr>Background</vt:lpstr>
      <vt:lpstr>Background on Applicability of DL interruption</vt:lpstr>
      <vt:lpstr>Background: companies’ positions at RAN4 #95e</vt:lpstr>
      <vt:lpstr>WF on Applicability of DL interruption for different band combinations</vt:lpstr>
      <vt:lpstr>Capture of the applicability on DL interruption </vt:lpstr>
      <vt:lpstr>Interested band pairs from operators  for FDD+TDD CA and FDD+TDD EN-DC (for information)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China Telecom_0604</cp:lastModifiedBy>
  <cp:revision>413</cp:revision>
  <dcterms:created xsi:type="dcterms:W3CDTF">2019-09-05T02:26:38Z</dcterms:created>
  <dcterms:modified xsi:type="dcterms:W3CDTF">2020-06-03T18:57:24Z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ies>
</file>