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1" r:id="rId4"/>
    <p:sldId id="279" r:id="rId5"/>
    <p:sldId id="280" r:id="rId6"/>
    <p:sldId id="281" r:id="rId7"/>
    <p:sldId id="27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1166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829" y="1122363"/>
            <a:ext cx="10930563" cy="2387600"/>
          </a:xfrm>
        </p:spPr>
        <p:txBody>
          <a:bodyPr>
            <a:normAutofit fontScale="90000"/>
          </a:bodyPr>
          <a:lstStyle/>
          <a:p>
            <a:r>
              <a:rPr lang="en-CA" dirty="0"/>
              <a:t>WF on remaining issues on MPR and AMPR for intra-band non-contiguous CA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smtClean="0"/>
              <a:t>Skyworks</a:t>
            </a:r>
            <a:r>
              <a:rPr lang="en-US" dirty="0"/>
              <a:t>, </a:t>
            </a:r>
            <a:r>
              <a:rPr lang="en-US" dirty="0" smtClean="0"/>
              <a:t>Qualcomm, [Nokia], [Huawei, </a:t>
            </a:r>
            <a:r>
              <a:rPr lang="en-US" dirty="0" err="1" smtClean="0"/>
              <a:t>HiSilicon</a:t>
            </a:r>
            <a:r>
              <a:rPr lang="en-US" dirty="0" smtClean="0"/>
              <a:t>], 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577561" y="110215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 smtClean="0"/>
              <a:t>R4-2008471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40" y="-28284"/>
            <a:ext cx="5246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#95-e </a:t>
            </a:r>
            <a:endParaRPr lang="en-GB" b="1" dirty="0" smtClean="0"/>
          </a:p>
          <a:p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57" y="365126"/>
            <a:ext cx="11081657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UL CA architecture and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363"/>
            <a:ext cx="10515600" cy="4921600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At least three bandwidth separation class (= maximum instantaneous BW support):</a:t>
            </a:r>
          </a:p>
          <a:p>
            <a:pPr lvl="1"/>
            <a:r>
              <a:rPr lang="en-CA" dirty="0"/>
              <a:t>≤ </a:t>
            </a:r>
            <a:r>
              <a:rPr lang="en-CA" dirty="0" smtClean="0"/>
              <a:t>100MHz</a:t>
            </a:r>
            <a:endParaRPr lang="en-CA" dirty="0"/>
          </a:p>
          <a:p>
            <a:pPr lvl="1"/>
            <a:r>
              <a:rPr lang="en-CA" dirty="0" smtClean="0"/>
              <a:t>≤ 200MHz</a:t>
            </a:r>
          </a:p>
          <a:p>
            <a:pPr lvl="1"/>
            <a:r>
              <a:rPr lang="en-CA" dirty="0" smtClean="0"/>
              <a:t>&gt; 200MHz</a:t>
            </a:r>
          </a:p>
          <a:p>
            <a:r>
              <a:rPr lang="en-CA" dirty="0" smtClean="0"/>
              <a:t>Baseline architecture for PC3 Rel16 uses two 23dBm transmit chains in order to cope with the large instantaneous transmit BW (up to 600MHz)</a:t>
            </a:r>
            <a:endParaRPr lang="en-CA" dirty="0"/>
          </a:p>
          <a:p>
            <a:pPr>
              <a:buFont typeface="Symbol"/>
              <a:buChar char="Þ"/>
            </a:pPr>
            <a:r>
              <a:rPr lang="en-CA" dirty="0" smtClean="0"/>
              <a:t> 2TX chain is the default assumption </a:t>
            </a:r>
          </a:p>
          <a:p>
            <a:pPr>
              <a:buFont typeface="Symbol"/>
              <a:buChar char="Þ"/>
            </a:pPr>
            <a:r>
              <a:rPr lang="en-CA" dirty="0"/>
              <a:t> </a:t>
            </a:r>
            <a:r>
              <a:rPr lang="en-CA" dirty="0" smtClean="0"/>
              <a:t>if UL MIMO is supported in single CC mode it is not supported in CA mode unless extra transmit paths are signalled through specific UL MIMO signaling </a:t>
            </a:r>
          </a:p>
          <a:p>
            <a:pPr>
              <a:buFont typeface="Symbol"/>
              <a:buChar char="Þ"/>
            </a:pPr>
            <a:r>
              <a:rPr lang="en-CA" dirty="0"/>
              <a:t> 2TX chain signaling is needed to </a:t>
            </a:r>
            <a:r>
              <a:rPr lang="en-CA" dirty="0" smtClean="0"/>
              <a:t>cover declaration </a:t>
            </a:r>
            <a:r>
              <a:rPr lang="en-CA" dirty="0"/>
              <a:t>of two DC location instead of one</a:t>
            </a:r>
          </a:p>
          <a:p>
            <a:r>
              <a:rPr lang="en-CA" dirty="0" smtClean="0"/>
              <a:t>1PA architecture is not precluded for BW separation class ≤ 200MHz in future releases 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655045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Background on 2PA non-contiguous UL CA MPR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Companies have submitted inputs and discussion papers [2,3,4]</a:t>
            </a:r>
          </a:p>
          <a:p>
            <a:r>
              <a:rPr lang="en-CA" dirty="0" smtClean="0"/>
              <a:t>It was suggested that DC_41_n41 MPR_IM3 values could be used as a starting point but:</a:t>
            </a:r>
          </a:p>
          <a:p>
            <a:pPr lvl="1"/>
            <a:r>
              <a:rPr lang="en-CA" dirty="0" smtClean="0"/>
              <a:t>To account for the change in Reference for MPR between ENDC and CA 3dB must be subtracted to the ENDC MA values.</a:t>
            </a:r>
          </a:p>
          <a:p>
            <a:pPr lvl="1"/>
            <a:r>
              <a:rPr lang="en-CA" dirty="0" smtClean="0"/>
              <a:t>ENDC MPR was derived to support PC2 thus margin exists for PC3 (SEM is absolute)</a:t>
            </a:r>
          </a:p>
          <a:p>
            <a:pPr lvl="1"/>
            <a:r>
              <a:rPr lang="en-CA" dirty="0" smtClean="0"/>
              <a:t>In CA, each CC may use CP-OFDM that results in higher PAPR than SC-FDMA+CP-OFDM</a:t>
            </a:r>
          </a:p>
          <a:p>
            <a:pPr lvl="1"/>
            <a:r>
              <a:rPr lang="en-CA" dirty="0" smtClean="0"/>
              <a:t>ENDC looked at maximum BW separation of 200MHz where ULCA has to cover up to 600MHz</a:t>
            </a:r>
          </a:p>
          <a:p>
            <a:pPr lvl="1"/>
            <a:r>
              <a:rPr lang="en-CA" dirty="0" smtClean="0"/>
              <a:t>ENDC also has two MPR_IM3: </a:t>
            </a:r>
          </a:p>
          <a:p>
            <a:pPr lvl="2"/>
            <a:r>
              <a:rPr lang="en-CA" dirty="0" smtClean="0"/>
              <a:t>one for -13dBm/MHz (IMD3 falling into each CC outer adjacent region)</a:t>
            </a:r>
            <a:endParaRPr lang="en-CA" dirty="0"/>
          </a:p>
          <a:p>
            <a:pPr lvl="2"/>
            <a:r>
              <a:rPr lang="en-CA" dirty="0" smtClean="0"/>
              <a:t>one </a:t>
            </a:r>
            <a:r>
              <a:rPr lang="en-CA" dirty="0"/>
              <a:t>for </a:t>
            </a:r>
            <a:r>
              <a:rPr lang="en-CA" dirty="0" smtClean="0"/>
              <a:t>-30dBm/MHz </a:t>
            </a:r>
            <a:r>
              <a:rPr lang="en-CA" dirty="0"/>
              <a:t>(IMD3 falling </a:t>
            </a:r>
            <a:r>
              <a:rPr lang="en-CA" dirty="0" smtClean="0"/>
              <a:t>beyond each CC </a:t>
            </a:r>
            <a:r>
              <a:rPr lang="en-CA" dirty="0"/>
              <a:t>outer adjacent </a:t>
            </a:r>
            <a:r>
              <a:rPr lang="en-CA" dirty="0" smtClean="0"/>
              <a:t>region)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028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WF on non-contiguous UL CA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MPR specification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 lnSpcReduction="10000"/>
          </a:bodyPr>
          <a:lstStyle/>
          <a:p>
            <a:r>
              <a:rPr lang="en-CA" dirty="0"/>
              <a:t>Specify two set of MPR for intra-band non-contiguous UL CA, for 1PA architecture and 2PA architecture respectively</a:t>
            </a:r>
          </a:p>
          <a:p>
            <a:pPr lvl="1"/>
            <a:r>
              <a:rPr lang="en-CA" dirty="0"/>
              <a:t>2PA architecture MPR is taken as the </a:t>
            </a:r>
            <a:r>
              <a:rPr lang="en-CA" dirty="0" smtClean="0"/>
              <a:t>baseline in Release 16</a:t>
            </a:r>
            <a:endParaRPr lang="en-CA" dirty="0"/>
          </a:p>
          <a:p>
            <a:r>
              <a:rPr lang="en-CA" dirty="0"/>
              <a:t>Specify two set of </a:t>
            </a:r>
            <a:r>
              <a:rPr lang="en-CA" dirty="0" smtClean="0"/>
              <a:t>MPR_IM3 for -13dBm/MHz and -30dBm/MHz Structure (BW inflexion point and relative steps) of ENDC MPR may be reused with MA reduced by 3dB as a reference point</a:t>
            </a:r>
          </a:p>
          <a:p>
            <a:r>
              <a:rPr lang="en-CA" dirty="0" smtClean="0"/>
              <a:t>Same MPR for CP-OFDM+CP-OFDM and DFT-s-OFDM+DFT-s-OFDM cases</a:t>
            </a:r>
          </a:p>
          <a:p>
            <a:pPr marL="228600" lvl="1">
              <a:spcBef>
                <a:spcPts val="1000"/>
              </a:spcBef>
            </a:pPr>
            <a:r>
              <a:rPr lang="en-CA" sz="2800" dirty="0" smtClean="0"/>
              <a:t>MPR values may be different per BW </a:t>
            </a:r>
            <a:r>
              <a:rPr lang="en-CA" sz="2800" dirty="0"/>
              <a:t>separation class (and MPR offset may be sufficient</a:t>
            </a:r>
            <a:r>
              <a:rPr lang="en-CA" sz="2800" dirty="0" smtClean="0"/>
              <a:t>):</a:t>
            </a:r>
            <a:endParaRPr lang="en-CA" sz="2800" dirty="0"/>
          </a:p>
          <a:p>
            <a:pPr marL="228600" lvl="1">
              <a:spcBef>
                <a:spcPts val="1000"/>
              </a:spcBef>
            </a:pPr>
            <a:r>
              <a:rPr lang="en-CA" sz="2800" dirty="0" smtClean="0"/>
              <a:t>One MPR </a:t>
            </a:r>
            <a:r>
              <a:rPr lang="en-CA" sz="2800" dirty="0"/>
              <a:t>for ≤ </a:t>
            </a:r>
            <a:r>
              <a:rPr lang="en-CA" sz="2800" dirty="0" smtClean="0"/>
              <a:t>100MHz and ≤ </a:t>
            </a:r>
            <a:r>
              <a:rPr lang="en-CA" sz="2800" dirty="0"/>
              <a:t>200MHz BW separation class </a:t>
            </a:r>
            <a:endParaRPr lang="en-CA" sz="2800" dirty="0" smtClean="0"/>
          </a:p>
          <a:p>
            <a:pPr marL="228600" lvl="1">
              <a:spcBef>
                <a:spcPts val="1000"/>
              </a:spcBef>
            </a:pPr>
            <a:r>
              <a:rPr lang="en-CA" sz="2800" dirty="0" smtClean="0"/>
              <a:t>One MPR for &gt; 200MHz </a:t>
            </a:r>
            <a:r>
              <a:rPr lang="en-CA" sz="2800" dirty="0"/>
              <a:t>BW separation class 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74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Starting point for MPR evaluation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2" y="2656114"/>
            <a:ext cx="5203371" cy="354262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 smtClean="0"/>
              <a:t>-13dBm/MHz </a:t>
            </a:r>
            <a:r>
              <a:rPr lang="en-CA" sz="2400" dirty="0"/>
              <a:t>case: IMD3 falling in outer adjacent regions of the allocated CCs</a:t>
            </a:r>
          </a:p>
          <a:p>
            <a:pPr marL="0" indent="0">
              <a:buNone/>
            </a:pPr>
            <a:r>
              <a:rPr lang="x-none" altLang="zh-CN" sz="2400" smtClean="0">
                <a:latin typeface="Calibri" panose="020F0502020204030204" pitchFamily="34" charset="0"/>
                <a:cs typeface="宋体" panose="02010600030101010101" pitchFamily="2" charset="-122"/>
              </a:rPr>
              <a:t>MPR</a:t>
            </a:r>
            <a:r>
              <a:rPr lang="x-none" altLang="zh-CN" sz="2400" baseline="-25000" smtClean="0">
                <a:latin typeface="Calibri" panose="020F0502020204030204" pitchFamily="34" charset="0"/>
                <a:cs typeface="宋体" panose="02010600030101010101" pitchFamily="2" charset="-122"/>
              </a:rPr>
              <a:t>CA</a:t>
            </a:r>
            <a:r>
              <a:rPr lang="en-CA" altLang="zh-CN" sz="2400" baseline="-25000" dirty="0" smtClean="0">
                <a:latin typeface="Calibri" panose="020F0502020204030204" pitchFamily="34" charset="0"/>
                <a:cs typeface="宋体" panose="02010600030101010101" pitchFamily="2" charset="-122"/>
              </a:rPr>
              <a:t>_IM3</a:t>
            </a:r>
            <a:r>
              <a:rPr lang="en-US" altLang="zh-CN" sz="2400" dirty="0" smtClean="0"/>
              <a:t> = 	12;	0.00 </a:t>
            </a:r>
            <a:r>
              <a:rPr lang="en-US" altLang="zh-CN" sz="2400" dirty="0"/>
              <a:t>≤ B &lt; </a:t>
            </a:r>
            <a:r>
              <a:rPr lang="en-US" altLang="zh-CN" sz="2400" dirty="0" smtClean="0"/>
              <a:t>0.54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en-US" altLang="zh-CN" sz="2400" dirty="0" smtClean="0"/>
              <a:t>	7; 	0.54 </a:t>
            </a:r>
            <a:r>
              <a:rPr lang="en-US" altLang="zh-CN" sz="2400" dirty="0"/>
              <a:t>≤ B &lt; </a:t>
            </a:r>
            <a:r>
              <a:rPr lang="en-US" altLang="zh-CN" sz="2400" dirty="0" smtClean="0"/>
              <a:t>1.08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	</a:t>
            </a:r>
            <a:r>
              <a:rPr lang="en-US" altLang="zh-CN" sz="2400" dirty="0" smtClean="0"/>
              <a:t>5; </a:t>
            </a:r>
            <a:r>
              <a:rPr lang="en-US" altLang="zh-CN" sz="2400" dirty="0"/>
              <a:t>	1.08 ≤ B &lt; 2.16</a:t>
            </a:r>
          </a:p>
          <a:p>
            <a:pPr marL="0" indent="0">
              <a:buNone/>
            </a:pPr>
            <a:r>
              <a:rPr lang="en-US" altLang="zh-CN" sz="2400" dirty="0" smtClean="0"/>
              <a:t>		3; 	2.16 ≤ B</a:t>
            </a:r>
          </a:p>
          <a:p>
            <a:pPr marL="0" indent="0">
              <a:buNone/>
            </a:pPr>
            <a:endParaRPr lang="en-CA" sz="2400" dirty="0" smtClean="0"/>
          </a:p>
          <a:p>
            <a:endParaRPr lang="en-CA" sz="2400" dirty="0" smtClean="0"/>
          </a:p>
          <a:p>
            <a:endParaRPr lang="en-CA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867401" y="2656114"/>
            <a:ext cx="5910942" cy="35426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sz="2400" dirty="0" smtClean="0"/>
              <a:t>-30dBm/MHz case: IMD3 falling beyond outer adjacent regions of the allocated CCs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x-none" altLang="zh-CN" sz="2400" smtClean="0">
                <a:latin typeface="Calibri" panose="020F0502020204030204" pitchFamily="34" charset="0"/>
                <a:cs typeface="宋体" panose="02010600030101010101" pitchFamily="2" charset="-122"/>
              </a:rPr>
              <a:t>MPR</a:t>
            </a:r>
            <a:r>
              <a:rPr lang="x-none" altLang="zh-CN" sz="2400" baseline="-25000" smtClean="0">
                <a:latin typeface="Calibri" panose="020F0502020204030204" pitchFamily="34" charset="0"/>
                <a:cs typeface="宋体" panose="02010600030101010101" pitchFamily="2" charset="-122"/>
              </a:rPr>
              <a:t>CA</a:t>
            </a:r>
            <a:r>
              <a:rPr lang="en-CA" altLang="zh-CN" sz="2400" baseline="-25000" dirty="0" smtClean="0">
                <a:latin typeface="Calibri" panose="020F0502020204030204" pitchFamily="34" charset="0"/>
                <a:cs typeface="宋体" panose="02010600030101010101" pitchFamily="2" charset="-122"/>
              </a:rPr>
              <a:t>_IM3</a:t>
            </a:r>
            <a:r>
              <a:rPr lang="en-US" altLang="zh-CN" sz="2400" dirty="0" smtClean="0"/>
              <a:t> = 	15;	0.00 ≤ B &lt; 1.08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/>
              <a:t>		14.5; 	1.08 ≤ B &lt; 2.16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/>
              <a:t>		14; 	2.16 ≤ B &lt; 3.24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/>
              <a:t>		12; 	3.24 ≤ B &lt; 5.4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/>
              <a:t>		11; 	5.46 ≤ B &lt; 10.8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/>
              <a:t>		10; 	10.8 ≤ B</a:t>
            </a:r>
            <a:endParaRPr lang="en-CA" sz="2400" dirty="0" smtClean="0"/>
          </a:p>
          <a:p>
            <a:endParaRPr lang="en-CA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4286" y="1255363"/>
            <a:ext cx="11266714" cy="1281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MPRCA_IM3 values below can be considered as:</a:t>
            </a:r>
          </a:p>
          <a:p>
            <a:pPr lvl="1"/>
            <a:r>
              <a:rPr lang="en-CA" dirty="0" smtClean="0"/>
              <a:t>A starting point for the structure or the requirement</a:t>
            </a:r>
          </a:p>
          <a:p>
            <a:pPr lvl="1"/>
            <a:r>
              <a:rPr lang="en-CA" dirty="0" smtClean="0"/>
              <a:t>Possibly valid for ≤ </a:t>
            </a:r>
            <a:r>
              <a:rPr lang="en-CA" dirty="0"/>
              <a:t>200MHz </a:t>
            </a:r>
            <a:r>
              <a:rPr lang="en-CA" dirty="0" smtClean="0"/>
              <a:t>BW </a:t>
            </a:r>
            <a:r>
              <a:rPr lang="en-CA" dirty="0"/>
              <a:t>separation class  </a:t>
            </a: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6315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Assumptions for MPR evaluation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4286" y="1255362"/>
            <a:ext cx="11266714" cy="51345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Based on 2x23dBm PAs</a:t>
            </a:r>
          </a:p>
          <a:p>
            <a:r>
              <a:rPr lang="en-CA" dirty="0" smtClean="0"/>
              <a:t>Antenna isolation is 10dB</a:t>
            </a:r>
          </a:p>
          <a:p>
            <a:r>
              <a:rPr lang="en-CA" dirty="0" smtClean="0"/>
              <a:t>PA calibrated for 30dBc ACLR at 22dBm with 20MHz 100RB0 DFT-s-OFDM QPSK waveform</a:t>
            </a:r>
          </a:p>
          <a:p>
            <a:r>
              <a:rPr lang="en-CA" dirty="0" smtClean="0"/>
              <a:t>Since same MPR is targeted CP-OFDM is used in each carrier</a:t>
            </a:r>
          </a:p>
          <a:p>
            <a:r>
              <a:rPr lang="en-CA" dirty="0" smtClean="0"/>
              <a:t> Equal PSD and Equal back-off power split</a:t>
            </a:r>
          </a:p>
          <a:p>
            <a:r>
              <a:rPr lang="en-CA" dirty="0" smtClean="0"/>
              <a:t>Worst case back-off IMD3 at -13dBm/MHz and -30dBm/MHz for 1RB+1RB at 15kHz and 30kHz SCS </a:t>
            </a:r>
          </a:p>
          <a:p>
            <a:pPr lvl="1"/>
            <a:r>
              <a:rPr lang="en-CA" dirty="0" smtClean="0"/>
              <a:t>1RB+1RB separation of ~100, 200, 600MHz to cover variation across BW separation classes</a:t>
            </a:r>
          </a:p>
          <a:p>
            <a:pPr lvl="1"/>
            <a:r>
              <a:rPr lang="en-CA" dirty="0" smtClean="0"/>
              <a:t>Other allocations sizes are recommended but the MPR vs allocation BW behavior from ENDC MPR can also be reused </a:t>
            </a:r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831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8961" y="7878"/>
            <a:ext cx="10515600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 smtClean="0">
                <a:latin typeface="+mn-lt"/>
              </a:rPr>
              <a:t>References in this meeting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5279" y="750497"/>
            <a:ext cx="1168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Bandwidth definitions</a:t>
            </a:r>
            <a:endParaRPr lang="en-US" altLang="zh-CN" sz="2400" dirty="0"/>
          </a:p>
          <a:p>
            <a:r>
              <a:rPr lang="en-US" altLang="zh-CN" sz="2400" dirty="0" smtClean="0"/>
              <a:t>[1] R4-2008150 on </a:t>
            </a:r>
            <a:r>
              <a:rPr lang="en-US" altLang="zh-CN" sz="2400" dirty="0"/>
              <a:t>FR1 UL non-contiguous CA UE </a:t>
            </a:r>
            <a:r>
              <a:rPr lang="en-US" altLang="zh-CN" sz="2400" dirty="0" smtClean="0"/>
              <a:t>capability, Huawei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HiSilicon</a:t>
            </a:r>
            <a:endParaRPr lang="en-US" altLang="zh-CN" sz="2400" dirty="0"/>
          </a:p>
          <a:p>
            <a:r>
              <a:rPr lang="en-CA" altLang="zh-CN" sz="2400" dirty="0" smtClean="0"/>
              <a:t>[2] R4-2008151 on </a:t>
            </a:r>
            <a:r>
              <a:rPr lang="en-CA" altLang="zh-CN" sz="2400" dirty="0"/>
              <a:t>FR1 UL non-contiguous CA MPR requirement </a:t>
            </a:r>
            <a:r>
              <a:rPr lang="en-CA" altLang="zh-CN" sz="2400" dirty="0" smtClean="0"/>
              <a:t>Rel-16, Huawei</a:t>
            </a:r>
            <a:r>
              <a:rPr lang="en-CA" altLang="zh-CN" sz="2400" dirty="0"/>
              <a:t>, </a:t>
            </a:r>
            <a:r>
              <a:rPr lang="en-CA" altLang="zh-CN" sz="2400" dirty="0" err="1"/>
              <a:t>HiSilicon</a:t>
            </a:r>
            <a:endParaRPr lang="en-CA" altLang="zh-CN" sz="2400" dirty="0"/>
          </a:p>
          <a:p>
            <a:r>
              <a:rPr lang="en-US" altLang="zh-CN" sz="2400" dirty="0" smtClean="0"/>
              <a:t>[3] R4-2008208 Non-contiguous </a:t>
            </a:r>
            <a:r>
              <a:rPr lang="en-US" altLang="zh-CN" sz="2400" dirty="0"/>
              <a:t>ULCA MPR and </a:t>
            </a:r>
            <a:r>
              <a:rPr lang="en-US" altLang="zh-CN" sz="2400" dirty="0" smtClean="0"/>
              <a:t>Requirements, Qualcomm </a:t>
            </a:r>
            <a:r>
              <a:rPr lang="en-US" altLang="zh-CN" sz="2400" dirty="0"/>
              <a:t>Incorporated</a:t>
            </a:r>
          </a:p>
          <a:p>
            <a:r>
              <a:rPr lang="en-CA" altLang="zh-CN" sz="2400" dirty="0" smtClean="0"/>
              <a:t>[4] R4-2008039 [FR1 </a:t>
            </a:r>
            <a:r>
              <a:rPr lang="en-CA" altLang="zh-CN" sz="2400" dirty="0"/>
              <a:t>NR ULCA] Non-contiguous UL CA Architecture, Signaling and MPR </a:t>
            </a:r>
            <a:r>
              <a:rPr lang="en-CA" altLang="zh-CN" sz="2400" dirty="0" smtClean="0"/>
              <a:t>evaluation, Skyworks </a:t>
            </a:r>
            <a:r>
              <a:rPr lang="en-CA" altLang="zh-CN" sz="2400" dirty="0"/>
              <a:t>Solutions Inc</a:t>
            </a:r>
            <a:r>
              <a:rPr lang="en-CA" altLang="zh-CN" sz="2400" dirty="0" smtClean="0"/>
              <a:t>.</a:t>
            </a:r>
            <a:endParaRPr lang="en-CA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863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3959</TotalTime>
  <Words>642</Words>
  <Application>Microsoft Office PowerPoint</Application>
  <PresentationFormat>Custom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主题</vt:lpstr>
      <vt:lpstr>WF on remaining issues on MPR and AMPR for intra-band non-contiguous CA</vt:lpstr>
      <vt:lpstr>WF on non-contiguous UL CA architecture and capabilities</vt:lpstr>
      <vt:lpstr>Background on 2PA non-contiguous UL CA MPR </vt:lpstr>
      <vt:lpstr>WF on non-contiguous UL CA MPR specification</vt:lpstr>
      <vt:lpstr>Starting point for MPR evaluation</vt:lpstr>
      <vt:lpstr>Assumptions for MPR evaluation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Skyworks</cp:lastModifiedBy>
  <cp:revision>115</cp:revision>
  <dcterms:created xsi:type="dcterms:W3CDTF">2019-10-15T22:26:30Z</dcterms:created>
  <dcterms:modified xsi:type="dcterms:W3CDTF">2020-06-03T09:12:38Z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(3)8IvdRN81hnukRZgS282x4Ke/zX1InFWBz+Fj+XDynZRZGcwi4F9Huxxv3D1BL2L/Vpbtn6q5
ZCr+w0J/Mt3kjZEmkrXfse/ajLd3LfJmQZa9jnnTCer9A01w0qZyoMH7b6pWwVGXYwijaGNm
K4gvBcNIuWHiib1oJCpUDjXOkGPa1/3rb2dmNecSHS1HO6sb6hrlzEF6Fp4lulzH7U5zVrBb
5eZRLGmdDFdYHqFW90</vt:lpwstr>
  </property>
  <property fmtid="{D5CDD505-2E9C-101B-9397-08002B2CF9AE}" pid="3" name="_2015_ms_pID_7253431">
    <vt:lpwstr>eR7fmzZij/fa0sq2w7m5ihpLAnmqkF6g2X0lhe1Bh6tS1okJ5sCx2g
jGVLX+SAQFNkmNrlSNtqfCG4ZZ9EMnUsQB7u4F8VBZ7Wz7r1saPS+6FUTW7CSryapnlmRhtq
IV8Y8qzVIvPqXAji90AMSv1lKAZWtw0h9j6I3liqUezl9Sy/1QGPpdZ7oSrrqo9o5RhgdurI
hamt16aBkTrWAM7LA3jiGsl3i5Utnha2Xa+d</vt:lpwstr>
  </property>
  <property fmtid="{D5CDD505-2E9C-101B-9397-08002B2CF9AE}" pid="4" name="_2015_ms_pID_7253432">
    <vt:lpwstr>GA==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