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70" r:id="rId5"/>
    <p:sldId id="271" r:id="rId6"/>
    <p:sldId id="272" r:id="rId7"/>
    <p:sldId id="266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735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1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438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017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41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225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89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77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246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090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758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7864" y="2512541"/>
            <a:ext cx="10320528" cy="997422"/>
          </a:xfrm>
        </p:spPr>
        <p:txBody>
          <a:bodyPr>
            <a:noAutofit/>
          </a:bodyPr>
          <a:lstStyle/>
          <a:p>
            <a:r>
              <a:rPr lang="en-GB" sz="5400" b="1" dirty="0"/>
              <a:t>WF on </a:t>
            </a:r>
            <a:r>
              <a:rPr lang="en-GB" sz="5400" b="1" dirty="0" smtClean="0"/>
              <a:t>con-current operation remaining issues</a:t>
            </a:r>
            <a:endParaRPr lang="en-US" sz="5400" b="1" dirty="0">
              <a:latin typeface="+mn-lt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/>
              <a:t>Huawei, </a:t>
            </a:r>
            <a:r>
              <a:rPr lang="en-US" dirty="0" smtClean="0"/>
              <a:t>HiSilicon</a:t>
            </a:r>
            <a:endParaRPr 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5BB3C6A5-B872-4979-A917-7B860739811B}"/>
              </a:ext>
            </a:extLst>
          </p:cNvPr>
          <p:cNvSpPr txBox="1"/>
          <p:nvPr/>
        </p:nvSpPr>
        <p:spPr>
          <a:xfrm>
            <a:off x="9425569" y="151162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/>
              <a:t>R4-2008451</a:t>
            </a:r>
            <a:endParaRPr lang="en-US" b="1" dirty="0"/>
          </a:p>
        </p:txBody>
      </p:sp>
      <p:sp>
        <p:nvSpPr>
          <p:cNvPr id="7" name="TextBox 4">
            <a:extLst>
              <a:ext uri="{FF2B5EF4-FFF2-40B4-BE49-F238E27FC236}">
                <a16:creationId xmlns="" xmlns:a16="http://schemas.microsoft.com/office/drawing/2014/main" id="{961EBA95-7131-4683-B8EE-049359931A13}"/>
              </a:ext>
            </a:extLst>
          </p:cNvPr>
          <p:cNvSpPr txBox="1"/>
          <p:nvPr/>
        </p:nvSpPr>
        <p:spPr>
          <a:xfrm>
            <a:off x="98439" y="-28284"/>
            <a:ext cx="4687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TSG-RAN WG4 #</a:t>
            </a:r>
            <a:r>
              <a:rPr lang="en-US" b="1" dirty="0" smtClean="0"/>
              <a:t>95-e</a:t>
            </a:r>
            <a:endParaRPr lang="en-US" b="1" dirty="0"/>
          </a:p>
          <a:p>
            <a:r>
              <a:rPr lang="en-GB" b="1" dirty="0"/>
              <a:t>Electronic Meeting, 25 May - 05 June, </a:t>
            </a:r>
            <a:r>
              <a:rPr lang="en-GB" b="1" dirty="0" smtClean="0"/>
              <a:t>2020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4433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Background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114"/>
            <a:ext cx="10515600" cy="5237849"/>
          </a:xfrm>
        </p:spPr>
        <p:txBody>
          <a:bodyPr>
            <a:normAutofit/>
          </a:bodyPr>
          <a:lstStyle/>
          <a:p>
            <a:r>
              <a:rPr lang="en-US" dirty="0" smtClean="0"/>
              <a:t>Concurrent operation definition options in 1</a:t>
            </a:r>
            <a:r>
              <a:rPr lang="en-US" baseline="30000" dirty="0" smtClean="0"/>
              <a:t>st</a:t>
            </a:r>
            <a:r>
              <a:rPr lang="en-US" dirty="0" smtClean="0"/>
              <a:t> round discussion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1: only the band combination where the Uu schedules/configures SL by semi-persistent way can be specified as concurrent operation (Huawei)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2: the band combination where the Uu schedules/configures SL can be specified as concurrent operation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3: </a:t>
            </a:r>
            <a:r>
              <a:rPr lang="en-GB" sz="2000" dirty="0"/>
              <a:t>the band combinations where the Uu schedules/configures SL can be specified and which is agnostic as to the actual service being delivered on Uu and Sidelink interfaces (LGE, Huawei)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4: The simultaneous transmission and reception of sidelink and Uu interfaces where operation is agnostic of the service used on each interface (CATT, LGE, Vodafone, Qualcomm).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4a: the band combination where the Uu interworks with SL can be specified as concurrent operation (vivo)</a:t>
            </a:r>
            <a:endParaRPr lang="en-US" sz="20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282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Background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114"/>
            <a:ext cx="10515600" cy="5237849"/>
          </a:xfrm>
        </p:spPr>
        <p:txBody>
          <a:bodyPr>
            <a:normAutofit/>
          </a:bodyPr>
          <a:lstStyle/>
          <a:p>
            <a:r>
              <a:rPr lang="en-US" dirty="0" smtClean="0"/>
              <a:t>Switching time discussion in 1</a:t>
            </a:r>
            <a:r>
              <a:rPr lang="en-US" baseline="30000" dirty="0" smtClean="0"/>
              <a:t>st</a:t>
            </a:r>
            <a:r>
              <a:rPr lang="en-US" dirty="0" smtClean="0"/>
              <a:t> round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 smtClean="0"/>
              <a:t>Option </a:t>
            </a:r>
            <a:r>
              <a:rPr lang="en-US" sz="2000" dirty="0"/>
              <a:t>1: 150us (CATT, LGE, OPPO, Huawei, </a:t>
            </a:r>
            <a:r>
              <a:rPr lang="en-US" sz="2000" dirty="0" err="1"/>
              <a:t>Futurewei</a:t>
            </a:r>
            <a:r>
              <a:rPr lang="en-US" sz="2000" dirty="0"/>
              <a:t>) 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 smtClean="0"/>
              <a:t>Option </a:t>
            </a:r>
            <a:r>
              <a:rPr lang="en-US" sz="2000" dirty="0"/>
              <a:t>1a: UE capability to indicate the switching time (OPPO)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 smtClean="0"/>
              <a:t>Option </a:t>
            </a:r>
            <a:r>
              <a:rPr lang="en-US" sz="2000" dirty="0"/>
              <a:t>2: 210us (Qualcomm)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Switching period position </a:t>
            </a:r>
            <a:r>
              <a:rPr lang="en-US" dirty="0"/>
              <a:t>discussion in 1</a:t>
            </a:r>
            <a:r>
              <a:rPr lang="en-US" baseline="30000" dirty="0"/>
              <a:t>st</a:t>
            </a:r>
            <a:r>
              <a:rPr lang="en-US" dirty="0"/>
              <a:t> round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 smtClean="0"/>
              <a:t>Option </a:t>
            </a:r>
            <a:r>
              <a:rPr lang="en-GB" sz="2000" dirty="0"/>
              <a:t>1: Switching period is placed at the NR slot (CATT, LGE, OPPO)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1a: see the proposal of Figure 1+ Figure 2b</a:t>
            </a:r>
            <a:r>
              <a:rPr lang="en-US" sz="2000" dirty="0"/>
              <a:t> in R4-2007342</a:t>
            </a:r>
            <a:r>
              <a:rPr lang="en-GB" sz="2000" dirty="0"/>
              <a:t> (OPPO)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2: </a:t>
            </a:r>
            <a:r>
              <a:rPr lang="en-US" sz="2000" dirty="0"/>
              <a:t>The whole switching time including switching period as well as transient periods shall be placed at the previous E-UTRA sub-frame or NR slot</a:t>
            </a:r>
            <a:r>
              <a:rPr lang="en-GB" sz="2000" dirty="0"/>
              <a:t> (Huawei, </a:t>
            </a:r>
            <a:r>
              <a:rPr lang="en-GB" sz="2000" dirty="0" err="1"/>
              <a:t>Futurewei</a:t>
            </a:r>
            <a:r>
              <a:rPr lang="en-GB" sz="2000" dirty="0"/>
              <a:t>, Qualcomm)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98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WF on con-current operation definition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114"/>
            <a:ext cx="10515600" cy="5237849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Candidate options</a:t>
            </a:r>
          </a:p>
          <a:p>
            <a:pPr lvl="1"/>
            <a:r>
              <a:rPr lang="en-US" sz="2000" dirty="0" smtClean="0"/>
              <a:t>Option a: the band combinations where Uu is capable of scheduling or configuring SL in sidelink resource allocation mode 1 or </a:t>
            </a:r>
            <a:r>
              <a:rPr lang="en-US" sz="2000" dirty="0"/>
              <a:t>configuring SL in sidelink resource allocation mode </a:t>
            </a:r>
            <a:r>
              <a:rPr lang="en-US" sz="2000" dirty="0" smtClean="0"/>
              <a:t>2</a:t>
            </a:r>
          </a:p>
          <a:p>
            <a:pPr lvl="2"/>
            <a:r>
              <a:rPr lang="en-US" sz="1600" dirty="0" smtClean="0"/>
              <a:t>Note1: Option a) is revised based on option 3 in 1</a:t>
            </a:r>
            <a:r>
              <a:rPr lang="en-US" sz="1600" baseline="30000" dirty="0" smtClean="0"/>
              <a:t>st</a:t>
            </a:r>
            <a:r>
              <a:rPr lang="en-US" sz="1600" dirty="0" smtClean="0"/>
              <a:t> round. </a:t>
            </a:r>
          </a:p>
          <a:p>
            <a:pPr lvl="2"/>
            <a:r>
              <a:rPr lang="en-US" altLang="zh-CN" sz="1600" dirty="0" smtClean="0"/>
              <a:t>Note2: RAN1 is discussing the per band combination UE capability of Uu scheduling/configuring SL. Capable means UE has this capability, but it doesn’t mean Uu has to schedule or configure SL.</a:t>
            </a:r>
          </a:p>
          <a:p>
            <a:pPr lvl="2"/>
            <a:endParaRPr lang="en-US" sz="1600" dirty="0" smtClean="0"/>
          </a:p>
          <a:p>
            <a:pPr lvl="1"/>
            <a:r>
              <a:rPr lang="en-US" sz="2000" dirty="0" smtClean="0"/>
              <a:t>Option b: </a:t>
            </a:r>
            <a:r>
              <a:rPr lang="en-GB" sz="2000" dirty="0"/>
              <a:t>The simultaneous transmission and reception of sidelink and Uu interfaces where operation is agnostic of the service used on each </a:t>
            </a:r>
            <a:r>
              <a:rPr lang="en-GB" sz="2000" dirty="0" smtClean="0"/>
              <a:t>interface</a:t>
            </a:r>
            <a:endParaRPr lang="en-US" sz="2000" dirty="0" smtClean="0"/>
          </a:p>
          <a:p>
            <a:pPr lvl="2"/>
            <a:r>
              <a:rPr lang="en-US" sz="1600" dirty="0" smtClean="0"/>
              <a:t>Note3: </a:t>
            </a:r>
            <a:r>
              <a:rPr lang="en-US" sz="1600" dirty="0"/>
              <a:t>Option </a:t>
            </a:r>
            <a:r>
              <a:rPr lang="en-US" sz="1600" dirty="0" smtClean="0"/>
              <a:t>b) </a:t>
            </a:r>
            <a:r>
              <a:rPr lang="en-US" sz="1600" dirty="0"/>
              <a:t>is </a:t>
            </a:r>
            <a:r>
              <a:rPr lang="en-US" sz="1600" dirty="0" smtClean="0"/>
              <a:t>option 4 </a:t>
            </a:r>
            <a:r>
              <a:rPr lang="en-US" sz="1600" dirty="0"/>
              <a:t>in 1st round. </a:t>
            </a:r>
            <a:endParaRPr lang="en-US" sz="1600" dirty="0" smtClean="0"/>
          </a:p>
          <a:p>
            <a:pPr lvl="2"/>
            <a:r>
              <a:rPr lang="en-US" sz="1600" dirty="0" smtClean="0"/>
              <a:t>Note4: For TDD synchronous scenario, simultaneous transmission/reception of SL together with Uu DL is not supported according to RAN1 agreement</a:t>
            </a:r>
            <a:endParaRPr lang="en-US" sz="1600" dirty="0"/>
          </a:p>
          <a:p>
            <a:pPr lvl="1"/>
            <a:endParaRPr lang="en-US" sz="2000" dirty="0" smtClean="0"/>
          </a:p>
          <a:p>
            <a:r>
              <a:rPr lang="en-US" sz="2400" dirty="0"/>
              <a:t>Suggested WF on con-current operation </a:t>
            </a:r>
            <a:r>
              <a:rPr lang="en-US" sz="2400" dirty="0" smtClean="0"/>
              <a:t>definition</a:t>
            </a:r>
          </a:p>
          <a:p>
            <a:pPr lvl="1"/>
            <a:r>
              <a:rPr lang="en-US" sz="2000" dirty="0" smtClean="0"/>
              <a:t>Check </a:t>
            </a:r>
            <a:r>
              <a:rPr lang="en-US" altLang="zh-CN" sz="2000" dirty="0" smtClean="0"/>
              <a:t>in 2</a:t>
            </a:r>
            <a:r>
              <a:rPr lang="en-US" altLang="zh-CN" sz="2000" baseline="30000" dirty="0" smtClean="0"/>
              <a:t>nd</a:t>
            </a:r>
            <a:r>
              <a:rPr lang="en-US" altLang="zh-CN" sz="2000" dirty="0" smtClean="0"/>
              <a:t> round </a:t>
            </a:r>
            <a:r>
              <a:rPr lang="en-US" sz="2000" dirty="0" smtClean="0"/>
              <a:t>if option a) is accepted</a:t>
            </a:r>
          </a:p>
          <a:p>
            <a:pPr lvl="1"/>
            <a:endParaRPr lang="en-US" sz="2000" dirty="0" smtClean="0"/>
          </a:p>
          <a:p>
            <a:pPr>
              <a:lnSpc>
                <a:spcPct val="100000"/>
              </a:lnSpc>
            </a:pPr>
            <a:r>
              <a:rPr lang="en-US" sz="2400" dirty="0"/>
              <a:t>Conclusion</a:t>
            </a:r>
          </a:p>
          <a:p>
            <a:endParaRPr lang="en-US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781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WF on switching time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114"/>
            <a:ext cx="10515600" cy="5237849"/>
          </a:xfrm>
        </p:spPr>
        <p:txBody>
          <a:bodyPr>
            <a:normAutofit/>
          </a:bodyPr>
          <a:lstStyle/>
          <a:p>
            <a:r>
              <a:rPr lang="en-US" dirty="0" smtClean="0"/>
              <a:t>Switching time discussion in 1</a:t>
            </a:r>
            <a:r>
              <a:rPr lang="en-US" baseline="30000" dirty="0" smtClean="0"/>
              <a:t>st</a:t>
            </a:r>
            <a:r>
              <a:rPr lang="en-US" dirty="0" smtClean="0"/>
              <a:t> round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 smtClean="0"/>
              <a:t>Option </a:t>
            </a:r>
            <a:r>
              <a:rPr lang="en-US" sz="2000" dirty="0"/>
              <a:t>1: 150us (CATT, LGE, OPPO, Huawei, </a:t>
            </a:r>
            <a:r>
              <a:rPr lang="en-US" sz="2000" dirty="0" err="1"/>
              <a:t>Futurewei</a:t>
            </a:r>
            <a:r>
              <a:rPr lang="en-US" sz="2000" dirty="0"/>
              <a:t>) 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 smtClean="0"/>
              <a:t>Option </a:t>
            </a:r>
            <a:r>
              <a:rPr lang="en-US" sz="2000" dirty="0"/>
              <a:t>1a: UE capability to indicate the switching time (OPPO)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 smtClean="0"/>
              <a:t>Option </a:t>
            </a:r>
            <a:r>
              <a:rPr lang="en-US" sz="2000" dirty="0"/>
              <a:t>2: 210us (Qualcomm</a:t>
            </a:r>
            <a:r>
              <a:rPr lang="en-US" sz="2000" dirty="0" smtClean="0"/>
              <a:t>)</a:t>
            </a:r>
            <a:endParaRPr lang="en-US" dirty="0"/>
          </a:p>
          <a:p>
            <a:pPr>
              <a:buFont typeface="Calibri" panose="020F0502020204030204" pitchFamily="34" charset="0"/>
              <a:buChar char="⁻"/>
            </a:pPr>
            <a:endParaRPr lang="en-US" dirty="0" smtClean="0"/>
          </a:p>
          <a:p>
            <a:r>
              <a:rPr lang="en-US" dirty="0"/>
              <a:t>Suggested WF on switching time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dirty="0" smtClean="0"/>
              <a:t>150us</a:t>
            </a:r>
          </a:p>
          <a:p>
            <a:pPr lvl="1">
              <a:buFont typeface="Calibri" panose="020F0502020204030204" pitchFamily="34" charset="0"/>
              <a:buChar char="⁻"/>
            </a:pPr>
            <a:endParaRPr lang="en-US" dirty="0"/>
          </a:p>
          <a:p>
            <a:r>
              <a:rPr lang="en-US" dirty="0"/>
              <a:t>Conclusion</a:t>
            </a:r>
          </a:p>
          <a:p>
            <a:pPr>
              <a:buFont typeface="Calibri" panose="020F0502020204030204" pitchFamily="34" charset="0"/>
              <a:buChar char="⁻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77355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WF on switching period position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9070"/>
            <a:ext cx="10515600" cy="537789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Switching period position discussion in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round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1800" dirty="0" smtClean="0"/>
              <a:t>Option 1: Switching period is placed at the NR slot (CATT, LGE, OPPO)</a:t>
            </a:r>
            <a:endParaRPr lang="en-US" sz="1800" dirty="0" smtClean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1800" dirty="0" smtClean="0"/>
              <a:t>Option 1a: see the proposal of Figure 1+ Figure 2b</a:t>
            </a:r>
            <a:r>
              <a:rPr lang="en-US" sz="1800" dirty="0" smtClean="0"/>
              <a:t> in R4-2007342</a:t>
            </a:r>
            <a:r>
              <a:rPr lang="en-GB" sz="1800" dirty="0" smtClean="0"/>
              <a:t> (OPPO)</a:t>
            </a:r>
            <a:endParaRPr lang="en-US" sz="1800" dirty="0" smtClean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1800" dirty="0" smtClean="0"/>
              <a:t>Option 2: </a:t>
            </a:r>
            <a:r>
              <a:rPr lang="en-US" sz="1800" dirty="0" smtClean="0"/>
              <a:t>The whole switching time including switching period as well as transient periods shall be placed at the previous E-UTRA sub-frame or NR slot</a:t>
            </a:r>
            <a:r>
              <a:rPr lang="en-GB" sz="1800" dirty="0" smtClean="0"/>
              <a:t> (Huawei, </a:t>
            </a:r>
            <a:r>
              <a:rPr lang="en-GB" sz="1800" dirty="0" err="1" smtClean="0"/>
              <a:t>Futurewei</a:t>
            </a:r>
            <a:r>
              <a:rPr lang="en-GB" sz="1800" dirty="0" smtClean="0"/>
              <a:t>, Qualcomm)</a:t>
            </a:r>
          </a:p>
          <a:p>
            <a:r>
              <a:rPr lang="en-US" sz="2400" dirty="0" smtClean="0"/>
              <a:t>Suggested WF</a:t>
            </a:r>
            <a:endParaRPr lang="en-US" sz="2400" dirty="0"/>
          </a:p>
          <a:p>
            <a:pPr lvl="1"/>
            <a:r>
              <a:rPr lang="en-US" sz="1800" dirty="0" smtClean="0"/>
              <a:t>Further check if one the option below can be accepted</a:t>
            </a:r>
          </a:p>
          <a:p>
            <a:pPr lvl="2"/>
            <a:r>
              <a:rPr lang="en-US" sz="1600" dirty="0" smtClean="0"/>
              <a:t>Option a, </a:t>
            </a:r>
            <a:r>
              <a:rPr lang="en-US" altLang="zh-CN" sz="1600" dirty="0" smtClean="0"/>
              <a:t>t</a:t>
            </a:r>
            <a:r>
              <a:rPr lang="en-US" sz="1600" dirty="0" smtClean="0"/>
              <a:t>he </a:t>
            </a:r>
            <a:r>
              <a:rPr lang="en-US" sz="1600" dirty="0"/>
              <a:t>whole switching time including switching period as well as transient periods </a:t>
            </a:r>
            <a:r>
              <a:rPr lang="en-US" sz="1600" dirty="0" smtClean="0"/>
              <a:t>are </a:t>
            </a:r>
            <a:r>
              <a:rPr lang="en-US" sz="1600" dirty="0"/>
              <a:t>placed at </a:t>
            </a:r>
            <a:r>
              <a:rPr lang="en-US" sz="1600" dirty="0" smtClean="0"/>
              <a:t>low priority LTE or NR SL service</a:t>
            </a:r>
          </a:p>
          <a:p>
            <a:pPr lvl="2"/>
            <a:r>
              <a:rPr lang="en-US" sz="1600" dirty="0" smtClean="0"/>
              <a:t>Option b, revision based on option 1a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/>
          </a:p>
          <a:p>
            <a:pPr>
              <a:buFont typeface="Calibri" panose="020F0502020204030204" pitchFamily="34" charset="0"/>
              <a:buChar char="⁻"/>
            </a:pPr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r>
              <a:rPr lang="en-US" sz="2400" dirty="0" smtClean="0"/>
              <a:t>Conclusion</a:t>
            </a:r>
          </a:p>
          <a:p>
            <a:pPr lvl="1"/>
            <a:endParaRPr lang="en-US" sz="2000" dirty="0"/>
          </a:p>
          <a:p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532" y="3956097"/>
            <a:ext cx="5038468" cy="16062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5332" y="4008752"/>
            <a:ext cx="4930990" cy="150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573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/>
        </p:nvSpPr>
        <p:spPr>
          <a:xfrm>
            <a:off x="113581" y="67572"/>
            <a:ext cx="10962736" cy="649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Reference</a:t>
            </a:r>
            <a:endParaRPr lang="zh-CN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1733" y="822206"/>
            <a:ext cx="116542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[1] </a:t>
            </a:r>
            <a:r>
              <a:rPr lang="en-US" dirty="0" smtClean="0"/>
              <a:t>R4-2006249</a:t>
            </a:r>
            <a:r>
              <a:rPr lang="en-US" dirty="0"/>
              <a:t>, Discussion on con-current operation, </a:t>
            </a:r>
            <a:r>
              <a:rPr lang="en-US" dirty="0" smtClean="0"/>
              <a:t>CATT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US" altLang="zh-CN" dirty="0"/>
              <a:t>[2] </a:t>
            </a:r>
            <a:r>
              <a:rPr lang="en-US" dirty="0" smtClean="0"/>
              <a:t>R4-2007093, </a:t>
            </a:r>
            <a:r>
              <a:rPr lang="en-US" dirty="0"/>
              <a:t>Discussion on current operation scenario and clarification, </a:t>
            </a:r>
            <a:r>
              <a:rPr lang="en-US" dirty="0" smtClean="0"/>
              <a:t>vivo</a:t>
            </a:r>
            <a:endParaRPr lang="en-GB" dirty="0"/>
          </a:p>
          <a:p>
            <a:pPr>
              <a:spcAft>
                <a:spcPts val="600"/>
              </a:spcAft>
            </a:pPr>
            <a:r>
              <a:rPr lang="en-US" altLang="zh-CN" dirty="0"/>
              <a:t>[3] </a:t>
            </a:r>
            <a:r>
              <a:rPr lang="en-US" dirty="0" smtClean="0"/>
              <a:t>R4-2008221</a:t>
            </a:r>
            <a:r>
              <a:rPr lang="en-US" dirty="0"/>
              <a:t>, On remaining issues of con-current operation, Huawei, </a:t>
            </a:r>
            <a:r>
              <a:rPr lang="en-US" dirty="0" smtClean="0"/>
              <a:t>HiSilicon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dirty="0" smtClean="0"/>
              <a:t>[4</a:t>
            </a:r>
            <a:r>
              <a:rPr lang="en-US" dirty="0"/>
              <a:t>] R4-2006248, Discussion on switching period in ITS band for NR </a:t>
            </a:r>
            <a:r>
              <a:rPr lang="en-US" dirty="0" smtClean="0"/>
              <a:t>V2X, CATT</a:t>
            </a:r>
          </a:p>
          <a:p>
            <a:pPr>
              <a:spcAft>
                <a:spcPts val="600"/>
              </a:spcAft>
            </a:pPr>
            <a:r>
              <a:rPr lang="en-US" dirty="0"/>
              <a:t>[5] </a:t>
            </a:r>
            <a:r>
              <a:rPr lang="en-US" dirty="0" smtClean="0"/>
              <a:t>R4-2006819, </a:t>
            </a:r>
            <a:r>
              <a:rPr lang="en-US" dirty="0"/>
              <a:t>Switching time between NR SL and LTE </a:t>
            </a:r>
            <a:r>
              <a:rPr lang="en-US" dirty="0" smtClean="0"/>
              <a:t>SL, Qualcomm</a:t>
            </a:r>
          </a:p>
          <a:p>
            <a:pPr>
              <a:spcAft>
                <a:spcPts val="600"/>
              </a:spcAft>
            </a:pPr>
            <a:r>
              <a:rPr lang="en-US" dirty="0"/>
              <a:t>[6] </a:t>
            </a:r>
            <a:r>
              <a:rPr lang="en-US" dirty="0" smtClean="0"/>
              <a:t>R4-2007342, </a:t>
            </a:r>
            <a:r>
              <a:rPr lang="en-US" dirty="0"/>
              <a:t>On switching period for LTE SL and NR </a:t>
            </a:r>
            <a:r>
              <a:rPr lang="en-US" dirty="0" smtClean="0"/>
              <a:t>SL, OPPO</a:t>
            </a:r>
          </a:p>
          <a:p>
            <a:pPr>
              <a:spcAft>
                <a:spcPts val="600"/>
              </a:spcAft>
            </a:pPr>
            <a:r>
              <a:rPr lang="en-US" dirty="0"/>
              <a:t>[7] </a:t>
            </a:r>
            <a:r>
              <a:rPr lang="en-US" dirty="0" smtClean="0"/>
              <a:t>R4-2008219</a:t>
            </a:r>
            <a:r>
              <a:rPr lang="en-US" dirty="0"/>
              <a:t>, On switching period for LTE SL and NR </a:t>
            </a:r>
            <a:r>
              <a:rPr lang="en-US" dirty="0" smtClean="0"/>
              <a:t>SL, Huawei, HiSilicon</a:t>
            </a:r>
          </a:p>
          <a:p>
            <a:pPr>
              <a:spcAft>
                <a:spcPts val="600"/>
              </a:spcAft>
            </a:pPr>
            <a:r>
              <a:rPr lang="en-US" dirty="0"/>
              <a:t>[8] </a:t>
            </a:r>
            <a:r>
              <a:rPr lang="en-US" dirty="0" smtClean="0"/>
              <a:t>R4-2006746, TP </a:t>
            </a:r>
            <a:r>
              <a:rPr lang="en-US" dirty="0"/>
              <a:t>on remaining issues for NR V2X UE RF </a:t>
            </a:r>
            <a:r>
              <a:rPr lang="en-US" dirty="0" smtClean="0"/>
              <a:t>requirements, LGE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259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6189</TotalTime>
  <Words>745</Words>
  <Application>Microsoft Office PowerPoint</Application>
  <PresentationFormat>Widescreen</PresentationFormat>
  <Paragraphs>72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宋体</vt:lpstr>
      <vt:lpstr>Arial</vt:lpstr>
      <vt:lpstr>Calibri</vt:lpstr>
      <vt:lpstr>Calibri Light</vt:lpstr>
      <vt:lpstr>Office 主题</vt:lpstr>
      <vt:lpstr>WF on con-current operation remaining issues</vt:lpstr>
      <vt:lpstr>Background</vt:lpstr>
      <vt:lpstr>Background</vt:lpstr>
      <vt:lpstr>WF on con-current operation definition</vt:lpstr>
      <vt:lpstr>WF on switching time</vt:lpstr>
      <vt:lpstr>WF on switching period position</vt:lpstr>
      <vt:lpstr>PowerPoint Presentation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scope of FR1 UE RF</dc:title>
  <dc:creator>Zhangqian (Zq)</dc:creator>
  <cp:lastModifiedBy>Huawei</cp:lastModifiedBy>
  <cp:revision>155</cp:revision>
  <dcterms:created xsi:type="dcterms:W3CDTF">2019-10-15T22:26:30Z</dcterms:created>
  <dcterms:modified xsi:type="dcterms:W3CDTF">2020-06-02T08:45:56Z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(3)5kSFarABizhi3Ca+09/kTesrCu7zNCdCPLo8VvDdRAdrTkw7uaK28B0XL1A0u7dd/hk8XCBc
T2E8cNVFw41HkGLrAfCLErWnUChEMJ/959xwceWYVmuliPmvrFdipYcXYg1nmPlNxe38VDus
kwV3gMyj4zXQzd1cS7BodVOkZPEbxvpAw9QhosH0wkGo88N/KDEJM0lE1Bn85E3KQ6F9HDgP
bOS1UQaC+uameN/5RZ</vt:lpwstr>
  </property>
  <property fmtid="{D5CDD505-2E9C-101B-9397-08002B2CF9AE}" pid="3" name="_2015_ms_pID_7253431">
    <vt:lpwstr>hFTXZsOqS8Wc2IkbNMQXcohbUCa5YTRDaaUSg7NZ4bqFW3XQWZrQxo
hlfsbDDBO11zrbnK+UQRMMNNq5n3ct8XUQRAPh4+RWYX/Ly0YByfg8z3I52TMi4vlRX0WuXk
KJzxTcuX/wASIlbRpRi4C5o04klQS9sYnTp6eDcdXQTduM39EcCeqf0JKhcflae9AP/L7Pi6
6+XBxfEc0hzOR+gfJsZCgBBLJBKSJYIg3ldV</vt:lpwstr>
  </property>
  <property fmtid="{D5CDD505-2E9C-101B-9397-08002B2CF9AE}" pid="4" name="_2015_ms_pID_7253432">
    <vt:lpwstr>nw==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1577106026</vt:lpwstr>
  </property>
</Properties>
</file>