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WF on </a:t>
            </a:r>
            <a:r>
              <a:rPr lang="en-US" sz="4800" dirty="0" smtClean="0"/>
              <a:t>NR-U MPR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11940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MediaTek Inc.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 </a:t>
            </a:r>
            <a:r>
              <a:rPr lang="en-US" altLang="sv-SE" sz="2400" b="1" dirty="0" smtClean="0">
                <a:cs typeface="Arial" panose="020B0604020202020204" pitchFamily="34" charset="0"/>
              </a:rPr>
              <a:t>#95-e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        R4-2008436 Online, May 25</a:t>
            </a:r>
            <a:r>
              <a:rPr lang="en-US" altLang="sv-SE" sz="24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– </a:t>
            </a:r>
            <a:r>
              <a:rPr lang="en-US" altLang="sv-SE" sz="2400" b="1" dirty="0" smtClean="0">
                <a:cs typeface="Arial" panose="020B0604020202020204" pitchFamily="34" charset="0"/>
              </a:rPr>
              <a:t>June 5</a:t>
            </a:r>
            <a:r>
              <a:rPr lang="en-US" altLang="sv-SE" sz="24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sv-SE" sz="2400" b="1" dirty="0" smtClean="0">
                <a:cs typeface="Arial" panose="020B0604020202020204" pitchFamily="34" charset="0"/>
              </a:rPr>
              <a:t>, 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Background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588"/>
          </a:xfrm>
        </p:spPr>
        <p:txBody>
          <a:bodyPr>
            <a:normAutofit/>
          </a:bodyPr>
          <a:lstStyle/>
          <a:p>
            <a:pPr marL="365760" indent="-365760"/>
            <a:r>
              <a:rPr lang="en-US" dirty="0" smtClean="0"/>
              <a:t>NR-U MPR requirements have been evaluated in this meeting for both PC5 and PC3 (PC5 + PC5) [1-3] based on the approved WF for the simulation/measurement baseline assumptions [4].</a:t>
            </a:r>
          </a:p>
          <a:p>
            <a:pPr marL="365760" indent="-365760"/>
            <a:r>
              <a:rPr lang="en-US" dirty="0" smtClean="0"/>
              <a:t>Tentative agreement on PC5 MPR requirements for single carrier (including wide-band) has been suggested during 1</a:t>
            </a:r>
            <a:r>
              <a:rPr lang="en-US" baseline="30000" dirty="0" smtClean="0"/>
              <a:t>st</a:t>
            </a:r>
            <a:r>
              <a:rPr lang="en-US" dirty="0" smtClean="0"/>
              <a:t> round discussions and supported by a few companies.</a:t>
            </a:r>
          </a:p>
          <a:p>
            <a:pPr marL="365760" indent="-365760"/>
            <a:r>
              <a:rPr lang="en-US" dirty="0" smtClean="0"/>
              <a:t>This WF is intended to summarize the PC5 MPR requirements and address the open issue on how to handle PC3 MPR requirements.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4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Way Forward (1)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588"/>
          </a:xfrm>
        </p:spPr>
        <p:txBody>
          <a:bodyPr>
            <a:normAutofit/>
          </a:bodyPr>
          <a:lstStyle/>
          <a:p>
            <a:pPr marL="365760" indent="-365760"/>
            <a:r>
              <a:rPr lang="en-US" b="1" dirty="0" smtClean="0"/>
              <a:t>Agreement</a:t>
            </a:r>
            <a:r>
              <a:rPr lang="en-US" dirty="0"/>
              <a:t>:</a:t>
            </a:r>
            <a:r>
              <a:rPr lang="en-US" dirty="0" smtClean="0"/>
              <a:t> MPR requirement format to be captured in the specifications.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080538"/>
              </p:ext>
            </p:extLst>
          </p:nvPr>
        </p:nvGraphicFramePr>
        <p:xfrm>
          <a:off x="2560319" y="2895632"/>
          <a:ext cx="6903721" cy="2892520"/>
        </p:xfrm>
        <a:graphic>
          <a:graphicData uri="http://schemas.openxmlformats.org/drawingml/2006/table">
            <a:tbl>
              <a:tblPr firstRow="1" firstCol="1" bandRow="1"/>
              <a:tblGrid>
                <a:gridCol w="1530037"/>
                <a:gridCol w="1533204"/>
                <a:gridCol w="1905205"/>
                <a:gridCol w="1935275"/>
              </a:tblGrid>
              <a:tr h="284174"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Modulation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MPR (dB)</a:t>
                      </a:r>
                      <a:endParaRPr lang="en-US" sz="1600" b="1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940"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Full RB allocations</a:t>
                      </a:r>
                      <a:endParaRPr lang="en-US" sz="16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Partial RB allocations</a:t>
                      </a:r>
                      <a:endParaRPr lang="en-US" sz="16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DFT-S-OFDM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CP-OFDM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67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Way Forward (2)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11864"/>
          </a:xfrm>
        </p:spPr>
        <p:txBody>
          <a:bodyPr>
            <a:normAutofit fontScale="92500" lnSpcReduction="20000"/>
          </a:bodyPr>
          <a:lstStyle/>
          <a:p>
            <a:pPr marL="365760" indent="-365760"/>
            <a:r>
              <a:rPr lang="en-US" sz="2600" b="1" dirty="0" smtClean="0"/>
              <a:t>Tentative agreement</a:t>
            </a:r>
            <a:r>
              <a:rPr lang="en-US" sz="2600" dirty="0" smtClean="0"/>
              <a:t> – PC5 MPR requirements for single carrier (including wide-band) are defined as in the following table.</a:t>
            </a:r>
          </a:p>
          <a:p>
            <a:pPr marL="822960" lvl="1" indent="-365760"/>
            <a:endParaRPr lang="en-US" dirty="0"/>
          </a:p>
          <a:p>
            <a:pPr marL="822960" lvl="1" indent="-365760"/>
            <a:endParaRPr lang="en-US" dirty="0" smtClean="0"/>
          </a:p>
          <a:p>
            <a:pPr marL="822960" lvl="1" indent="-365760"/>
            <a:endParaRPr lang="en-US" dirty="0"/>
          </a:p>
          <a:p>
            <a:pPr marL="822960" lvl="1" indent="-365760"/>
            <a:endParaRPr lang="en-US" dirty="0" smtClean="0"/>
          </a:p>
          <a:p>
            <a:pPr marL="822960" lvl="1" indent="-365760"/>
            <a:endParaRPr lang="en-US" dirty="0"/>
          </a:p>
          <a:p>
            <a:pPr marL="822960" lvl="1" indent="-365760"/>
            <a:endParaRPr lang="en-US" dirty="0" smtClean="0"/>
          </a:p>
          <a:p>
            <a:pPr marL="822960" lvl="1" indent="-365760"/>
            <a:endParaRPr lang="en-US" dirty="0"/>
          </a:p>
          <a:p>
            <a:pPr marL="822960" lvl="1" indent="-365760"/>
            <a:endParaRPr lang="en-US" dirty="0" smtClean="0"/>
          </a:p>
          <a:p>
            <a:pPr marL="822960" lvl="1" indent="-365760"/>
            <a:endParaRPr lang="en-US" dirty="0"/>
          </a:p>
          <a:p>
            <a:pPr marL="822960" lvl="1" indent="-365760">
              <a:spcBef>
                <a:spcPts val="1200"/>
              </a:spcBef>
            </a:pPr>
            <a:endParaRPr lang="en-US" sz="2200" dirty="0" smtClean="0"/>
          </a:p>
          <a:p>
            <a:pPr marL="822960" lvl="1" indent="-365760">
              <a:spcBef>
                <a:spcPts val="0"/>
              </a:spcBef>
            </a:pPr>
            <a:endParaRPr lang="en-US" sz="2200" dirty="0" smtClean="0"/>
          </a:p>
          <a:p>
            <a:pPr marL="365760" indent="-365760">
              <a:spcBef>
                <a:spcPts val="0"/>
              </a:spcBef>
            </a:pPr>
            <a:r>
              <a:rPr lang="en-US" sz="2600" dirty="0" smtClean="0"/>
              <a:t>Companies are encouraged to provide further simulation/measurement results to be considered together with the above tentatively agreed MPR values in next RAN4 meeting. The evaluation shall take into account the wide-band operation with ACLR overlapping with IQ image in the non-transmitted sub-channels.</a:t>
            </a:r>
            <a:endParaRPr lang="en-US" sz="2600" dirty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861438"/>
              </p:ext>
            </p:extLst>
          </p:nvPr>
        </p:nvGraphicFramePr>
        <p:xfrm>
          <a:off x="2560319" y="2447576"/>
          <a:ext cx="6903721" cy="2892520"/>
        </p:xfrm>
        <a:graphic>
          <a:graphicData uri="http://schemas.openxmlformats.org/drawingml/2006/table">
            <a:tbl>
              <a:tblPr firstRow="1" firstCol="1" bandRow="1"/>
              <a:tblGrid>
                <a:gridCol w="1530037"/>
                <a:gridCol w="1533204"/>
                <a:gridCol w="1905205"/>
                <a:gridCol w="1935275"/>
              </a:tblGrid>
              <a:tr h="284174"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Modulation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MPR (dB)</a:t>
                      </a:r>
                      <a:endParaRPr lang="en-US" sz="1600" b="1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940"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Full RB allocations</a:t>
                      </a:r>
                      <a:endParaRPr lang="en-US" sz="16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Partial RB allocations</a:t>
                      </a:r>
                      <a:endParaRPr lang="en-US" sz="16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DFT-S-OFDM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[1.5]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[2.5]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[2.0]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[3.0]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[3.5]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[4.5]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[5.0]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[5.5]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CP-OFDM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[3.5]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[3.5]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[4.0]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[4.0]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64QAM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[5.5]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[5.5]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256QAM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[7.0]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[7.0]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62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Way Forward (3)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18488"/>
            <a:ext cx="10515600" cy="5065776"/>
          </a:xfrm>
        </p:spPr>
        <p:txBody>
          <a:bodyPr>
            <a:normAutofit fontScale="92500" lnSpcReduction="20000"/>
          </a:bodyPr>
          <a:lstStyle/>
          <a:p>
            <a:pPr marL="365760" indent="-365760"/>
            <a:r>
              <a:rPr lang="en-US" sz="2600" dirty="0" smtClean="0"/>
              <a:t>Agreements on PC3 MPR requirement evaluations</a:t>
            </a:r>
          </a:p>
          <a:p>
            <a:pPr marL="822960" lvl="1" indent="-365760"/>
            <a:r>
              <a:rPr lang="en-US" sz="2200" dirty="0" smtClean="0"/>
              <a:t>Performance requirements applied</a:t>
            </a:r>
          </a:p>
          <a:p>
            <a:pPr marL="1280160" lvl="2" indent="-365760"/>
            <a:r>
              <a:rPr lang="en-US" sz="1900" dirty="0" smtClean="0"/>
              <a:t>NR-U SEM</a:t>
            </a:r>
          </a:p>
          <a:p>
            <a:pPr marL="1280160" lvl="2" indent="-365760"/>
            <a:r>
              <a:rPr lang="en-US" sz="1900" dirty="0" smtClean="0"/>
              <a:t>ACLR = 28 dB or 30 </a:t>
            </a:r>
            <a:r>
              <a:rPr lang="en-US" sz="1900" dirty="0" smtClean="0"/>
              <a:t>dB</a:t>
            </a:r>
          </a:p>
          <a:p>
            <a:pPr marL="1280160" lvl="2" indent="-365760"/>
            <a:r>
              <a:rPr lang="en-US" sz="1900" dirty="0" smtClean="0"/>
              <a:t>In-band emissions (pending on the WF R4-2008434 for ACLR and in-band emissions) </a:t>
            </a:r>
            <a:endParaRPr lang="en-US" sz="1900" dirty="0" smtClean="0"/>
          </a:p>
          <a:p>
            <a:pPr marL="1280160" lvl="2" indent="-365760"/>
            <a:r>
              <a:rPr lang="en-US" sz="1900" dirty="0" smtClean="0"/>
              <a:t>EVM</a:t>
            </a:r>
          </a:p>
          <a:p>
            <a:pPr marL="822960" lvl="1" indent="-365760"/>
            <a:r>
              <a:rPr lang="en-US" sz="2200" dirty="0" smtClean="0"/>
              <a:t>Both (PC5 + PC5) and PC3 PA configurations are considered.</a:t>
            </a:r>
          </a:p>
          <a:p>
            <a:pPr marL="822960" lvl="1" indent="-365760"/>
            <a:r>
              <a:rPr lang="en-US" sz="2200" dirty="0" smtClean="0"/>
              <a:t>(PC5 + PC5) PA configuration reference waveform is the same as with PC5 PA configuration.</a:t>
            </a:r>
          </a:p>
          <a:p>
            <a:pPr marL="822960" lvl="1" indent="-365760"/>
            <a:r>
              <a:rPr lang="en-US" sz="2200" dirty="0" smtClean="0"/>
              <a:t>PC3 PA configuration reference waveform is defined as,</a:t>
            </a:r>
          </a:p>
          <a:p>
            <a:pPr marL="1280160" lvl="2" indent="-365760"/>
            <a:r>
              <a:rPr lang="en-US" sz="1900" dirty="0"/>
              <a:t>DFT-s-OFDM QPSK </a:t>
            </a:r>
            <a:r>
              <a:rPr lang="en-US" sz="1900" dirty="0" smtClean="0"/>
              <a:t>20MHz 100RB3 with 1dB MPR</a:t>
            </a:r>
          </a:p>
          <a:p>
            <a:pPr marL="365760" indent="-365760"/>
            <a:r>
              <a:rPr lang="en-US" sz="2600" dirty="0" smtClean="0"/>
              <a:t>MPR requirements are down-selected when ACLR requirement is determined at either 28 dB or 30 dB.</a:t>
            </a:r>
          </a:p>
          <a:p>
            <a:pPr marL="365760" indent="-365760"/>
            <a:r>
              <a:rPr lang="en-US" sz="2600" dirty="0" smtClean="0"/>
              <a:t>FFS on whether one PC3 MPR requirement (worst MPR from the </a:t>
            </a:r>
            <a:r>
              <a:rPr lang="en-US" sz="2600" dirty="0" smtClean="0"/>
              <a:t>two PA </a:t>
            </a:r>
            <a:r>
              <a:rPr lang="en-US" sz="2600" dirty="0" smtClean="0"/>
              <a:t>configurations) or two PC3 MPR requirements with capability signaling based on PA configurations will be defined.</a:t>
            </a:r>
          </a:p>
          <a:p>
            <a:pPr marL="365760" indent="-365760"/>
            <a:r>
              <a:rPr lang="en-US" sz="2600" dirty="0" smtClean="0"/>
              <a:t>Whether (PC5 + PC5) PA configuration MPR requirement is applicable or not is also pending on the outcome of NR Tx diversity requirement discussions.       </a:t>
            </a:r>
          </a:p>
        </p:txBody>
      </p:sp>
    </p:spTree>
    <p:extLst>
      <p:ext uri="{BB962C8B-B14F-4D97-AF65-F5344CB8AC3E}">
        <p14:creationId xmlns:p14="http://schemas.microsoft.com/office/powerpoint/2010/main" val="308284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References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588"/>
          </a:xfrm>
        </p:spPr>
        <p:txBody>
          <a:bodyPr>
            <a:normAutofit/>
          </a:bodyPr>
          <a:lstStyle/>
          <a:p>
            <a:pPr marL="365760" indent="-365760"/>
            <a:r>
              <a:rPr lang="en-US" sz="2400" dirty="0" smtClean="0"/>
              <a:t>[1</a:t>
            </a:r>
            <a:r>
              <a:rPr lang="en-US" sz="2400" dirty="0"/>
              <a:t>] R4-2007044 “Transmitter </a:t>
            </a:r>
            <a:r>
              <a:rPr lang="en-US" sz="2400" dirty="0" smtClean="0"/>
              <a:t>characteristics </a:t>
            </a:r>
            <a:r>
              <a:rPr lang="en-US" sz="2400" dirty="0"/>
              <a:t>for n46 including initial simulations of required MPR and A-MPR for </a:t>
            </a:r>
            <a:r>
              <a:rPr lang="en-US" sz="2400" dirty="0" smtClean="0"/>
              <a:t>PC5”, Ericsson, RAN4 #95-e meeting</a:t>
            </a:r>
          </a:p>
          <a:p>
            <a:pPr marL="365760" indent="-365760"/>
            <a:r>
              <a:rPr lang="en-US" sz="2400" dirty="0"/>
              <a:t>[2] R4-2008125 “NR-U MPR for PC5 single carrier and </a:t>
            </a:r>
            <a:r>
              <a:rPr lang="en-US" sz="2400" dirty="0" smtClean="0"/>
              <a:t>wideband”, Qualcomm Incorporated, RAN4 #95-e meeting</a:t>
            </a:r>
          </a:p>
          <a:p>
            <a:pPr marL="365760" indent="-365760"/>
            <a:r>
              <a:rPr lang="en-US" sz="2400" dirty="0"/>
              <a:t>[3] R4-2008132 “[NR-U] PC5 and PC3 Back-Off </a:t>
            </a:r>
            <a:r>
              <a:rPr lang="en-US" sz="2400" dirty="0" smtClean="0"/>
              <a:t>Measurements”, Skyworks Solutions Inc., </a:t>
            </a:r>
            <a:r>
              <a:rPr lang="en-US" sz="2400" dirty="0"/>
              <a:t>RAN4 #95-e </a:t>
            </a:r>
            <a:r>
              <a:rPr lang="en-US" sz="2400" dirty="0" smtClean="0"/>
              <a:t>meeting</a:t>
            </a:r>
          </a:p>
          <a:p>
            <a:pPr marL="365760" indent="-365760"/>
            <a:r>
              <a:rPr lang="en-US" sz="2400" dirty="0"/>
              <a:t>[4] R4-2005221 “WF on NR-U UE Tx </a:t>
            </a:r>
            <a:r>
              <a:rPr lang="en-US" sz="2400" dirty="0" smtClean="0"/>
              <a:t>Requirement”, Skyworks </a:t>
            </a:r>
            <a:r>
              <a:rPr lang="en-US" sz="2400" dirty="0"/>
              <a:t>Solutions Inc</a:t>
            </a:r>
            <a:r>
              <a:rPr lang="en-US" sz="2400" dirty="0" smtClean="0"/>
              <a:t>. et. </a:t>
            </a:r>
            <a:r>
              <a:rPr lang="en-US" sz="2400" dirty="0"/>
              <a:t>a</a:t>
            </a:r>
            <a:r>
              <a:rPr lang="en-US" sz="2400" dirty="0" smtClean="0"/>
              <a:t>l., RAN4 #94bis-e meeting  </a:t>
            </a:r>
          </a:p>
        </p:txBody>
      </p:sp>
    </p:spTree>
    <p:extLst>
      <p:ext uri="{BB962C8B-B14F-4D97-AF65-F5344CB8AC3E}">
        <p14:creationId xmlns:p14="http://schemas.microsoft.com/office/powerpoint/2010/main" val="59529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12309</TotalTime>
  <Words>540</Words>
  <Application>Microsoft Office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Office Theme</vt:lpstr>
      <vt:lpstr>WF on NR-U MPR </vt:lpstr>
      <vt:lpstr>Background</vt:lpstr>
      <vt:lpstr>Way Forward (1)</vt:lpstr>
      <vt:lpstr>Way Forward (2)</vt:lpstr>
      <vt:lpstr>Way Forward (3)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Jamesf Wang</dc:creator>
  <cp:lastModifiedBy>Jamesf Wang</cp:lastModifiedBy>
  <cp:revision>225</cp:revision>
  <dcterms:created xsi:type="dcterms:W3CDTF">2017-01-18T06:26:21Z</dcterms:created>
  <dcterms:modified xsi:type="dcterms:W3CDTF">2020-06-01T21:27:56Z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