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69" r:id="rId5"/>
    <p:sldId id="271" r:id="rId6"/>
    <p:sldId id="267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4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2A5FB-0242-40F8-A50D-412D0BE20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75E825-F7BF-4F13-8C06-A12C72BEBD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EF1E0-3A36-4A1C-A9B6-A0DBF8818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6F8B6-9CAD-41D2-B28A-D14C5F4EA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2032B-7E5A-448E-BB73-63355188F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18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DF279-E31F-4A73-B580-F3FD06A9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FF6525-5989-4BA8-A77E-FC8E660D2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14AD4-3BD5-4F76-91CB-FA0625B7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E6222-FD73-4797-8AD8-BDD58152E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F8B3D-5BA6-4914-AE0E-BFF87272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4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F38C49-907B-4F61-B730-893B7FF385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97185-58E7-479A-952D-8496ED3A31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DF420-4989-4170-9B0B-9818956C7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36404-950D-4403-BA2B-A800E7923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1BF45-4C32-4310-8FE9-090B32BB9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59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23058-8FE6-4220-AF21-569509A3D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6F053-249B-4AD7-9FA4-9BCB98946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5F9A5-655D-47B5-94F4-F1CC2FA34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F3C67-A099-4697-9A16-EDD89B682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86D3C-F562-4977-AAFB-70ED99882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06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5EC6E-6061-457C-BBD2-350D44D9A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BA7184-71A4-49C8-92BE-49EEC6E86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D5288-A31D-42ED-8006-170602A2B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5FBF3-49D7-49BC-BA40-34E6F24A9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A9B9A-C113-4DB7-BE0F-CEE6C7F8E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251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482EE-02B7-4AF1-BAA3-D8059B4A3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89783-B0FE-4C54-9052-FFD6ADCF7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B7635F-5BCF-4FFE-A1F3-892BB2C49A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26C6F-7A35-43BF-9DED-D43090B40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EB1FC-E584-4C50-ACD5-9FF93D29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5FAF5-1F4D-4A4D-BBFF-A65BF18E8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046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EE21F-CDEA-4213-AB8B-1E6100CC2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6FEF6-D6E8-4D7C-9CF1-583035FAB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606D65-785D-45DC-B7A2-9952B09583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CC0495-41C4-4702-B759-33D5DE8008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9D14DB-050B-4B63-AA29-FCD38270DB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779378-6399-4F14-B5CF-615870298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540F8F-001B-4155-BDB5-3EA23735C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B1F8F8-3F16-443F-880F-B738CE6ED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52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F8921-7D47-494F-8F6A-618AD95DD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B45C90-E1B5-469E-83DA-D8145D18F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87427-79CF-4DA8-963B-7EAA26EBD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4FAB69-53ED-4ACA-86A0-922B02806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34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98C6F-DC9D-46C4-92DB-4BE5DF126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4613F8-C2A8-4C21-BEB6-4326FC82C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52467D-10A0-471D-B844-8BAD63E81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69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71E69-DE2B-4417-AB02-829892EA5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9B313-D36E-41DD-8AFB-0C6B1042D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BECD59-86F5-45C6-9BC5-6100C2F03C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33C271-244D-43DF-AA78-EA3C4E456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12AF53-4FBD-4F05-801A-302B7CD98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2971A-995B-4189-8F9A-8E983B0B8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9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D5A43-7322-47BA-BEEF-D429C0923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9F4DAB-62AA-44E0-B1A2-A4CC930E7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E01840-C740-4511-8327-FD28A32D3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C412D7-4925-46D9-B4DE-EBAA1A85D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1930-9F7D-49FB-ACCE-9CABED15E85B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203FA2-9F6D-4686-AF83-FDD587550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482594-FD7B-4B5E-B6F0-AC45BA4E0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86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4AFF5C-A668-4F3A-BC04-AEECB0D90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17311-5BA0-40E6-80C9-68221E17E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94547-4537-4216-B76D-9990EC8CD9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B1930-9F7D-49FB-ACCE-9CABED15E85B}" type="datetimeFigureOut">
              <a:rPr lang="en-US" smtClean="0"/>
              <a:t>5/28/2020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C33F7-2CF8-4E17-935A-0F890E5FE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3C0F2-6F65-43B8-859C-4EE05D72CF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95D4C-8F8D-4A03-BC45-F746214387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5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fcc.gov/public/attachments/FCC-20-51A1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ran/TSG_RAN/TSGR_86/Docs/RP-192926.zip" TargetMode="External"/><Relationship Id="rId2" Type="http://schemas.openxmlformats.org/officeDocument/2006/relationships/hyperlink" Target="https://docs.fcc.gov/public/attachments/FCC-20-51A1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3gpp.org/ftp/tsg_ran/WG4_Radio/TSGR4_95_e/Docs/R4-2008123.zip" TargetMode="External"/><Relationship Id="rId4" Type="http://schemas.openxmlformats.org/officeDocument/2006/relationships/hyperlink" Target="https://www.3gpp.org/ftp/tsg_ran/WG4_Radio/TSGR4_92/Docs/R4-1910386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6734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WF on band definition and corresponding requirements in 6 GHz for Rel-16 NR-U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50948"/>
            <a:ext cx="9144000" cy="1655762"/>
          </a:xfrm>
        </p:spPr>
        <p:txBody>
          <a:bodyPr/>
          <a:lstStyle/>
          <a:p>
            <a:r>
              <a:rPr lang="en-US" dirty="0"/>
              <a:t>Qualcomm Incorporated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B3C6A5-B872-4979-A917-7B860739811B}"/>
              </a:ext>
            </a:extLst>
          </p:cNvPr>
          <p:cNvSpPr txBox="1"/>
          <p:nvPr/>
        </p:nvSpPr>
        <p:spPr>
          <a:xfrm>
            <a:off x="8805333" y="474133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R4-</a:t>
            </a:r>
            <a:r>
              <a:rPr lang="en-US" b="1" dirty="0" err="1"/>
              <a:t>200xxxx</a:t>
            </a:r>
            <a:endParaRPr 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1EBA95-7131-4683-B8EE-049359931A13}"/>
              </a:ext>
            </a:extLst>
          </p:cNvPr>
          <p:cNvSpPr txBox="1"/>
          <p:nvPr/>
        </p:nvSpPr>
        <p:spPr>
          <a:xfrm>
            <a:off x="903111" y="428916"/>
            <a:ext cx="3443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TSG-RAN WG4 #95-e</a:t>
            </a:r>
          </a:p>
          <a:p>
            <a:r>
              <a:rPr lang="en-US" b="1" dirty="0"/>
              <a:t>May 25</a:t>
            </a:r>
            <a:r>
              <a:rPr lang="en-US" b="1" baseline="30000" dirty="0"/>
              <a:t>th</a:t>
            </a:r>
            <a:r>
              <a:rPr lang="en-US" b="1" dirty="0"/>
              <a:t> ‒ June 5</a:t>
            </a:r>
            <a:r>
              <a:rPr lang="en-US" b="1" baseline="30000" dirty="0"/>
              <a:t>th</a:t>
            </a:r>
            <a:r>
              <a:rPr lang="en-US" b="1" dirty="0"/>
              <a:t>, 2020</a:t>
            </a:r>
          </a:p>
          <a:p>
            <a:r>
              <a:rPr lang="en-US" b="1" dirty="0"/>
              <a:t>Electronic Meeting</a:t>
            </a:r>
          </a:p>
        </p:txBody>
      </p:sp>
    </p:spTree>
    <p:extLst>
      <p:ext uri="{BB962C8B-B14F-4D97-AF65-F5344CB8AC3E}">
        <p14:creationId xmlns:p14="http://schemas.microsoft.com/office/powerpoint/2010/main" val="2341414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2478B-C99C-4E37-B7B2-F9A7076FF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92A0E-1602-4635-B99B-279274EAB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/>
              <a:t>Scope of work</a:t>
            </a:r>
          </a:p>
          <a:p>
            <a:pPr lvl="1"/>
            <a:r>
              <a:rPr lang="en-US" sz="1600" dirty="0"/>
              <a:t>NR-U </a:t>
            </a:r>
            <a:r>
              <a:rPr lang="en-US" sz="1600" dirty="0" err="1"/>
              <a:t>WID</a:t>
            </a:r>
            <a:r>
              <a:rPr lang="en-US" sz="1600" dirty="0"/>
              <a:t> in [2] states among the objectives for RAN4</a:t>
            </a:r>
          </a:p>
          <a:p>
            <a:pPr lvl="2"/>
            <a:r>
              <a:rPr lang="en-GB" sz="1400" dirty="0"/>
              <a:t>Specify new unlicensed band(s) for the 5 GHz and 6 GHz frequency ranges (see Note 1). The band(s) definition should include UL/DL operation.</a:t>
            </a:r>
          </a:p>
          <a:p>
            <a:pPr lvl="2"/>
            <a:r>
              <a:rPr lang="en-GB" sz="1400" dirty="0"/>
              <a:t>Note 1: The actual frequency range for specification can be further discussed based on regulatory updates in the US and Europe.</a:t>
            </a:r>
            <a:endParaRPr lang="en-US" sz="1400" dirty="0"/>
          </a:p>
          <a:p>
            <a:pPr lvl="1"/>
            <a:r>
              <a:rPr lang="en-US" sz="1600" dirty="0"/>
              <a:t>Agreed Way Forward in R4-1910386 states</a:t>
            </a:r>
          </a:p>
          <a:p>
            <a:pPr lvl="2"/>
            <a:r>
              <a:rPr lang="en-US" sz="1400" dirty="0"/>
              <a:t>Option 1: Band X AND Band Y</a:t>
            </a:r>
          </a:p>
          <a:p>
            <a:pPr lvl="2"/>
            <a:r>
              <a:rPr lang="en-US" sz="1400" dirty="0"/>
              <a:t>Band X: 5925 – 6425 MHz, Band Y: 5925 – 7125 MHz</a:t>
            </a:r>
          </a:p>
          <a:p>
            <a:r>
              <a:rPr lang="en-US" sz="2000" dirty="0"/>
              <a:t>Regulatory</a:t>
            </a:r>
          </a:p>
          <a:p>
            <a:pPr lvl="1"/>
            <a:r>
              <a:rPr lang="en-US" sz="1600" dirty="0"/>
              <a:t>FCC has adopted and published rules [1] for Band Y in the US: </a:t>
            </a:r>
            <a:r>
              <a:rPr lang="en-GB" sz="1600" u="sng" dirty="0">
                <a:hlinkClick r:id="rId2"/>
              </a:rPr>
              <a:t>https://</a:t>
            </a:r>
            <a:r>
              <a:rPr lang="en-GB" sz="1600" u="sng" dirty="0" err="1">
                <a:hlinkClick r:id="rId2"/>
              </a:rPr>
              <a:t>docs.fcc.gov</a:t>
            </a:r>
            <a:r>
              <a:rPr lang="en-GB" sz="1600" u="sng" dirty="0">
                <a:hlinkClick r:id="rId2"/>
              </a:rPr>
              <a:t>/public/attachments/FCC-20-</a:t>
            </a:r>
            <a:r>
              <a:rPr lang="en-GB" sz="1600" u="sng" dirty="0" err="1">
                <a:hlinkClick r:id="rId2"/>
              </a:rPr>
              <a:t>51A1.pdf</a:t>
            </a:r>
            <a:endParaRPr lang="en-US" sz="1600" dirty="0"/>
          </a:p>
          <a:p>
            <a:pPr lvl="1"/>
            <a:r>
              <a:rPr lang="en-US" sz="1600" dirty="0"/>
              <a:t>European countries, China, and elsewhere have not finalized regulations yet for usage of 6 GHz band</a:t>
            </a:r>
          </a:p>
          <a:p>
            <a:r>
              <a:rPr lang="en-US" sz="2000" dirty="0"/>
              <a:t>Market demand</a:t>
            </a:r>
          </a:p>
          <a:p>
            <a:pPr lvl="1"/>
            <a:r>
              <a:rPr lang="en-US" sz="1600" dirty="0"/>
              <a:t>See [1]</a:t>
            </a:r>
          </a:p>
          <a:p>
            <a:pPr lvl="1"/>
            <a:endParaRPr lang="en-US" sz="1600" dirty="0"/>
          </a:p>
          <a:p>
            <a:pPr marL="0" indent="0">
              <a:buNone/>
            </a:pPr>
            <a:r>
              <a:rPr lang="en-US" sz="2000" dirty="0"/>
              <a:t>Observation → Scope of work is defined in the </a:t>
            </a:r>
            <a:r>
              <a:rPr lang="en-US" sz="2000" dirty="0" err="1"/>
              <a:t>WID</a:t>
            </a:r>
            <a:r>
              <a:rPr lang="en-US" sz="2000" dirty="0"/>
              <a:t> and approved at RAN plenary.  RAN4 cannot change the scope of work.</a:t>
            </a:r>
          </a:p>
        </p:txBody>
      </p:sp>
    </p:spTree>
    <p:extLst>
      <p:ext uri="{BB962C8B-B14F-4D97-AF65-F5344CB8AC3E}">
        <p14:creationId xmlns:p14="http://schemas.microsoft.com/office/powerpoint/2010/main" val="440967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66861-A843-481C-A925-8045FA7CC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Addressing company 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54605-E59F-42B1-A70D-782EC389B6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Additional workload and its impact to completion of NR-U work item </a:t>
            </a:r>
          </a:p>
          <a:p>
            <a:pPr lvl="1"/>
            <a:r>
              <a:rPr lang="en-US" dirty="0"/>
              <a:t>NR-U work item is scheduled to complete in June 2020 for Rel-16, but due to </a:t>
            </a:r>
            <a:r>
              <a:rPr lang="en-US" dirty="0" err="1"/>
              <a:t>COVID</a:t>
            </a:r>
            <a:r>
              <a:rPr lang="en-US" dirty="0"/>
              <a:t>-19 situation and the lost efficiency of e-meetings in the past quarter, it is expected that the work item will be granted a </a:t>
            </a:r>
            <a:r>
              <a:rPr lang="en-US" dirty="0" err="1"/>
              <a:t>1Q</a:t>
            </a:r>
            <a:r>
              <a:rPr lang="en-US" dirty="0"/>
              <a:t> extension</a:t>
            </a:r>
          </a:p>
          <a:p>
            <a:pPr lvl="1"/>
            <a:r>
              <a:rPr lang="en-US" dirty="0"/>
              <a:t>Much of the work for NR-U to date has been on general band-agnostic requirements that can readily apply to 5 GHz and 6 GHz bands</a:t>
            </a:r>
          </a:p>
          <a:p>
            <a:pPr lvl="1"/>
            <a:r>
              <a:rPr lang="en-US" dirty="0"/>
              <a:t>Some band-specific requirements for 6 GHz would need to be completed</a:t>
            </a:r>
          </a:p>
          <a:p>
            <a:r>
              <a:rPr lang="en-US" dirty="0"/>
              <a:t>Global regulatory uncertainty</a:t>
            </a:r>
          </a:p>
          <a:p>
            <a:pPr lvl="1"/>
            <a:r>
              <a:rPr lang="en-US" dirty="0"/>
              <a:t>While regulations are clear in the US, there is less certainty in other countries</a:t>
            </a:r>
          </a:p>
          <a:p>
            <a:pPr lvl="1"/>
            <a:r>
              <a:rPr lang="en-US" dirty="0"/>
              <a:t>Some companies propose that 3GPP wait for more global certainty in regulations before defining the 6 GHz band → Defer to Rel-17 with release independence back to Rel-16.</a:t>
            </a:r>
          </a:p>
          <a:p>
            <a:pPr lvl="1"/>
            <a:r>
              <a:rPr lang="en-US" dirty="0"/>
              <a:t>3GPP should be responsive to timely regional market needs while also maintaining a global footprint</a:t>
            </a:r>
          </a:p>
        </p:txBody>
      </p:sp>
    </p:spTree>
    <p:extLst>
      <p:ext uri="{BB962C8B-B14F-4D97-AF65-F5344CB8AC3E}">
        <p14:creationId xmlns:p14="http://schemas.microsoft.com/office/powerpoint/2010/main" val="3111962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2881E-BCBD-4EEE-B7DB-111F05972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Candidate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F77AF-F820-4C33-BBFD-7CE4A67FB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dirty="0"/>
              <a:t>Rel-17 with release independence back to Rel-16</a:t>
            </a:r>
          </a:p>
          <a:p>
            <a:pPr lvl="1"/>
            <a:r>
              <a:rPr lang="en-US" sz="2200" dirty="0"/>
              <a:t>Not in accordance with </a:t>
            </a:r>
            <a:r>
              <a:rPr lang="en-US" sz="2200" dirty="0" err="1"/>
              <a:t>WID</a:t>
            </a:r>
            <a:r>
              <a:rPr lang="en-US" sz="2200" dirty="0"/>
              <a:t> or agreed </a:t>
            </a:r>
            <a:r>
              <a:rPr lang="en-US" sz="2200" dirty="0" err="1"/>
              <a:t>WF</a:t>
            </a:r>
            <a:endParaRPr lang="en-US" sz="2200" dirty="0"/>
          </a:p>
          <a:p>
            <a:pPr lvl="1"/>
            <a:r>
              <a:rPr lang="en-US" sz="2200" dirty="0"/>
              <a:t>Does not address the market demand in timely fashion.  Rel-17 specification will not be published until Mid 2021?  In the meantime, other shared technology has already announced product availability for 6 GHz now!</a:t>
            </a:r>
          </a:p>
          <a:p>
            <a:r>
              <a:rPr lang="en-US" sz="2600" dirty="0"/>
              <a:t>Truncated band 5925 – 6425 MHz</a:t>
            </a:r>
          </a:p>
          <a:p>
            <a:pPr lvl="1"/>
            <a:r>
              <a:rPr lang="en-US" sz="2200" dirty="0"/>
              <a:t>Is not consistent with FCC </a:t>
            </a:r>
            <a:r>
              <a:rPr lang="en-US" sz="2200" dirty="0" err="1"/>
              <a:t>R&amp;O</a:t>
            </a:r>
            <a:r>
              <a:rPr lang="en-US" sz="2200" dirty="0"/>
              <a:t>.  The FCC made the entire range available for unlicensed, not a subset of it.</a:t>
            </a:r>
          </a:p>
          <a:p>
            <a:pPr lvl="1"/>
            <a:r>
              <a:rPr lang="en-US" sz="2200" dirty="0"/>
              <a:t>A smaller band does not help reduce the workload</a:t>
            </a:r>
          </a:p>
          <a:p>
            <a:r>
              <a:rPr lang="en-US" b="1" dirty="0"/>
              <a:t>Define a US only band in 6 GHz for Rel-16</a:t>
            </a:r>
          </a:p>
          <a:p>
            <a:pPr lvl="1"/>
            <a:r>
              <a:rPr lang="en-US" dirty="0"/>
              <a:t>Define Band 5925 – 7125 MHz with a note indicating applicability to US only</a:t>
            </a:r>
          </a:p>
          <a:p>
            <a:pPr lvl="2"/>
            <a:r>
              <a:rPr lang="en-US" i="1" dirty="0"/>
              <a:t>Approach is similar to Band </a:t>
            </a:r>
            <a:r>
              <a:rPr lang="en-US" i="1" dirty="0" err="1"/>
              <a:t>n95</a:t>
            </a:r>
            <a:r>
              <a:rPr lang="en-US" i="1" dirty="0"/>
              <a:t> which has a note “This band is applicable in China only”</a:t>
            </a:r>
          </a:p>
          <a:p>
            <a:pPr lvl="1"/>
            <a:r>
              <a:rPr lang="en-US" dirty="0"/>
              <a:t>In the future, the band could have its applicability extended to other countries as regulations become more clear</a:t>
            </a:r>
          </a:p>
        </p:txBody>
      </p:sp>
    </p:spTree>
    <p:extLst>
      <p:ext uri="{BB962C8B-B14F-4D97-AF65-F5344CB8AC3E}">
        <p14:creationId xmlns:p14="http://schemas.microsoft.com/office/powerpoint/2010/main" val="3893163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A9D00-678A-4529-BD7F-6CF6B2899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 Forward on Band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C0F04-0EDF-427E-936E-90F3409D5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Define a </a:t>
            </a:r>
            <a:r>
              <a:rPr lang="en-US" b="1" u="sng" dirty="0"/>
              <a:t>US only</a:t>
            </a:r>
            <a:r>
              <a:rPr lang="en-US" b="1" dirty="0"/>
              <a:t> band in 6 GHz for Rel-16 </a:t>
            </a:r>
            <a:r>
              <a:rPr lang="en-US" dirty="0"/>
              <a:t>(5925 – 7125 MHz) </a:t>
            </a:r>
          </a:p>
          <a:p>
            <a:pPr lvl="1"/>
            <a:r>
              <a:rPr lang="en-US" dirty="0"/>
              <a:t>Rules are fully available from the FCC for the US</a:t>
            </a:r>
          </a:p>
          <a:p>
            <a:pPr lvl="1"/>
            <a:r>
              <a:rPr lang="en-US" dirty="0"/>
              <a:t>Uncertainty of regulations in other countries should not prevent enablement of 3GPP technologies in 6 GHz for the US</a:t>
            </a:r>
          </a:p>
          <a:p>
            <a:pPr lvl="2"/>
            <a:r>
              <a:rPr lang="en-US" dirty="0"/>
              <a:t>Global incompatibility did not prevent enabling Band </a:t>
            </a:r>
            <a:r>
              <a:rPr lang="en-US" dirty="0" err="1"/>
              <a:t>n95</a:t>
            </a:r>
            <a:r>
              <a:rPr lang="en-US" dirty="0"/>
              <a:t> in China only</a:t>
            </a:r>
          </a:p>
          <a:p>
            <a:pPr lvl="1"/>
            <a:r>
              <a:rPr lang="en-US" dirty="0"/>
              <a:t>There is significant market demand </a:t>
            </a:r>
            <a:r>
              <a:rPr lang="en-US" i="1" dirty="0"/>
              <a:t>now</a:t>
            </a:r>
            <a:r>
              <a:rPr lang="en-US" dirty="0"/>
              <a:t> for unlicensed services in 6 GHz band.  3GPP technologies will not be considered if specifications are not available.</a:t>
            </a:r>
          </a:p>
          <a:p>
            <a:pPr lvl="1"/>
            <a:r>
              <a:rPr lang="en-US" dirty="0"/>
              <a:t>Does not preclude the possibility of future licensed or unlicensed bands covering all or a portion of the same spectrum once regulations are finalized in other countries</a:t>
            </a:r>
          </a:p>
        </p:txBody>
      </p:sp>
    </p:spTree>
    <p:extLst>
      <p:ext uri="{BB962C8B-B14F-4D97-AF65-F5344CB8AC3E}">
        <p14:creationId xmlns:p14="http://schemas.microsoft.com/office/powerpoint/2010/main" val="4058244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F1D3D-A486-4749-B367-0F83E5377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WF</a:t>
            </a:r>
            <a:r>
              <a:rPr lang="en-US" dirty="0"/>
              <a:t> on general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8318A-65C1-47F6-838E-0BBA93C83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requirements such as ACS, blocking, in-band emissions, </a:t>
            </a:r>
            <a:r>
              <a:rPr lang="en-US" dirty="0" err="1"/>
              <a:t>ALCR</a:t>
            </a:r>
            <a:r>
              <a:rPr lang="en-US" dirty="0"/>
              <a:t>, SEM, general spurious emissions, </a:t>
            </a:r>
            <a:r>
              <a:rPr lang="en-US" dirty="0" err="1"/>
              <a:t>MPR</a:t>
            </a:r>
            <a:r>
              <a:rPr lang="en-US" dirty="0"/>
              <a:t> are either already agreed or in the process of being discussed</a:t>
            </a:r>
          </a:p>
          <a:p>
            <a:r>
              <a:rPr lang="en-US" dirty="0"/>
              <a:t>General requirements are band-agnostic and can apply to 6 GHz band directly</a:t>
            </a:r>
          </a:p>
        </p:txBody>
      </p:sp>
    </p:spTree>
    <p:extLst>
      <p:ext uri="{BB962C8B-B14F-4D97-AF65-F5344CB8AC3E}">
        <p14:creationId xmlns:p14="http://schemas.microsoft.com/office/powerpoint/2010/main" val="1705641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9AF23-5551-4448-9404-CCEADF699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WF</a:t>
            </a:r>
            <a:r>
              <a:rPr lang="en-US" dirty="0"/>
              <a:t> on US 6 GHz band-specific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4F97F-EF49-43A8-A172-9E3ACC222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Channel bandwidths</a:t>
            </a:r>
          </a:p>
          <a:p>
            <a:pPr lvl="1"/>
            <a:r>
              <a:rPr lang="en-US" dirty="0"/>
              <a:t>20, 40, 60, 80, [100] MHz, same as Band </a:t>
            </a:r>
            <a:r>
              <a:rPr lang="en-US" dirty="0" err="1"/>
              <a:t>n46</a:t>
            </a:r>
            <a:endParaRPr lang="en-US" dirty="0"/>
          </a:p>
          <a:p>
            <a:r>
              <a:rPr lang="en-US" dirty="0"/>
              <a:t>Channel raster/sync raster</a:t>
            </a:r>
          </a:p>
          <a:p>
            <a:pPr lvl="1"/>
            <a:r>
              <a:rPr lang="en-US" dirty="0"/>
              <a:t>Follow the same procedure as Band </a:t>
            </a:r>
            <a:r>
              <a:rPr lang="en-US" dirty="0" err="1"/>
              <a:t>n46</a:t>
            </a:r>
            <a:r>
              <a:rPr lang="en-US" dirty="0"/>
              <a:t>, </a:t>
            </a:r>
          </a:p>
          <a:p>
            <a:pPr lvl="1"/>
            <a:r>
              <a:rPr lang="en-US" dirty="0"/>
              <a:t>Aligned to draft </a:t>
            </a:r>
            <a:r>
              <a:rPr lang="en-US" dirty="0" err="1"/>
              <a:t>802.11ax</a:t>
            </a:r>
            <a:r>
              <a:rPr lang="en-US" dirty="0"/>
              <a:t>/Wi-Fi </a:t>
            </a:r>
            <a:r>
              <a:rPr lang="en-US" dirty="0" err="1"/>
              <a:t>6E</a:t>
            </a:r>
            <a:r>
              <a:rPr lang="en-US" dirty="0"/>
              <a:t> channelization</a:t>
            </a:r>
            <a:endParaRPr lang="en-US" dirty="0">
              <a:highlight>
                <a:srgbClr val="FFFF00"/>
              </a:highlight>
            </a:endParaRPr>
          </a:p>
          <a:p>
            <a:r>
              <a:rPr lang="en-US" dirty="0"/>
              <a:t>UE power class</a:t>
            </a:r>
          </a:p>
          <a:p>
            <a:pPr lvl="1"/>
            <a:r>
              <a:rPr lang="en-US" dirty="0"/>
              <a:t>In principle, both </a:t>
            </a:r>
            <a:r>
              <a:rPr lang="en-US" dirty="0" err="1"/>
              <a:t>PC5</a:t>
            </a:r>
            <a:r>
              <a:rPr lang="en-US" dirty="0"/>
              <a:t> and </a:t>
            </a:r>
            <a:r>
              <a:rPr lang="en-US" dirty="0" err="1"/>
              <a:t>PC3</a:t>
            </a:r>
            <a:r>
              <a:rPr lang="en-US" dirty="0"/>
              <a:t> can apply same as Band </a:t>
            </a:r>
            <a:r>
              <a:rPr lang="en-US" dirty="0" err="1"/>
              <a:t>n46</a:t>
            </a:r>
            <a:endParaRPr lang="en-US" dirty="0"/>
          </a:p>
          <a:p>
            <a:pPr lvl="1"/>
            <a:r>
              <a:rPr lang="en-US" dirty="0"/>
              <a:t>Max Tx power may have to be reduced to comply with FCC requirements (see next bullet)</a:t>
            </a:r>
          </a:p>
          <a:p>
            <a:r>
              <a:rPr lang="en-US" dirty="0"/>
              <a:t>NS signaling to meet FCC emission and PSD requirements</a:t>
            </a:r>
          </a:p>
          <a:p>
            <a:pPr lvl="1"/>
            <a:r>
              <a:rPr lang="en-US" dirty="0" err="1"/>
              <a:t>NS_51</a:t>
            </a:r>
            <a:r>
              <a:rPr lang="en-US" dirty="0"/>
              <a:t>:  24 dBm max output power, -1 dBm/MHz max PSD, -27 dBm/MHz spurious emissions</a:t>
            </a:r>
          </a:p>
          <a:p>
            <a:pPr lvl="1"/>
            <a:r>
              <a:rPr lang="en-US" dirty="0" err="1"/>
              <a:t>NS_52</a:t>
            </a:r>
            <a:r>
              <a:rPr lang="en-US" dirty="0"/>
              <a:t>:  30 dBm max output power, 17 dBm/MHz max PSD, -27 dBm/MHz spurious emissions</a:t>
            </a:r>
          </a:p>
          <a:p>
            <a:r>
              <a:rPr lang="en-US" dirty="0" err="1"/>
              <a:t>Refsens</a:t>
            </a:r>
            <a:r>
              <a:rPr lang="en-US" dirty="0"/>
              <a:t> to be evaluated with Band </a:t>
            </a:r>
            <a:r>
              <a:rPr lang="en-US" dirty="0" err="1"/>
              <a:t>n46</a:t>
            </a:r>
            <a:r>
              <a:rPr lang="en-US" dirty="0"/>
              <a:t> </a:t>
            </a:r>
            <a:r>
              <a:rPr lang="en-US" dirty="0" err="1"/>
              <a:t>refsens</a:t>
            </a:r>
            <a:r>
              <a:rPr lang="en-US" dirty="0"/>
              <a:t> as starting point.</a:t>
            </a:r>
          </a:p>
          <a:p>
            <a:r>
              <a:rPr lang="en-US" dirty="0"/>
              <a:t>A-</a:t>
            </a:r>
            <a:r>
              <a:rPr lang="en-US" dirty="0" err="1"/>
              <a:t>MPR</a:t>
            </a:r>
            <a:r>
              <a:rPr lang="en-US" dirty="0"/>
              <a:t> for </a:t>
            </a:r>
            <a:r>
              <a:rPr lang="en-US" dirty="0" err="1"/>
              <a:t>NS_51</a:t>
            </a:r>
            <a:r>
              <a:rPr lang="en-US" dirty="0"/>
              <a:t> and </a:t>
            </a:r>
            <a:r>
              <a:rPr lang="en-US" dirty="0" err="1"/>
              <a:t>NS_52</a:t>
            </a:r>
            <a:r>
              <a:rPr lang="en-US" dirty="0"/>
              <a:t> to be evaluated</a:t>
            </a:r>
          </a:p>
          <a:p>
            <a:r>
              <a:rPr lang="en-US" dirty="0"/>
              <a:t>Analysis of 3GPP UE requirements to meet FCC rules can be found in [4].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864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F7E57-7E71-437B-91FB-566770380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WF</a:t>
            </a:r>
            <a:r>
              <a:rPr lang="en-US" dirty="0"/>
              <a:t> on DC and 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0180A-88F7-4282-8318-139F2E381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band combinations with 6 GHz are included in the NR-U </a:t>
            </a:r>
            <a:r>
              <a:rPr lang="en-US" dirty="0" err="1"/>
              <a:t>WID</a:t>
            </a:r>
            <a:endParaRPr lang="en-US" dirty="0"/>
          </a:p>
          <a:p>
            <a:pPr lvl="1"/>
            <a:r>
              <a:rPr lang="en-US" dirty="0"/>
              <a:t>DC and CA combinations with 6 GHz are therefore not specified in Rel-16</a:t>
            </a:r>
          </a:p>
          <a:p>
            <a:pPr lvl="1"/>
            <a:r>
              <a:rPr lang="en-US" dirty="0"/>
              <a:t>Combinations can be added based on operator request in Rel-17 with release independence back to Rel-16</a:t>
            </a:r>
          </a:p>
        </p:txBody>
      </p:sp>
    </p:spTree>
    <p:extLst>
      <p:ext uri="{BB962C8B-B14F-4D97-AF65-F5344CB8AC3E}">
        <p14:creationId xmlns:p14="http://schemas.microsoft.com/office/powerpoint/2010/main" val="2903952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0D50F-4A11-444E-BD3F-F67C8A6BA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C2EDC-77AE-4373-807B-FB45FD7E4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[1] Report and Order and Further Notice of Proposed Rulemaking, Unlicensed Use of the 6 GHz Band, </a:t>
            </a:r>
            <a:r>
              <a:rPr lang="en-GB" sz="2000" u="sng" dirty="0">
                <a:hlinkClick r:id="rId2"/>
              </a:rPr>
              <a:t>https://</a:t>
            </a:r>
            <a:r>
              <a:rPr lang="en-GB" sz="2000" u="sng" dirty="0" err="1">
                <a:hlinkClick r:id="rId2"/>
              </a:rPr>
              <a:t>docs.fcc.gov</a:t>
            </a:r>
            <a:r>
              <a:rPr lang="en-GB" sz="2000" u="sng" dirty="0">
                <a:hlinkClick r:id="rId2"/>
              </a:rPr>
              <a:t>/public/attachments/FCC-20-</a:t>
            </a:r>
            <a:r>
              <a:rPr lang="en-GB" sz="2000" u="sng" dirty="0" err="1">
                <a:hlinkClick r:id="rId2"/>
              </a:rPr>
              <a:t>51A1.pdf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[2] </a:t>
            </a:r>
            <a:r>
              <a:rPr lang="en-US" sz="2000" dirty="0">
                <a:hlinkClick r:id="rId3"/>
              </a:rPr>
              <a:t>RP-192926</a:t>
            </a:r>
            <a:r>
              <a:rPr lang="en-US" sz="2000" dirty="0"/>
              <a:t>, “Revised </a:t>
            </a:r>
            <a:r>
              <a:rPr lang="en-US" sz="2000" dirty="0" err="1"/>
              <a:t>WID</a:t>
            </a:r>
            <a:r>
              <a:rPr lang="en-US" sz="2000" dirty="0"/>
              <a:t> on NR-based Access to Unlicensed Spectrum,” Qualcomm Inc.</a:t>
            </a:r>
          </a:p>
          <a:p>
            <a:pPr marL="0" indent="0">
              <a:buNone/>
            </a:pPr>
            <a:r>
              <a:rPr lang="en-US" sz="2000" dirty="0"/>
              <a:t>[3] </a:t>
            </a:r>
            <a:r>
              <a:rPr lang="en-US" sz="2000" dirty="0">
                <a:hlinkClick r:id="rId4"/>
              </a:rPr>
              <a:t>R4-1910386</a:t>
            </a:r>
            <a:r>
              <a:rPr lang="en-US" sz="2000" dirty="0"/>
              <a:t>, “</a:t>
            </a:r>
            <a:r>
              <a:rPr lang="en-US" sz="2000" dirty="0" err="1"/>
              <a:t>WF</a:t>
            </a:r>
            <a:r>
              <a:rPr lang="en-US" sz="2000" dirty="0"/>
              <a:t> on NR-U 6 GHz band plan,” Qualcomm Incorporated</a:t>
            </a:r>
          </a:p>
          <a:p>
            <a:pPr marL="0" indent="0">
              <a:buNone/>
            </a:pPr>
            <a:r>
              <a:rPr lang="en-US" sz="2000" dirty="0"/>
              <a:t>[4] </a:t>
            </a:r>
            <a:r>
              <a:rPr lang="en-US" sz="2000" dirty="0">
                <a:hlinkClick r:id="rId5"/>
              </a:rPr>
              <a:t>R4-2008123</a:t>
            </a:r>
            <a:r>
              <a:rPr lang="en-US" sz="2000" dirty="0"/>
              <a:t>, “NR-U 6 GHz Bands </a:t>
            </a:r>
            <a:r>
              <a:rPr lang="en-US" sz="2000" dirty="0" err="1"/>
              <a:t>n96</a:t>
            </a:r>
            <a:r>
              <a:rPr lang="en-US" sz="2000" dirty="0"/>
              <a:t> and </a:t>
            </a:r>
            <a:r>
              <a:rPr lang="en-US" sz="2000" dirty="0" err="1"/>
              <a:t>n97</a:t>
            </a:r>
            <a:r>
              <a:rPr lang="en-US" sz="2000" dirty="0"/>
              <a:t>,” Qualcomm Incorporated</a:t>
            </a:r>
          </a:p>
        </p:txBody>
      </p:sp>
    </p:spTree>
    <p:extLst>
      <p:ext uri="{BB962C8B-B14F-4D97-AF65-F5344CB8AC3E}">
        <p14:creationId xmlns:p14="http://schemas.microsoft.com/office/powerpoint/2010/main" val="1272563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4357</TotalTime>
  <Words>995</Words>
  <Application>Microsoft Office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WF on band definition and corresponding requirements in 6 GHz for Rel-16 NR-U</vt:lpstr>
      <vt:lpstr>Background</vt:lpstr>
      <vt:lpstr>Addressing company concerns</vt:lpstr>
      <vt:lpstr>Candidate options</vt:lpstr>
      <vt:lpstr>Way Forward on Band Definition</vt:lpstr>
      <vt:lpstr>WF on general requirements</vt:lpstr>
      <vt:lpstr>WF on US 6 GHz band-specific requirements</vt:lpstr>
      <vt:lpstr>WF on DC and CA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for NR PC3 fallback</dc:title>
  <dc:creator>Gene Fong</dc:creator>
  <cp:lastModifiedBy>Gene Fong</cp:lastModifiedBy>
  <cp:revision>56</cp:revision>
  <dcterms:created xsi:type="dcterms:W3CDTF">2018-08-21T06:09:04Z</dcterms:created>
  <dcterms:modified xsi:type="dcterms:W3CDTF">2020-05-29T21:54:56Z</dcterms:modified>
</cp:coreProperties>
</file>