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2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7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2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6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9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49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6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3E6CE-0EE0-42D5-9A9C-F9E69BCA18F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8216-F9C7-4358-B0B4-65C44AAE7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9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WF on 100MHz CBW in NR-U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Huawei, HiSilicon</a:t>
            </a:r>
            <a:endParaRPr 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E90F7165-48C4-4B29-B290-2278E9D3EB52}"/>
              </a:ext>
            </a:extLst>
          </p:cNvPr>
          <p:cNvSpPr txBox="1">
            <a:spLocks/>
          </p:cNvSpPr>
          <p:nvPr/>
        </p:nvSpPr>
        <p:spPr>
          <a:xfrm>
            <a:off x="235132" y="140381"/>
            <a:ext cx="11617234" cy="1174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3GPP TSG-RAN WG4 Meeting #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95-e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					  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R4-200</a:t>
            </a:r>
            <a:r>
              <a:rPr lang="en-US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e-Meeting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May.25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  <a:r>
              <a:rPr lang="en-GB" altLang="zh-CN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altLang="zh-C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zh-CN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90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WF goal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agreed to support 100MHz CBW for NRU, but the system parameters and RF requirements </a:t>
            </a:r>
            <a:r>
              <a:rPr lang="en-US" altLang="zh-CN" dirty="0" smtClean="0"/>
              <a:t>are still not specified.</a:t>
            </a:r>
          </a:p>
          <a:p>
            <a:r>
              <a:rPr lang="en-US" dirty="0" smtClean="0"/>
              <a:t>This WF clarify the following parameters for 100MHz CBW for NRU in band n46</a:t>
            </a:r>
          </a:p>
          <a:p>
            <a:pPr lvl="1"/>
            <a:r>
              <a:rPr lang="en-US" dirty="0" smtClean="0"/>
              <a:t>Channel raster</a:t>
            </a:r>
          </a:p>
          <a:p>
            <a:pPr lvl="1"/>
            <a:r>
              <a:rPr lang="en-US" dirty="0" smtClean="0"/>
              <a:t>Intra-carrier guard band</a:t>
            </a:r>
          </a:p>
          <a:p>
            <a:pPr lvl="1"/>
            <a:r>
              <a:rPr lang="en-US" dirty="0" smtClean="0"/>
              <a:t>SEM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channel raster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81915"/>
            <a:ext cx="6435811" cy="4351338"/>
          </a:xfrm>
        </p:spPr>
        <p:txBody>
          <a:bodyPr/>
          <a:lstStyle/>
          <a:p>
            <a:r>
              <a:rPr lang="en-US" dirty="0" smtClean="0"/>
              <a:t>Channel raster for </a:t>
            </a:r>
            <a:r>
              <a:rPr lang="en-US" dirty="0" smtClean="0"/>
              <a:t>100MHz CBW in NRU:</a:t>
            </a:r>
          </a:p>
          <a:p>
            <a:pPr lvl="1"/>
            <a:r>
              <a:rPr lang="en-US" dirty="0" smtClean="0"/>
              <a:t>Option 1: All values in Table.1 are supported</a:t>
            </a:r>
          </a:p>
          <a:p>
            <a:pPr lvl="1"/>
            <a:r>
              <a:rPr lang="en-US" dirty="0" smtClean="0"/>
              <a:t>Option 2: FFS on red values </a:t>
            </a:r>
          </a:p>
          <a:p>
            <a:pPr lvl="1"/>
            <a:r>
              <a:rPr lang="en-US" dirty="0" smtClean="0"/>
              <a:t>Note: At least for type A multi-channel access(multi-LBT sub-band access), there should be no restriction since there is no coexistence issue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53161"/>
              </p:ext>
            </p:extLst>
          </p:nvPr>
        </p:nvGraphicFramePr>
        <p:xfrm>
          <a:off x="7513009" y="1740116"/>
          <a:ext cx="4350609" cy="2645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0203"/>
                <a:gridCol w="1450203"/>
                <a:gridCol w="1450203"/>
              </a:tblGrid>
              <a:tr h="359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Channel frequency (MHz)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N</a:t>
                      </a:r>
                      <a:r>
                        <a:rPr lang="en-US" sz="1100" baseline="-25000" dirty="0" smtClean="0">
                          <a:effectLst/>
                          <a:latin typeface="+mn-lt"/>
                          <a:ea typeface="+mn-ea"/>
                        </a:rPr>
                        <a:t>REF</a:t>
                      </a:r>
                      <a:endParaRPr lang="en-US" sz="1100" baseline="-25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Reference frequency (MHz)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5200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746668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5200.02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5300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753332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5299.98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5520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768000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5520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5540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769332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5539.98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5560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770668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5560.02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5580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772000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5580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5620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774668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5620.02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5640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776000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5640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5660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777332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5659.98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5680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778668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>
                          <a:effectLst/>
                        </a:rPr>
                        <a:t>5680.02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5785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785668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5785.02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5865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791000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100" dirty="0">
                          <a:effectLst/>
                        </a:rPr>
                        <a:t>5865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80" y="4608404"/>
            <a:ext cx="11535240" cy="2038883"/>
          </a:xfrm>
          <a:prstGeom prst="rect">
            <a:avLst/>
          </a:prstGeom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7812147" y="1392645"/>
            <a:ext cx="3752335" cy="289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dirty="0" smtClean="0"/>
              <a:t>Tabel.1 channel raster for 100MHz CBW in NRU</a:t>
            </a:r>
          </a:p>
          <a:p>
            <a:pPr lvl="1" algn="ct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5016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intra-carrier guard band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intra-carrier guard band for 100MHz CBW in NRU should be </a:t>
            </a:r>
            <a:endParaRPr lang="en-US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="" xmlns:a16="http://schemas.microsoft.com/office/drawing/2014/main" id="{7FF5E03E-B8C8-47FC-B20E-4CD66535F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512284"/>
              </p:ext>
            </p:extLst>
          </p:nvPr>
        </p:nvGraphicFramePr>
        <p:xfrm>
          <a:off x="2995975" y="3146694"/>
          <a:ext cx="4780543" cy="1235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267">
                  <a:extLst>
                    <a:ext uri="{9D8B030D-6E8A-4147-A177-3AD203B41FA5}">
                      <a16:colId xmlns="" xmlns:a16="http://schemas.microsoft.com/office/drawing/2014/main" val="1861333839"/>
                    </a:ext>
                  </a:extLst>
                </a:gridCol>
                <a:gridCol w="2039839">
                  <a:extLst>
                    <a:ext uri="{9D8B030D-6E8A-4147-A177-3AD203B41FA5}">
                      <a16:colId xmlns="" xmlns:a16="http://schemas.microsoft.com/office/drawing/2014/main" val="131242747"/>
                    </a:ext>
                  </a:extLst>
                </a:gridCol>
                <a:gridCol w="1227437">
                  <a:extLst>
                    <a:ext uri="{9D8B030D-6E8A-4147-A177-3AD203B41FA5}">
                      <a16:colId xmlns="" xmlns:a16="http://schemas.microsoft.com/office/drawing/2014/main" val="4167456897"/>
                    </a:ext>
                  </a:extLst>
                </a:gridCol>
              </a:tblGrid>
              <a:tr h="457253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SCS</a:t>
                      </a: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noProof="0" dirty="0" smtClean="0"/>
                        <a:t>100MHz </a:t>
                      </a:r>
                      <a:r>
                        <a:rPr lang="en-GB" sz="1400" noProof="0" dirty="0"/>
                        <a:t>Channels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2645608"/>
                  </a:ext>
                </a:extLst>
              </a:tr>
              <a:tr h="370745"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30KHz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50-6-50-5-50-6-50-6-50</a:t>
                      </a:r>
                      <a:endParaRPr lang="en-US" altLang="zh-CN" sz="140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/>
                        <a:t>Max. </a:t>
                      </a:r>
                      <a:r>
                        <a:rPr lang="en-GB" sz="1400" noProof="0" dirty="0" smtClean="0"/>
                        <a:t>273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2254124268"/>
                  </a:ext>
                </a:extLst>
              </a:tr>
              <a:tr h="4078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 smtClean="0"/>
                        <a:t>60KHz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dirty="0" smtClean="0"/>
                        <a:t>24-4-24-3-24-4-24-4-24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noProof="0" dirty="0"/>
                        <a:t>Max. </a:t>
                      </a:r>
                      <a:r>
                        <a:rPr lang="en-GB" sz="1400" noProof="0" dirty="0" smtClean="0"/>
                        <a:t>135</a:t>
                      </a:r>
                      <a:endParaRPr lang="en-GB" sz="1400" noProof="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44428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004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WF on SEM for 100MHz CBW in NRU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6188676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Use same SEM as which has already agreed in NRU</a:t>
            </a:r>
          </a:p>
          <a:p>
            <a:r>
              <a:rPr lang="en-US" dirty="0" smtClean="0"/>
              <a:t>SEM with single punctured sub-band</a:t>
            </a:r>
          </a:p>
          <a:p>
            <a:pPr lvl="1"/>
            <a:r>
              <a:rPr lang="en-US" dirty="0"/>
              <a:t>emission mask of the puncture center is limited at -23dBr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SEM with multiple (2 or 3) punctured sub-band</a:t>
            </a:r>
          </a:p>
          <a:p>
            <a:pPr lvl="1"/>
            <a:r>
              <a:rPr lang="en-US" dirty="0" smtClean="0"/>
              <a:t>The center floored </a:t>
            </a:r>
            <a:r>
              <a:rPr lang="en-US" dirty="0"/>
              <a:t>at </a:t>
            </a:r>
            <a:r>
              <a:rPr lang="en-US" dirty="0" smtClean="0"/>
              <a:t>–25dBr</a:t>
            </a:r>
            <a:endParaRPr lang="en-US" dirty="0"/>
          </a:p>
          <a:p>
            <a:pPr lvl="1"/>
            <a:endParaRPr lang="en-US" dirty="0" smtClean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13BB0E8-1E4D-4364-BF74-FCEDF3FDD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3634" y="2100761"/>
            <a:ext cx="3298937" cy="169970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082" y="4520043"/>
            <a:ext cx="5219700" cy="189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598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[1] R4-2007417 </a:t>
            </a:r>
            <a:r>
              <a:rPr lang="en-US" dirty="0"/>
              <a:t>Discussion on 100MHz for </a:t>
            </a:r>
            <a:r>
              <a:rPr lang="en-US" dirty="0" smtClean="0"/>
              <a:t>NR-U ZTE</a:t>
            </a:r>
          </a:p>
          <a:p>
            <a:r>
              <a:rPr lang="en-US" dirty="0" smtClean="0"/>
              <a:t>[2]</a:t>
            </a:r>
            <a:r>
              <a:rPr lang="en-US" dirty="0"/>
              <a:t> </a:t>
            </a:r>
            <a:r>
              <a:rPr lang="en-US" dirty="0" smtClean="0"/>
              <a:t>R4-2007323 Further </a:t>
            </a:r>
            <a:r>
              <a:rPr lang="en-US" dirty="0"/>
              <a:t>considerations on 100MHz CBW in </a:t>
            </a:r>
            <a:r>
              <a:rPr lang="en-US" dirty="0" smtClean="0"/>
              <a:t>NR-U Huawei</a:t>
            </a:r>
          </a:p>
          <a:p>
            <a:r>
              <a:rPr lang="en-US" dirty="0" smtClean="0"/>
              <a:t>[3] </a:t>
            </a:r>
            <a:r>
              <a:rPr lang="en-GB" dirty="0" smtClean="0"/>
              <a:t>R4-2006141 </a:t>
            </a:r>
            <a:r>
              <a:rPr lang="en-US" dirty="0"/>
              <a:t>NR-U Punctured Channel SEM for 100 MHz </a:t>
            </a:r>
            <a:r>
              <a:rPr lang="en-US" dirty="0" smtClean="0"/>
              <a:t>Bandwidth </a:t>
            </a:r>
            <a:r>
              <a:rPr lang="en-US" dirty="0" err="1" smtClean="0"/>
              <a:t>CableLabs</a:t>
            </a:r>
            <a:endParaRPr lang="en-US" dirty="0" smtClean="0"/>
          </a:p>
          <a:p>
            <a:r>
              <a:rPr lang="en-US" dirty="0" smtClean="0"/>
              <a:t>[4] R4-1915979 WF on NR-U spectral emission mask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500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302</Words>
  <Application>Microsoft Office PowerPoint</Application>
  <PresentationFormat>宽屏</PresentationFormat>
  <Paragraphs>78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Arial</vt:lpstr>
      <vt:lpstr>Calibri</vt:lpstr>
      <vt:lpstr>Calibri Light</vt:lpstr>
      <vt:lpstr>Times New Roman</vt:lpstr>
      <vt:lpstr>Office 主题</vt:lpstr>
      <vt:lpstr>WF on 100MHz CBW in NR-U</vt:lpstr>
      <vt:lpstr>Background and WF goal</vt:lpstr>
      <vt:lpstr>WF on channel raster for 100MHz CBW in NRU</vt:lpstr>
      <vt:lpstr>WF on intra-carrier guard band for 100MHz CBW in NRU</vt:lpstr>
      <vt:lpstr>WF on SEM for 100MHz CBW in NRU</vt:lpstr>
      <vt:lpstr>References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100MHz CBW in NR-U</dc:title>
  <dc:creator>Huawei</dc:creator>
  <cp:lastModifiedBy>Huawei</cp:lastModifiedBy>
  <cp:revision>8</cp:revision>
  <dcterms:created xsi:type="dcterms:W3CDTF">2020-05-29T04:11:58Z</dcterms:created>
  <dcterms:modified xsi:type="dcterms:W3CDTF">2020-05-29T10:18:47Z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(2)YLYB34c/XmAOPMcW3S1fvF4IVzIVWbcXeS//so3y7K/HFfPyLWuMZp4mCkrYkE6PXpmDEM8P
uG6CastI/+Ytn6PeZs675Olgf78QXUJEf8ABC2Sq4PgDWQzIJ9GivksI59PabENj3z2elukr
of3+lWLOsjs3ApZ0Ah/AsKDNas/9pHdW3s+r/OfAAGgg2xpATL5kkWuvPlukPHl8Qz4pcump
DxqZCnokkKiHdKxYnj</vt:lpwstr>
  </property>
  <property fmtid="{D5CDD505-2E9C-101B-9397-08002B2CF9AE}" pid="3" name="_2015_ms_pID_7253431">
    <vt:lpwstr>wtr/T4KLiBseeJfm93ZQuC/kQoU0V7Y5HyEFsuSs2YVpKED7E2uszy
OVXVbabVETlVSUWJrKqRWgnBBT+HoDvCJztbC4cVjUmGkaNTqOtQpgVWvIQDdvzHFMiV9Y13
4GmRhzxdL1LjH47Vg64yHju4hAl7GBpURo5KECSb93KszfYmR4GhYGvq20fl7ebjiBRlMr9+
x5aCjxBDBDaFgMYx</vt:lpwstr>
  </property>
</Properties>
</file>