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16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411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28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63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780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69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406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394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120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94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446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465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32963"/>
            <a:ext cx="9144000" cy="1344987"/>
          </a:xfrm>
        </p:spPr>
        <p:txBody>
          <a:bodyPr>
            <a:normAutofit/>
          </a:bodyPr>
          <a:lstStyle/>
          <a:p>
            <a:r>
              <a:rPr lang="en-GB" sz="4000" b="1" dirty="0"/>
              <a:t>WF on BS demodulation performance requirements for 2-step RACH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ZTE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7732" y="199033"/>
            <a:ext cx="690231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</a:t>
            </a:r>
            <a:r>
              <a:rPr lang="en-US" altLang="zh-CN" b="1" dirty="0" smtClean="0"/>
              <a:t>94-e-Bis                             </a:t>
            </a:r>
            <a:r>
              <a:rPr lang="en-US" altLang="zh-CN" b="1" dirty="0"/>
              <a:t>	              </a:t>
            </a:r>
          </a:p>
          <a:p>
            <a:r>
              <a:rPr lang="en-US" altLang="zh-CN" b="1" dirty="0" smtClean="0"/>
              <a:t>E-meeting, </a:t>
            </a:r>
            <a:r>
              <a:rPr lang="en-GB" altLang="zh-CN" b="1" dirty="0" smtClean="0"/>
              <a:t>20th – 30th Apr., 2020</a:t>
            </a:r>
            <a:endParaRPr lang="en-US" altLang="zh-CN" b="1" dirty="0"/>
          </a:p>
          <a:p>
            <a:endParaRPr lang="zh-CN" altLang="zh-CN" dirty="0"/>
          </a:p>
        </p:txBody>
      </p:sp>
      <p:sp>
        <p:nvSpPr>
          <p:cNvPr id="5" name="矩形 4"/>
          <p:cNvSpPr/>
          <p:nvPr/>
        </p:nvSpPr>
        <p:spPr>
          <a:xfrm>
            <a:off x="10062618" y="291366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 smtClean="0"/>
              <a:t>R4-2005555  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1702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(1) - 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RAN4 BS demodulation does not impose any restriction on the use of 2-step RACH with respect to cell size</a:t>
            </a:r>
          </a:p>
          <a:p>
            <a:endParaRPr lang="en-US" dirty="0" smtClean="0"/>
          </a:p>
          <a:p>
            <a:r>
              <a:rPr lang="en-US" dirty="0" smtClean="0"/>
              <a:t>Requirements related to timing offset (TO) is performance, not functional</a:t>
            </a:r>
          </a:p>
          <a:p>
            <a:pPr lvl="1"/>
            <a:r>
              <a:rPr lang="en-US" i="1" dirty="0" smtClean="0"/>
              <a:t>TO estimation is up to BS implementation, e.g., preamble or PUSCH DMRS based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Focus on performance requirements for single user case according to the scope of the WID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622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212" y="96183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Agreements (2) – Introduction of BS demodulation performance requirements for 2-step RACH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4070" y="1785284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 err="1" smtClean="0"/>
              <a:t>MsgA</a:t>
            </a:r>
            <a:r>
              <a:rPr lang="en-US" dirty="0" smtClean="0"/>
              <a:t> demodulation differs from normal PUSCH demodulation in the following aspects:</a:t>
            </a:r>
          </a:p>
          <a:p>
            <a:pPr lvl="1"/>
            <a:r>
              <a:rPr lang="nn-NO" dirty="0">
                <a:solidFill>
                  <a:srgbClr val="0070C0"/>
                </a:solidFill>
              </a:rPr>
              <a:t>No HARQ for MsgA PUSCH</a:t>
            </a:r>
            <a:r>
              <a:rPr lang="en-US" dirty="0" smtClean="0"/>
              <a:t>, Target for </a:t>
            </a:r>
            <a:r>
              <a:rPr lang="en-US" dirty="0" err="1" smtClean="0"/>
              <a:t>msgA</a:t>
            </a:r>
            <a:r>
              <a:rPr lang="en-US" dirty="0" smtClean="0"/>
              <a:t> is missed detection rate, while in normal PUSCH demodulation 70% of maximum throughput is assume for the PUSCH performance requirements</a:t>
            </a:r>
          </a:p>
          <a:p>
            <a:pPr lvl="1"/>
            <a:r>
              <a:rPr lang="en-US" dirty="0" smtClean="0"/>
              <a:t>No TO impact on normal PUSCH performance requirements</a:t>
            </a:r>
          </a:p>
          <a:p>
            <a:pPr lvl="1"/>
            <a:r>
              <a:rPr lang="en-US" dirty="0" smtClean="0"/>
              <a:t>Payload size of </a:t>
            </a:r>
            <a:r>
              <a:rPr lang="en-US" dirty="0" err="1" smtClean="0"/>
              <a:t>MsgA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RAN4 define BS demodulation requirements for 2-step RACH in order to ensure reliable </a:t>
            </a:r>
            <a:r>
              <a:rPr lang="en-US" dirty="0" err="1" smtClean="0"/>
              <a:t>MsgA</a:t>
            </a:r>
            <a:r>
              <a:rPr lang="en-US" dirty="0" smtClean="0"/>
              <a:t> demodulation performance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347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2671" y="1690688"/>
            <a:ext cx="10515600" cy="4351338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 smtClean="0"/>
              <a:t>RAN4 Discuss </a:t>
            </a:r>
            <a:r>
              <a:rPr lang="en-US" dirty="0"/>
              <a:t>and select typical TO values associated with the selected typical UE-</a:t>
            </a:r>
            <a:r>
              <a:rPr lang="en-US" dirty="0" err="1"/>
              <a:t>gNB</a:t>
            </a:r>
            <a:r>
              <a:rPr lang="en-US" dirty="0"/>
              <a:t> </a:t>
            </a:r>
            <a:r>
              <a:rPr lang="en-US" dirty="0" smtClean="0"/>
              <a:t>distances for performance evaluation and requirement definition 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996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033681"/>
          </a:xfrm>
        </p:spPr>
        <p:txBody>
          <a:bodyPr>
            <a:normAutofit lnSpcReduction="10000"/>
          </a:bodyPr>
          <a:lstStyle/>
          <a:p>
            <a:r>
              <a:rPr lang="en-US" i="1" dirty="0" smtClean="0"/>
              <a:t>Whether or not TO compensation is assumed when specifying BS performance requirements</a:t>
            </a:r>
          </a:p>
          <a:p>
            <a:pPr lvl="1"/>
            <a:r>
              <a:rPr lang="en-US" dirty="0" smtClean="0"/>
              <a:t>Option 1: Yes</a:t>
            </a:r>
          </a:p>
          <a:p>
            <a:pPr lvl="1"/>
            <a:r>
              <a:rPr lang="en-US" dirty="0" smtClean="0"/>
              <a:t>Option 2: No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Option 3: Yes, </a:t>
            </a:r>
            <a:r>
              <a:rPr lang="en-US" dirty="0">
                <a:solidFill>
                  <a:srgbClr val="0070C0"/>
                </a:solidFill>
              </a:rPr>
              <a:t>only for Medium/Wide area BS</a:t>
            </a:r>
          </a:p>
        </p:txBody>
      </p:sp>
    </p:spTree>
    <p:extLst>
      <p:ext uri="{BB962C8B-B14F-4D97-AF65-F5344CB8AC3E}">
        <p14:creationId xmlns:p14="http://schemas.microsoft.com/office/powerpoint/2010/main" val="369387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Whether or not to exclude Local Area BS for BS demodulation requirements for 2-step RACH</a:t>
            </a:r>
          </a:p>
          <a:p>
            <a:pPr lvl="1"/>
            <a:r>
              <a:rPr lang="en-US" dirty="0" smtClean="0"/>
              <a:t>Option 1: Yes</a:t>
            </a:r>
          </a:p>
          <a:p>
            <a:pPr lvl="1"/>
            <a:r>
              <a:rPr lang="en-US" dirty="0" smtClean="0"/>
              <a:t>Option 2: No</a:t>
            </a:r>
          </a:p>
          <a:p>
            <a:pPr lvl="2"/>
            <a:r>
              <a:rPr lang="en-US" dirty="0" smtClean="0"/>
              <a:t>Option 2a: Setting TO = 0 for local area BS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60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trike="sngStrike" dirty="0" smtClean="0"/>
              <a:t>Way forward (4) </a:t>
            </a:r>
            <a:endParaRPr lang="en-US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US" strike="sngStrike" dirty="0" smtClean="0"/>
              <a:t>Setup </a:t>
            </a:r>
            <a:r>
              <a:rPr lang="en-US" strike="sngStrike" dirty="0"/>
              <a:t>for performance evaluation</a:t>
            </a:r>
          </a:p>
          <a:p>
            <a:pPr lvl="1" hangingPunct="0"/>
            <a:r>
              <a:rPr lang="en-US" strike="sngStrike" dirty="0"/>
              <a:t>Payload size 56 bits</a:t>
            </a:r>
          </a:p>
          <a:p>
            <a:pPr lvl="1" hangingPunct="0"/>
            <a:r>
              <a:rPr lang="en-US" strike="sngStrike" dirty="0"/>
              <a:t>Performance metric BLER </a:t>
            </a:r>
            <a:r>
              <a:rPr lang="en-US" strike="sngStrike" dirty="0" smtClean="0"/>
              <a:t>0.01</a:t>
            </a:r>
          </a:p>
          <a:p>
            <a:pPr lvl="1" hangingPunct="0"/>
            <a:r>
              <a:rPr lang="en-US" strike="sngStrike" dirty="0">
                <a:solidFill>
                  <a:srgbClr val="0070C0"/>
                </a:solidFill>
              </a:rPr>
              <a:t>TO up to 0.9 us for </a:t>
            </a:r>
            <a:r>
              <a:rPr lang="en-US" strike="sngStrike" dirty="0" err="1">
                <a:solidFill>
                  <a:srgbClr val="0070C0"/>
                </a:solidFill>
              </a:rPr>
              <a:t>MsgA</a:t>
            </a:r>
            <a:r>
              <a:rPr lang="en-US" strike="sngStrike" dirty="0">
                <a:solidFill>
                  <a:srgbClr val="0070C0"/>
                </a:solidFill>
              </a:rPr>
              <a:t> PUSCH SCS 15 and 30 kHz</a:t>
            </a:r>
            <a:endParaRPr lang="en-US" strike="sngStrike" dirty="0" smtClean="0">
              <a:solidFill>
                <a:srgbClr val="0070C0"/>
              </a:solidFill>
            </a:endParaRPr>
          </a:p>
          <a:p>
            <a:pPr lvl="1" hangingPunct="0"/>
            <a:r>
              <a:rPr lang="en-US" strike="sngStrike" dirty="0" smtClean="0"/>
              <a:t>…</a:t>
            </a:r>
          </a:p>
          <a:p>
            <a:pPr marL="457200" lvl="1" indent="0" hangingPunc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358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 smtClean="0"/>
              <a:t>Way forward (5) – work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48514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GB" dirty="0" smtClean="0"/>
              <a:t>RAN4#</a:t>
            </a:r>
            <a:r>
              <a:rPr lang="en-GB" dirty="0" smtClean="0">
                <a:solidFill>
                  <a:srgbClr val="0070C0"/>
                </a:solidFill>
              </a:rPr>
              <a:t>95</a:t>
            </a:r>
          </a:p>
          <a:p>
            <a:pPr lvl="1"/>
            <a:r>
              <a:rPr lang="en-GB" dirty="0" smtClean="0"/>
              <a:t>Initial simulation configurations and </a:t>
            </a:r>
            <a:r>
              <a:rPr lang="en-GB" dirty="0"/>
              <a:t>FRC for 2-step RACH </a:t>
            </a:r>
            <a:r>
              <a:rPr lang="en-GB" dirty="0" err="1"/>
              <a:t>MsgA</a:t>
            </a:r>
            <a:r>
              <a:rPr lang="en-GB" dirty="0"/>
              <a:t> payload</a:t>
            </a:r>
            <a:endParaRPr lang="en-US" dirty="0"/>
          </a:p>
          <a:p>
            <a:r>
              <a:rPr lang="en-GB" dirty="0"/>
              <a:t>RAN4#96:</a:t>
            </a:r>
            <a:endParaRPr lang="en-US" dirty="0"/>
          </a:p>
          <a:p>
            <a:pPr lvl="1"/>
            <a:r>
              <a:rPr lang="en-GB" dirty="0" smtClean="0"/>
              <a:t>Simulation setup </a:t>
            </a:r>
          </a:p>
          <a:p>
            <a:pPr lvl="1"/>
            <a:r>
              <a:rPr lang="en-GB" dirty="0" smtClean="0"/>
              <a:t>Initial simulation </a:t>
            </a:r>
            <a:r>
              <a:rPr lang="en-GB" dirty="0"/>
              <a:t>results collection and </a:t>
            </a:r>
            <a:r>
              <a:rPr lang="en-GB" dirty="0" smtClean="0"/>
              <a:t>alignment</a:t>
            </a:r>
          </a:p>
          <a:p>
            <a:r>
              <a:rPr lang="en-GB" dirty="0" smtClean="0"/>
              <a:t>RAN4#96bis:</a:t>
            </a:r>
            <a:endParaRPr lang="en-US" dirty="0" smtClean="0"/>
          </a:p>
          <a:p>
            <a:pPr lvl="1"/>
            <a:r>
              <a:rPr lang="en-GB" dirty="0" smtClean="0"/>
              <a:t>Final </a:t>
            </a:r>
            <a:r>
              <a:rPr lang="en-GB" dirty="0"/>
              <a:t>round of simulation results collection and </a:t>
            </a:r>
            <a:r>
              <a:rPr lang="en-GB" dirty="0" smtClean="0"/>
              <a:t>alignment</a:t>
            </a:r>
            <a:endParaRPr lang="en-US" dirty="0" smtClean="0"/>
          </a:p>
          <a:p>
            <a:pPr lvl="1"/>
            <a:r>
              <a:rPr lang="en-GB" dirty="0" smtClean="0"/>
              <a:t>Draft </a:t>
            </a:r>
            <a:r>
              <a:rPr lang="en-GB" dirty="0"/>
              <a:t>CR frameworks for introducing BS demodulation requirements for 2-step RACH </a:t>
            </a:r>
            <a:r>
              <a:rPr lang="en-GB" dirty="0" err="1"/>
              <a:t>MsgA</a:t>
            </a:r>
            <a:r>
              <a:rPr lang="en-GB" dirty="0"/>
              <a:t> payload</a:t>
            </a:r>
            <a:endParaRPr lang="en-US" dirty="0"/>
          </a:p>
          <a:p>
            <a:r>
              <a:rPr lang="en-GB" dirty="0"/>
              <a:t>RAN4#97:</a:t>
            </a:r>
            <a:endParaRPr lang="en-US" dirty="0"/>
          </a:p>
          <a:p>
            <a:pPr lvl="1"/>
            <a:r>
              <a:rPr lang="en-GB" dirty="0"/>
              <a:t>CR for TS 38.104 Demodulation performance requirements for 2-step RACH </a:t>
            </a:r>
            <a:r>
              <a:rPr lang="en-GB" dirty="0" err="1"/>
              <a:t>Msg</a:t>
            </a:r>
            <a:r>
              <a:rPr lang="en-GB" dirty="0"/>
              <a:t> A payload</a:t>
            </a:r>
            <a:endParaRPr lang="en-US" dirty="0"/>
          </a:p>
          <a:p>
            <a:pPr lvl="1"/>
            <a:r>
              <a:rPr lang="en-GB" dirty="0"/>
              <a:t>CR for TS 38.141-1 Conducted conformance tests for 2-step RACH </a:t>
            </a:r>
            <a:r>
              <a:rPr lang="en-GB" dirty="0" err="1"/>
              <a:t>Msg</a:t>
            </a:r>
            <a:r>
              <a:rPr lang="en-GB" dirty="0"/>
              <a:t> A payload</a:t>
            </a:r>
            <a:endParaRPr lang="en-US" dirty="0"/>
          </a:p>
          <a:p>
            <a:pPr lvl="1"/>
            <a:r>
              <a:rPr lang="en-GB" dirty="0"/>
              <a:t>CR for TS 38.141-2 Radiated conformance tests for 2-step RACH </a:t>
            </a:r>
            <a:r>
              <a:rPr lang="en-GB" dirty="0" err="1"/>
              <a:t>Msg</a:t>
            </a:r>
            <a:r>
              <a:rPr lang="en-GB" dirty="0"/>
              <a:t> A payload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0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871" y="136526"/>
            <a:ext cx="10515600" cy="710640"/>
          </a:xfrm>
        </p:spPr>
        <p:txBody>
          <a:bodyPr>
            <a:noAutofit/>
          </a:bodyPr>
          <a:lstStyle/>
          <a:p>
            <a:r>
              <a:rPr lang="en-US" sz="2800" dirty="0" smtClean="0"/>
              <a:t>Appendix(For information only)</a:t>
            </a:r>
            <a:endParaRPr lang="en-US" sz="28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048921"/>
              </p:ext>
            </p:extLst>
          </p:nvPr>
        </p:nvGraphicFramePr>
        <p:xfrm>
          <a:off x="1982652" y="1279125"/>
          <a:ext cx="7317502" cy="5593080"/>
        </p:xfrm>
        <a:graphic>
          <a:graphicData uri="http://schemas.openxmlformats.org/drawingml/2006/table">
            <a:tbl>
              <a:tblPr/>
              <a:tblGrid>
                <a:gridCol w="2547023"/>
                <a:gridCol w="4770479"/>
              </a:tblGrid>
              <a:tr h="215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</a:rPr>
                        <a:t>Parameter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Values</a:t>
                      </a:r>
                      <a:endParaRPr lang="en-GB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Preamble format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sng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0, A2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Waveform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</a:rPr>
                        <a:t>CP-OFDM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Subcarrier spacing for PUSCH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FR1: 15kHz, 30kHz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FR2: </a:t>
                      </a: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60kHz,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 120 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kHz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PUSCH Mapping type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FR1: A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FR2: 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Number of symbols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FR1: 14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FR2: 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Number of PRBs</a:t>
                      </a:r>
                      <a:endParaRPr lang="en-GB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400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 PRB, 2 PRBs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</a:rPr>
                        <a:t>TBS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r>
                        <a:rPr lang="en-US" sz="1400" baseline="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56 </a:t>
                      </a: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bits as starting point for minimum payload size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 -  Other values are not precluded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</a:rPr>
                        <a:t>DMRS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1+1+1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</a:rPr>
                        <a:t>UE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1Tx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</a:rPr>
                        <a:t>gNB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2Rx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</a:rPr>
                        <a:t>Propagation channel &amp; UE velocity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  <a:latin typeface="Calibri" panose="020F0502020204030204" pitchFamily="34" charset="0"/>
                        </a:rPr>
                        <a:t>TDL-A 30ns,  TDL-C 300ns, 3km/h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</a:rPr>
                        <a:t>TO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15 kHz: 6.77, 1.92, 0.77 us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30 kHz: 1.92, 0.77, 0.38 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  <a:r>
                        <a:rPr lang="en-US" sz="1400" baseline="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 kHz: 0.77, 0.38 us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120 kHz:  0.38, 0.19 us</a:t>
                      </a:r>
                      <a:br>
                        <a:rPr lang="en-US" sz="1400" dirty="0"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Other options are not precluded             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</a:rPr>
                        <a:t>Test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</a:rPr>
                        <a:t>BLER 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of </a:t>
                      </a:r>
                      <a:r>
                        <a:rPr lang="en-US" sz="1400" dirty="0" err="1" smtClean="0">
                          <a:effectLst/>
                          <a:latin typeface="Calibri" panose="020F0502020204030204" pitchFamily="34" charset="0"/>
                        </a:rPr>
                        <a:t>MsgA</a:t>
                      </a:r>
                      <a:r>
                        <a:rPr lang="en-US" sz="1400" baseline="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when preambles are correctly detected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- Option 1: 0.01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- Option 2: 0.1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- Other values are not precluded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834735" y="106286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3740" y="841108"/>
            <a:ext cx="105066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Companies are encouraging to provide simulation results for evaluation in next meeting with the following </a:t>
            </a:r>
            <a:r>
              <a:rPr lang="en-US" dirty="0" smtClean="0"/>
              <a:t>setup: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341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553</Words>
  <Application>Microsoft Office PowerPoint</Application>
  <PresentationFormat>Widescreen</PresentationFormat>
  <Paragraphs>91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宋体</vt:lpstr>
      <vt:lpstr>Arial</vt:lpstr>
      <vt:lpstr>Calibri</vt:lpstr>
      <vt:lpstr>Calibri Light</vt:lpstr>
      <vt:lpstr>Office Theme</vt:lpstr>
      <vt:lpstr>WF on BS demodulation performance requirements for 2-step RACH</vt:lpstr>
      <vt:lpstr>Agreements (1) - General</vt:lpstr>
      <vt:lpstr>Agreements (2) – Introduction of BS demodulation performance requirements for 2-step RACH</vt:lpstr>
      <vt:lpstr>Way forward (1)</vt:lpstr>
      <vt:lpstr>Way forward (2)</vt:lpstr>
      <vt:lpstr>Way forward (3)</vt:lpstr>
      <vt:lpstr>Way forward (4) </vt:lpstr>
      <vt:lpstr>Way forward (5) – work plan</vt:lpstr>
      <vt:lpstr>Appendix(For information only)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demodulation performance requirements for 2-step RACH</dc:title>
  <dc:creator>Aijun CAO</dc:creator>
  <cp:lastModifiedBy>Aijun CAO</cp:lastModifiedBy>
  <cp:revision>19</cp:revision>
  <dcterms:created xsi:type="dcterms:W3CDTF">2020-04-27T08:11:38Z</dcterms:created>
  <dcterms:modified xsi:type="dcterms:W3CDTF">2020-04-29T08:28:15Z</dcterms:modified>
</cp:coreProperties>
</file>