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sldIdLst>
    <p:sldId id="256" r:id="rId5"/>
    <p:sldId id="266" r:id="rId6"/>
    <p:sldId id="270" r:id="rId7"/>
    <p:sldId id="263" r:id="rId8"/>
    <p:sldId id="271" r:id="rId9"/>
    <p:sldId id="272" r:id="rId10"/>
    <p:sldId id="273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hil Coan" initials="PC" lastIdx="0" clrIdx="0">
    <p:extLst>
      <p:ext uri="{19B8F6BF-5375-455C-9EA6-DF929625EA0E}">
        <p15:presenceInfo xmlns:p15="http://schemas.microsoft.com/office/powerpoint/2012/main" userId="S-1-5-21-945540591-4024260831-3861152641-957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E83-A4F0-4036-B6AA-0B83DE1EF351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11F3-6A42-4C0C-99C4-F13856A258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8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705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693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004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403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820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8476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388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on MPR/A-MPR requirements for simultaneous PSFCH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Agenda item: 6.4.1</a:t>
            </a:r>
          </a:p>
          <a:p>
            <a:r>
              <a:rPr lang="en-US" altLang="zh-CN" dirty="0" smtClean="0">
                <a:solidFill>
                  <a:schemeClr val="tx1"/>
                </a:solidFill>
              </a:rPr>
              <a:t>Source: 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94</a:t>
            </a:r>
            <a:r>
              <a:rPr lang="en-US" altLang="zh-CN" sz="2400" b="1" dirty="0" err="1" smtClean="0"/>
              <a:t>bis</a:t>
            </a:r>
            <a:r>
              <a:rPr lang="en-US" altLang="zh-CN" sz="2400" b="1" dirty="0" smtClean="0"/>
              <a:t>-</a:t>
            </a:r>
            <a:r>
              <a:rPr lang="en-GB" altLang="zh-CN" sz="2400" b="1" dirty="0" smtClean="0"/>
              <a:t>e</a:t>
            </a:r>
            <a:r>
              <a:rPr lang="en-GB" altLang="zh-CN" sz="2400" b="1" dirty="0"/>
              <a:t>	</a:t>
            </a:r>
            <a:r>
              <a:rPr lang="en-GB" altLang="zh-CN" sz="2400" b="1" dirty="0" smtClean="0"/>
              <a:t>                        R4-2005224</a:t>
            </a:r>
            <a:endParaRPr lang="zh-CN" altLang="zh-CN" sz="2400" dirty="0"/>
          </a:p>
          <a:p>
            <a:r>
              <a:rPr lang="en-GB" altLang="zh-CN" sz="2400" b="1" dirty="0"/>
              <a:t>Electronic Meeting, 20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April – 30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April, 2020</a:t>
            </a:r>
            <a:endParaRPr lang="zh-CN" altLang="zh-CN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360040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altLang="zh-CN" sz="2400" dirty="0" smtClean="0"/>
              <a:t>In RAN4#94e, in order to be aligned with each other, the simulation assumption and parameters for PSFCH are proposed in a WF [1].</a:t>
            </a:r>
          </a:p>
          <a:p>
            <a:pPr algn="just"/>
            <a:r>
              <a:rPr lang="en-US" altLang="zh-CN" sz="2400" dirty="0" smtClean="0"/>
              <a:t>In RAN4#94bis-e</a:t>
            </a:r>
            <a:r>
              <a:rPr lang="en-US" altLang="zh-CN" sz="2400" dirty="0"/>
              <a:t>, </a:t>
            </a:r>
            <a:endParaRPr lang="en-US" altLang="zh-CN" sz="2400" dirty="0" smtClean="0"/>
          </a:p>
          <a:p>
            <a:pPr lvl="1" algn="just"/>
            <a:r>
              <a:rPr lang="en-US" altLang="zh-CN" sz="2000" dirty="0"/>
              <a:t>LGE, Qualcomm and Huawei provided MPR simulations results for simultaneous PSFCH transmission. [2~3]</a:t>
            </a:r>
          </a:p>
          <a:p>
            <a:pPr lvl="1" algn="just"/>
            <a:r>
              <a:rPr lang="en-US" altLang="zh-CN" sz="2000" dirty="0"/>
              <a:t>Qualcomm and Huawei provided AMPR simulations results for simultaneous PSFCH transmission. [4~6]</a:t>
            </a:r>
          </a:p>
          <a:p>
            <a:pPr algn="just"/>
            <a:r>
              <a:rPr lang="en-US" altLang="zh-CN" sz="2400" dirty="0" smtClean="0"/>
              <a:t>This WF is proposed to derive the MPR/AMPR requirements </a:t>
            </a:r>
            <a:r>
              <a:rPr lang="en-US" altLang="zh-CN" sz="2400" dirty="0"/>
              <a:t>for simultaneous </a:t>
            </a:r>
            <a:r>
              <a:rPr lang="en-US" altLang="zh-CN" sz="2400" dirty="0" smtClean="0"/>
              <a:t>PSFCH transmission, </a:t>
            </a:r>
            <a:r>
              <a:rPr lang="en-US" altLang="zh-CN" sz="2400" dirty="0" smtClean="0">
                <a:solidFill>
                  <a:srgbClr val="FF0000"/>
                </a:solidFill>
              </a:rPr>
              <a:t>with 1 PSFCH transmission per RB, </a:t>
            </a:r>
            <a:r>
              <a:rPr lang="en-US" altLang="zh-CN" sz="2400" dirty="0" smtClean="0"/>
              <a:t>considering </a:t>
            </a:r>
            <a:r>
              <a:rPr lang="en-US" altLang="zh-CN" sz="2400" dirty="0"/>
              <a:t>the worst </a:t>
            </a:r>
            <a:r>
              <a:rPr lang="en-US" altLang="zh-CN" sz="2400" dirty="0" smtClean="0"/>
              <a:t>MPR/AMPR values, due to non-contiguous RB allocation. 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907854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1520" y="1417638"/>
            <a:ext cx="8435280" cy="5184576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sz="2600" dirty="0" smtClean="0"/>
              <a:t>[1] R4-2002758 </a:t>
            </a:r>
            <a:r>
              <a:rPr lang="en-US" altLang="ko-KR" sz="2600" dirty="0"/>
              <a:t>WF on MPR/A-MPR simulation assumptions and parameters for simultaneous PSFCH transmission, </a:t>
            </a:r>
            <a:r>
              <a:rPr lang="en-US" altLang="ko-KR" sz="2600" dirty="0" smtClean="0"/>
              <a:t>Huawei</a:t>
            </a:r>
          </a:p>
          <a:p>
            <a:r>
              <a:rPr lang="en-US" altLang="ko-KR" sz="2600" dirty="0" smtClean="0"/>
              <a:t>[2] R4-2003434 </a:t>
            </a:r>
            <a:r>
              <a:rPr lang="en-US" altLang="ko-KR" sz="2600" dirty="0"/>
              <a:t>MPR for PSFCH transmission all channel bandwidths TP, Qualcomm </a:t>
            </a:r>
            <a:r>
              <a:rPr lang="en-US" altLang="ko-KR" sz="2600" dirty="0" smtClean="0"/>
              <a:t>Incorporated</a:t>
            </a:r>
          </a:p>
          <a:p>
            <a:r>
              <a:rPr lang="en-US" altLang="ko-KR" sz="2600" dirty="0" smtClean="0"/>
              <a:t>[3] R4-2004415 </a:t>
            </a:r>
            <a:r>
              <a:rPr lang="en-US" altLang="ko-KR" sz="2600" dirty="0"/>
              <a:t>MPR simulations results for multi-UE PSFCH transmission, LG </a:t>
            </a:r>
            <a:r>
              <a:rPr lang="en-US" altLang="ko-KR" sz="2600" dirty="0" smtClean="0"/>
              <a:t>Electronics</a:t>
            </a:r>
          </a:p>
          <a:p>
            <a:r>
              <a:rPr lang="en-US" altLang="ko-KR" sz="2600" dirty="0" smtClean="0"/>
              <a:t>[4] </a:t>
            </a:r>
            <a:r>
              <a:rPr lang="en-US" altLang="ko-KR" sz="2600" dirty="0"/>
              <a:t>R4-2004201 MPR\AMPR simulation results and discussion for PC3 PSFCH NR V2X in band n47, </a:t>
            </a:r>
            <a:r>
              <a:rPr lang="de-DE" altLang="zh-CN" sz="2600" dirty="0"/>
              <a:t>Huawei, HiSilicon</a:t>
            </a:r>
          </a:p>
          <a:p>
            <a:r>
              <a:rPr lang="en-US" altLang="ko-KR" sz="2600" dirty="0" smtClean="0"/>
              <a:t>[5] </a:t>
            </a:r>
            <a:r>
              <a:rPr lang="en-US" altLang="ko-KR" sz="2600" dirty="0"/>
              <a:t>R4-2003437 A-MPR for 40MHz V2X PSFCH transmission TP</a:t>
            </a:r>
            <a:r>
              <a:rPr lang="en-US" altLang="zh-CN" sz="2600" dirty="0" smtClean="0"/>
              <a:t>, </a:t>
            </a:r>
            <a:r>
              <a:rPr lang="en-US" altLang="ko-KR" sz="2600" dirty="0"/>
              <a:t>Qualcomm </a:t>
            </a:r>
            <a:r>
              <a:rPr lang="en-US" altLang="ko-KR" sz="2600" dirty="0" smtClean="0"/>
              <a:t>Incorporated</a:t>
            </a:r>
            <a:endParaRPr lang="en-US" altLang="ko-KR" sz="2600" dirty="0"/>
          </a:p>
          <a:p>
            <a:r>
              <a:rPr lang="en-US" altLang="zh-CN" sz="2600" dirty="0" smtClean="0"/>
              <a:t>[6] </a:t>
            </a:r>
            <a:r>
              <a:rPr lang="en-US" altLang="zh-CN" sz="2600" dirty="0"/>
              <a:t>R4-2003439 A-MPR for 10MHz V2X PSFCH transmission TP</a:t>
            </a:r>
            <a:r>
              <a:rPr lang="de-DE" altLang="zh-CN" sz="2600" dirty="0" smtClean="0"/>
              <a:t>, </a:t>
            </a:r>
            <a:r>
              <a:rPr lang="en-US" altLang="ko-KR" sz="2600" dirty="0"/>
              <a:t>Qualcomm </a:t>
            </a:r>
            <a:r>
              <a:rPr lang="en-US" altLang="ko-KR" sz="2600" dirty="0" smtClean="0"/>
              <a:t>Incorporated</a:t>
            </a:r>
          </a:p>
          <a:p>
            <a:r>
              <a:rPr lang="en-US" altLang="ko-KR" sz="2600" dirty="0" smtClean="0"/>
              <a:t>[7</a:t>
            </a:r>
            <a:r>
              <a:rPr lang="en-US" altLang="ko-KR" sz="2600" dirty="0"/>
              <a:t>] R4-2003550 On Simultaneous Transmission of </a:t>
            </a:r>
            <a:r>
              <a:rPr lang="en-US" altLang="ko-KR" sz="2600" dirty="0" smtClean="0"/>
              <a:t>PSFCH, </a:t>
            </a:r>
            <a:r>
              <a:rPr lang="en-US" altLang="ko-KR" sz="2600" dirty="0" err="1" smtClean="0"/>
              <a:t>Futurewei</a:t>
            </a:r>
            <a:endParaRPr lang="en-US" altLang="ko-KR" sz="2600" dirty="0"/>
          </a:p>
          <a:p>
            <a:endParaRPr lang="en-US" altLang="zh-CN" sz="2600" dirty="0" smtClean="0"/>
          </a:p>
          <a:p>
            <a:endParaRPr lang="en-US" altLang="zh-CN" dirty="0" smtClean="0"/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84646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WF on MPR for PSFCH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349080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For </a:t>
            </a:r>
            <a:r>
              <a:rPr lang="en-US" altLang="zh-CN" sz="2400" dirty="0" smtClean="0"/>
              <a:t>PSFCH with single RB transmission, the </a:t>
            </a:r>
            <a:r>
              <a:rPr lang="en-US" altLang="zh-CN" sz="2400" dirty="0"/>
              <a:t>MPR </a:t>
            </a:r>
            <a:r>
              <a:rPr lang="en-US" altLang="zh-CN" sz="2400" dirty="0" smtClean="0"/>
              <a:t>is </a:t>
            </a:r>
            <a:r>
              <a:rPr lang="en-US" altLang="zh-CN" sz="2400" dirty="0"/>
              <a:t>specified </a:t>
            </a:r>
            <a:r>
              <a:rPr lang="en-US" altLang="zh-CN" sz="2400" dirty="0" smtClean="0"/>
              <a:t>as MPR_</a:t>
            </a:r>
            <a:r>
              <a:rPr lang="en-US" altLang="zh-CN" sz="1400" dirty="0" smtClean="0"/>
              <a:t>PSFCH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= ≤ </a:t>
            </a:r>
            <a:r>
              <a:rPr lang="en-US" altLang="zh-CN" sz="2400" dirty="0" smtClean="0"/>
              <a:t>[3.5] (0.5dB Margin is needed)</a:t>
            </a:r>
          </a:p>
          <a:p>
            <a:r>
              <a:rPr lang="en-US" altLang="zh-CN" sz="2400" dirty="0"/>
              <a:t>For simultaneous PSFCH </a:t>
            </a:r>
            <a:r>
              <a:rPr lang="en-US" altLang="zh-CN" sz="2400" dirty="0" smtClean="0"/>
              <a:t>transmission with contiguous </a:t>
            </a:r>
            <a:r>
              <a:rPr lang="en-US" altLang="zh-CN" sz="2400" dirty="0"/>
              <a:t>and non-contiguous </a:t>
            </a:r>
            <a:r>
              <a:rPr lang="en-US" altLang="zh-CN" sz="2400" dirty="0" smtClean="0"/>
              <a:t>RB allocation</a:t>
            </a:r>
            <a:r>
              <a:rPr lang="en-US" altLang="zh-CN" sz="2400" dirty="0"/>
              <a:t>, the MPR is specified as </a:t>
            </a:r>
            <a:r>
              <a:rPr lang="en-US" altLang="zh-CN" sz="2400" dirty="0" smtClean="0"/>
              <a:t>follow: 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 smtClean="0"/>
              <a:t>	</a:t>
            </a:r>
            <a:r>
              <a:rPr lang="en-US" altLang="zh-CN" sz="2400" dirty="0"/>
              <a:t>	MPR_</a:t>
            </a:r>
            <a:r>
              <a:rPr lang="en-US" altLang="zh-CN" sz="1500" dirty="0"/>
              <a:t>PSFCH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= 7.5   ;  0 &lt; </a:t>
            </a:r>
            <a:r>
              <a:rPr lang="en-US" altLang="zh-CN" sz="2400" dirty="0" err="1" smtClean="0"/>
              <a:t>N</a:t>
            </a:r>
            <a:r>
              <a:rPr lang="en-US" altLang="zh-CN" sz="1500" dirty="0" err="1" smtClean="0"/>
              <a:t>Gap</a:t>
            </a:r>
            <a:r>
              <a:rPr lang="en-US" altLang="zh-CN" sz="2400" dirty="0" smtClean="0"/>
              <a:t> / N</a:t>
            </a:r>
            <a:r>
              <a:rPr lang="en-US" altLang="zh-CN" sz="1500" dirty="0" smtClean="0"/>
              <a:t>RB</a:t>
            </a:r>
            <a:r>
              <a:rPr lang="en-US" altLang="zh-CN" sz="2400" dirty="0" smtClean="0"/>
              <a:t> &lt; 0.55</a:t>
            </a:r>
          </a:p>
          <a:p>
            <a:pPr marL="0" indent="0">
              <a:buNone/>
            </a:pPr>
            <a:r>
              <a:rPr lang="en-US" altLang="zh-CN" sz="2400" dirty="0" smtClean="0"/>
              <a:t>			      = </a:t>
            </a:r>
            <a:r>
              <a:rPr lang="en-US" altLang="zh-CN" sz="2400" dirty="0"/>
              <a:t>12  ;  0.55 ≤ </a:t>
            </a:r>
            <a:r>
              <a:rPr lang="en-US" altLang="zh-CN" sz="2400" dirty="0" err="1"/>
              <a:t>N</a:t>
            </a:r>
            <a:r>
              <a:rPr lang="en-US" altLang="zh-CN" sz="1500" dirty="0" err="1"/>
              <a:t>Gap</a:t>
            </a:r>
            <a:r>
              <a:rPr lang="en-US" altLang="zh-CN" sz="2400" dirty="0"/>
              <a:t> / N</a:t>
            </a:r>
            <a:r>
              <a:rPr lang="en-US" altLang="zh-CN" sz="1500" dirty="0"/>
              <a:t>RB</a:t>
            </a:r>
            <a:r>
              <a:rPr lang="en-US" altLang="zh-CN" sz="2400" dirty="0"/>
              <a:t> ≤ 1</a:t>
            </a:r>
          </a:p>
          <a:p>
            <a:pPr marL="0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Where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 smtClean="0"/>
              <a:t>     </a:t>
            </a:r>
            <a:r>
              <a:rPr lang="en-US" altLang="zh-CN" sz="2400" dirty="0" err="1" smtClean="0"/>
              <a:t>N</a:t>
            </a:r>
            <a:r>
              <a:rPr lang="en-US" altLang="zh-CN" sz="1500" dirty="0" err="1" smtClean="0"/>
              <a:t>Gap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is the gap </a:t>
            </a:r>
            <a:r>
              <a:rPr lang="en-US" altLang="zh-CN" sz="2400" dirty="0" smtClean="0"/>
              <a:t>(in units of RBs) </a:t>
            </a:r>
            <a:r>
              <a:rPr lang="en-US" altLang="zh-CN" sz="2400" dirty="0"/>
              <a:t>between </a:t>
            </a:r>
            <a:r>
              <a:rPr lang="en-US" altLang="zh-CN" sz="2400" dirty="0" err="1"/>
              <a:t>RB</a:t>
            </a:r>
            <a:r>
              <a:rPr lang="en-US" altLang="zh-CN" sz="1500" dirty="0" err="1"/>
              <a:t>start</a:t>
            </a:r>
            <a:r>
              <a:rPr lang="en-US" altLang="zh-CN" sz="2400" dirty="0"/>
              <a:t> and </a:t>
            </a:r>
            <a:r>
              <a:rPr lang="en-US" altLang="zh-CN" sz="2400" dirty="0" err="1"/>
              <a:t>RB</a:t>
            </a:r>
            <a:r>
              <a:rPr lang="en-US" altLang="zh-CN" sz="1500" dirty="0" err="1"/>
              <a:t>end</a:t>
            </a:r>
            <a:r>
              <a:rPr lang="en-US" altLang="zh-CN" sz="2400" dirty="0"/>
              <a:t> for simultaneous PSFCH </a:t>
            </a:r>
            <a:r>
              <a:rPr lang="en-US" altLang="zh-CN" sz="2400" dirty="0" smtClean="0"/>
              <a:t>transmission with contiguous </a:t>
            </a:r>
            <a:r>
              <a:rPr lang="en-US" altLang="zh-CN" sz="2400" dirty="0"/>
              <a:t>and non-contiguous </a:t>
            </a:r>
            <a:r>
              <a:rPr lang="en-US" altLang="zh-CN" sz="2400" dirty="0" smtClean="0"/>
              <a:t>RB allocation. </a:t>
            </a:r>
            <a:r>
              <a:rPr lang="en-US" altLang="zh-CN" sz="2400" dirty="0"/>
              <a:t>(</a:t>
            </a:r>
            <a:r>
              <a:rPr lang="en-US" altLang="zh-CN" sz="2400" dirty="0" err="1"/>
              <a:t>N</a:t>
            </a:r>
            <a:r>
              <a:rPr lang="en-US" altLang="zh-CN" sz="1500" dirty="0" err="1"/>
              <a:t>Gap</a:t>
            </a:r>
            <a:r>
              <a:rPr lang="en-US" altLang="zh-CN" sz="2400" dirty="0"/>
              <a:t> = </a:t>
            </a:r>
            <a:r>
              <a:rPr lang="en-US" altLang="zh-CN" sz="2400" dirty="0" err="1"/>
              <a:t>RB</a:t>
            </a:r>
            <a:r>
              <a:rPr lang="en-US" altLang="zh-CN" sz="1500" dirty="0" err="1"/>
              <a:t>end</a:t>
            </a:r>
            <a:r>
              <a:rPr lang="en-US" altLang="zh-CN" sz="2400" dirty="0"/>
              <a:t> - </a:t>
            </a:r>
            <a:r>
              <a:rPr lang="en-US" altLang="zh-CN" sz="2400" dirty="0" err="1"/>
              <a:t>RB</a:t>
            </a:r>
            <a:r>
              <a:rPr lang="en-US" altLang="zh-CN" sz="1500" dirty="0" err="1"/>
              <a:t>start</a:t>
            </a:r>
            <a:r>
              <a:rPr lang="en-US" altLang="zh-CN" sz="2400" dirty="0" smtClean="0"/>
              <a:t>)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517715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WF on ESTI NS_33 AMPR for PSFCH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0362202"/>
              </p:ext>
            </p:extLst>
          </p:nvPr>
        </p:nvGraphicFramePr>
        <p:xfrm>
          <a:off x="457200" y="1600200"/>
          <a:ext cx="7920880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1584176"/>
                <a:gridCol w="1509853"/>
                <a:gridCol w="1658499"/>
                <a:gridCol w="1584176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Channel Bandwidth, MHz</a:t>
                      </a:r>
                      <a:endParaRPr lang="zh-CN" altLang="en-US" sz="16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rgbClr val="FF0000"/>
                          </a:solidFill>
                        </a:rPr>
                        <a:t>Carrier Frequency (MHz)</a:t>
                      </a:r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altLang="zh-CN" sz="1600" b="1" u="sng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PSFCH A-</a:t>
                      </a:r>
                      <a:r>
                        <a:rPr lang="en-GB" altLang="zh-CN" sz="1600" b="1" u="sng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MPR</a:t>
                      </a:r>
                      <a:r>
                        <a:rPr lang="en-GB" altLang="zh-CN" sz="1600" b="1" u="sng" kern="1200" baseline="-250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base</a:t>
                      </a:r>
                      <a:r>
                        <a:rPr lang="en-GB" altLang="zh-CN" sz="1600" b="1" u="sng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(dB)</a:t>
                      </a:r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 ≤ </a:t>
                      </a:r>
                      <a:r>
                        <a:rPr lang="en-GB" altLang="zh-CN" sz="1200" u="sng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GB" altLang="zh-CN" sz="1200" u="sng" kern="1200" baseline="-250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</a:t>
                      </a:r>
                      <a:r>
                        <a:rPr lang="en-GB" altLang="zh-CN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N</a:t>
                      </a:r>
                      <a:r>
                        <a:rPr lang="en-GB" altLang="zh-CN" sz="1200" u="sng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RB</a:t>
                      </a:r>
                      <a:r>
                        <a:rPr lang="en-GB" altLang="zh-CN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&lt; 0.15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0.15≤ </a:t>
                      </a:r>
                      <a:r>
                        <a:rPr lang="en-GB" altLang="zh-CN" sz="1200" u="sng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GB" altLang="zh-CN" sz="1200" u="sng" kern="1200" baseline="-250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</a:t>
                      </a:r>
                      <a:r>
                        <a:rPr lang="en-GB" altLang="zh-CN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N</a:t>
                      </a:r>
                      <a:r>
                        <a:rPr lang="en-GB" altLang="zh-CN" sz="1200" u="sng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RB</a:t>
                      </a:r>
                      <a:r>
                        <a:rPr lang="en-GB" altLang="zh-CN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&lt; 0.3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0.3≤ </a:t>
                      </a:r>
                      <a:r>
                        <a:rPr lang="en-GB" altLang="zh-CN" sz="1200" u="sng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GB" altLang="zh-CN" sz="1200" u="sng" kern="1200" baseline="-250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</a:t>
                      </a:r>
                      <a:r>
                        <a:rPr lang="en-GB" altLang="zh-CN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N</a:t>
                      </a:r>
                      <a:r>
                        <a:rPr lang="en-GB" altLang="zh-CN" sz="1200" u="sng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RB</a:t>
                      </a:r>
                      <a:r>
                        <a:rPr lang="en-GB" altLang="zh-CN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≤ 1</a:t>
                      </a:r>
                      <a:endParaRPr lang="zh-CN" altLang="en-US" sz="1200" dirty="0"/>
                    </a:p>
                  </a:txBody>
                  <a:tcPr anchor="ctr"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10 MHz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5860</a:t>
                      </a:r>
                      <a:endParaRPr lang="zh-CN" altLang="en-US" sz="12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altLang="zh-CN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[22]</a:t>
                      </a:r>
                      <a:endParaRPr lang="zh-CN" alt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5870,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altLang="zh-CN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5880,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altLang="zh-CN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5890,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altLang="zh-CN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5900,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altLang="zh-CN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5910,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altLang="zh-CN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5920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</a:rPr>
                        <a:t>FFS</a:t>
                      </a:r>
                      <a:endParaRPr lang="zh-CN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</a:rPr>
                        <a:t>FFS</a:t>
                      </a:r>
                      <a:endParaRPr lang="zh-CN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u="sng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FFS</a:t>
                      </a:r>
                      <a:endParaRPr lang="zh-CN" alt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370840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Note 1: </a:t>
                      </a:r>
                      <a:r>
                        <a:rPr lang="en-US" altLang="zh-CN" sz="1600" dirty="0" err="1" smtClean="0"/>
                        <a:t>N</a:t>
                      </a:r>
                      <a:r>
                        <a:rPr lang="en-US" altLang="zh-CN" sz="1100" dirty="0" err="1" smtClean="0"/>
                        <a:t>Gap</a:t>
                      </a:r>
                      <a:r>
                        <a:rPr lang="en-US" altLang="zh-CN" sz="1600" dirty="0" smtClean="0"/>
                        <a:t> is the gap (in units of RBs) between </a:t>
                      </a:r>
                      <a:r>
                        <a:rPr lang="en-US" altLang="zh-CN" sz="1600" dirty="0" err="1" smtClean="0"/>
                        <a:t>RB</a:t>
                      </a:r>
                      <a:r>
                        <a:rPr lang="en-US" altLang="zh-CN" sz="1100" dirty="0" err="1" smtClean="0"/>
                        <a:t>start</a:t>
                      </a:r>
                      <a:r>
                        <a:rPr lang="en-US" altLang="zh-CN" sz="1600" dirty="0" smtClean="0"/>
                        <a:t> and </a:t>
                      </a:r>
                      <a:r>
                        <a:rPr lang="en-US" altLang="zh-CN" sz="1600" dirty="0" err="1" smtClean="0"/>
                        <a:t>RB</a:t>
                      </a:r>
                      <a:r>
                        <a:rPr lang="en-US" altLang="zh-CN" sz="1100" dirty="0" err="1" smtClean="0"/>
                        <a:t>end</a:t>
                      </a:r>
                      <a:r>
                        <a:rPr lang="en-US" altLang="zh-CN" sz="1600" dirty="0" smtClean="0"/>
                        <a:t> for simultaneous PSFCH transmission with contiguous and non-contiguous RB allocation. (</a:t>
                      </a:r>
                      <a:r>
                        <a:rPr lang="en-US" altLang="zh-CN" sz="1600" dirty="0" err="1" smtClean="0"/>
                        <a:t>N</a:t>
                      </a:r>
                      <a:r>
                        <a:rPr lang="en-US" altLang="zh-CN" sz="1100" dirty="0" err="1" smtClean="0"/>
                        <a:t>Gap</a:t>
                      </a:r>
                      <a:r>
                        <a:rPr lang="en-US" altLang="zh-CN" sz="1600" dirty="0" smtClean="0"/>
                        <a:t> = </a:t>
                      </a:r>
                      <a:r>
                        <a:rPr lang="en-US" altLang="zh-CN" sz="1600" dirty="0" err="1" smtClean="0"/>
                        <a:t>RB</a:t>
                      </a:r>
                      <a:r>
                        <a:rPr lang="en-US" altLang="zh-CN" sz="1100" dirty="0" err="1" smtClean="0"/>
                        <a:t>end</a:t>
                      </a:r>
                      <a:r>
                        <a:rPr lang="en-US" altLang="zh-CN" sz="1600" dirty="0" smtClean="0"/>
                        <a:t> - </a:t>
                      </a:r>
                      <a:r>
                        <a:rPr lang="en-US" altLang="zh-CN" sz="1600" dirty="0" err="1" smtClean="0"/>
                        <a:t>RB</a:t>
                      </a:r>
                      <a:r>
                        <a:rPr lang="en-US" altLang="zh-CN" sz="1100" dirty="0" err="1" smtClean="0"/>
                        <a:t>start</a:t>
                      </a:r>
                      <a:r>
                        <a:rPr lang="en-US" altLang="zh-CN" sz="1600" dirty="0" smtClean="0"/>
                        <a:t>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318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WF on FCC </a:t>
            </a:r>
            <a:r>
              <a:rPr lang="en-US" altLang="zh-CN" dirty="0" err="1" smtClean="0"/>
              <a:t>NS_yy</a:t>
            </a:r>
            <a:r>
              <a:rPr lang="en-US" altLang="zh-CN" dirty="0" smtClean="0"/>
              <a:t> AMPR for PSFCH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82515"/>
              </p:ext>
            </p:extLst>
          </p:nvPr>
        </p:nvGraphicFramePr>
        <p:xfrm>
          <a:off x="575556" y="2708920"/>
          <a:ext cx="7992888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66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066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796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Channel Bandwidth, MHz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rgbClr val="FF0000"/>
                          </a:solidFill>
                        </a:rPr>
                        <a:t>Carrier Frequency (MHz)</a:t>
                      </a:r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600" b="1" u="sng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PSFCH A-MPR (dB)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40 MHz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u="sng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5885</a:t>
                      </a:r>
                      <a:endParaRPr lang="zh-CN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[23.5]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8790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204864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FFS How to handle ESTI </a:t>
            </a:r>
            <a:r>
              <a:rPr lang="en-US" altLang="zh-CN" dirty="0" smtClean="0">
                <a:solidFill>
                  <a:srgbClr val="FF0000"/>
                </a:solidFill>
              </a:rPr>
              <a:t>NS_NEW AMPR for PSFCH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661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29b35b928c485af2a9a6937f2baa004c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a764867d0b792f6ea12d91a489ea7e7c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42E789D-C933-4898-8B78-A2A4CC78A940}">
  <ds:schemaRefs>
    <ds:schemaRef ds:uri="http://purl.org/dc/elements/1.1/"/>
    <ds:schemaRef ds:uri="http://schemas.microsoft.com/office/2006/metadata/properties"/>
    <ds:schemaRef ds:uri="cc9c437c-ae0c-4066-8d90-a0f7de786127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ba37140e-f4c5-4a6c-a9b4-20a691ce6c8a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27C3778-DAA3-44DE-9506-32D497EC45F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C618C3B-4EFC-4AA1-AC55-FD0252FDAE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1892</TotalTime>
  <Words>415</Words>
  <Application>Microsoft Office PowerPoint</Application>
  <PresentationFormat>全屏显示(4:3)</PresentationFormat>
  <Paragraphs>62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맑은 고딕</vt:lpstr>
      <vt:lpstr>宋体</vt:lpstr>
      <vt:lpstr>Arial</vt:lpstr>
      <vt:lpstr>Calibri</vt:lpstr>
      <vt:lpstr>Office 主题</vt:lpstr>
      <vt:lpstr>WF on MPR/A-MPR requirements for simultaneous PSFCH transmission</vt:lpstr>
      <vt:lpstr>Background</vt:lpstr>
      <vt:lpstr>Reference</vt:lpstr>
      <vt:lpstr>WF on MPR for PSFCH</vt:lpstr>
      <vt:lpstr>WF on ESTI NS_33 AMPR for PSFCH</vt:lpstr>
      <vt:lpstr>WF on FCC NS_yy AMPR for PSFCH</vt:lpstr>
      <vt:lpstr>FFS How to handle ESTI NS_NEW AMPR for PSFCH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performance metric for PC-5 based V2V system</dc:title>
  <dc:creator>임수환/책임연구원/미래기술센터 C&amp;M표준(연)5G무선통신표준Task(suhwan.lim@lge.com)</dc:creator>
  <cp:lastModifiedBy>Huawei</cp:lastModifiedBy>
  <cp:revision>115</cp:revision>
  <dcterms:modified xsi:type="dcterms:W3CDTF">2020-04-29T06:10:12Z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(3)WR0RxmTIHI3TKrs3k/HaSdkBWqqtbiXnRqEsaHAEcnFFuppZOFaIWwWKeMJcX0sGKp3ukOqs
0Sx8yk+U/BYNDePavHNmfZ7PBvDVhwfq07qmxrUYaNPJiOMtCh6zjqgoHOanAvNXcaGpfuDb
ten1obHeproe5uhRrNaggu/DkvxWXq7O9cjSqJXAI722BKOu4t1v4AKydJkGyXdK8eYSP3c8
eUjWCnzR/ldll/Pl8D</vt:lpwstr>
  </property>
  <property fmtid="{D5CDD505-2E9C-101B-9397-08002B2CF9AE}" pid="3" name="_2015_ms_pID_7253431">
    <vt:lpwstr>nxgiRkMDfFf4FyvgWQfLFo4FzJMa+XhQAv0Qnb6gylGfOohw2sUSNO
LO4R07+RFbiRuRt8GajISynpfof+32YUsbJJzQebWBHLtBMA4jXBRCBYJU0Y4NJ4mj+OXWEr
q4YlYU/Wz+cd2c1WICcPYGJPhdFdfJtadZyz0h5jhgwv2d1Mjz12VDpgYUHZ1IYIl4zXsFxa
dLIaSeicpOB2FR1BQrMUsQeeNHOy/ecrPmv3</vt:lpwstr>
  </property>
  <property fmtid="{D5CDD505-2E9C-101B-9397-08002B2CF9AE}" pid="4" name="_2015_ms_pID_7253432">
    <vt:lpwstr>Mg==</vt:lpwstr>
  </property>
  <property fmtid="{D5CDD505-2E9C-101B-9397-08002B2CF9AE}" pid="5" name="ContentTypeId">
    <vt:lpwstr>0x010100EB28163D68FE8E4D9361964FDD814FC4</vt:lpwstr>
  </property>
</Properties>
</file>