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85" r:id="rId3"/>
    <p:sldId id="263" r:id="rId4"/>
    <p:sldId id="270" r:id="rId5"/>
    <p:sldId id="294" r:id="rId6"/>
    <p:sldId id="295" r:id="rId7"/>
    <p:sldId id="296" r:id="rId8"/>
    <p:sldId id="293" r:id="rId9"/>
    <p:sldId id="286" r:id="rId10"/>
    <p:sldId id="287" r:id="rId11"/>
    <p:sldId id="288" r:id="rId12"/>
    <p:sldId id="289" r:id="rId13"/>
    <p:sldId id="290" r:id="rId14"/>
    <p:sldId id="291" r:id="rId15"/>
    <p:sldId id="29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76" autoAdjust="0"/>
    <p:restoredTop sz="94830" autoAdjust="0"/>
  </p:normalViewPr>
  <p:slideViewPr>
    <p:cSldViewPr>
      <p:cViewPr varScale="1">
        <p:scale>
          <a:sx n="156" d="100"/>
          <a:sy n="156" d="100"/>
        </p:scale>
        <p:origin x="1272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64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5CA40-0D7F-4BE4-B4AF-B4BB727E59F2}" type="datetimeFigureOut">
              <a:rPr lang="zh-CN" altLang="en-US" smtClean="0"/>
              <a:pPr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D96FCE-6A4F-4F7B-A5FC-070969246C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60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645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88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149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147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398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1809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1036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5779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618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80DA8-4574-4789-AD47-D2C1E9125373}" type="datetimeFigureOut">
              <a:rPr lang="zh-CN" altLang="en-US" smtClean="0"/>
              <a:pPr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42590" y="2086883"/>
            <a:ext cx="8424936" cy="1102519"/>
          </a:xfrm>
        </p:spPr>
        <p:txBody>
          <a:bodyPr>
            <a:noAutofit/>
          </a:bodyPr>
          <a:lstStyle/>
          <a:p>
            <a:r>
              <a:rPr lang="en-US" altLang="zh-CN" sz="2800"/>
              <a:t>On activation </a:t>
            </a:r>
            <a:r>
              <a:rPr lang="en-US" altLang="zh-CN" sz="2800" dirty="0"/>
              <a:t>delay requirements for multiple </a:t>
            </a:r>
            <a:r>
              <a:rPr lang="en-US" altLang="zh-CN" sz="2800" dirty="0" err="1"/>
              <a:t>SCell</a:t>
            </a:r>
            <a:r>
              <a:rPr lang="en-US" altLang="zh-CN" sz="2800" dirty="0"/>
              <a:t> activation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5596" y="3540426"/>
            <a:ext cx="6400800" cy="1314450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Apple, …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7308304" y="292973"/>
            <a:ext cx="2031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R4-2003404	</a:t>
            </a:r>
            <a:endParaRPr lang="zh-CN" altLang="en-US" sz="2000" b="1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85720" y="341783"/>
            <a:ext cx="43445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GB" b="1" dirty="0"/>
              <a:t>3GPP TSG-RAN WG4 Meeting #94bis-e</a:t>
            </a:r>
            <a:r>
              <a:rPr lang="en-US" sz="1600" dirty="0"/>
              <a:t> </a:t>
            </a:r>
          </a:p>
          <a:p>
            <a:r>
              <a:rPr lang="en-GB" b="1" dirty="0"/>
              <a:t>Electronic Meeting, Apr.20</a:t>
            </a:r>
            <a:r>
              <a:rPr lang="en-GB" b="1" baseline="30000" dirty="0"/>
              <a:t>th</a:t>
            </a:r>
            <a:r>
              <a:rPr lang="en-GB" b="1" dirty="0"/>
              <a:t> – Apr.30</a:t>
            </a:r>
            <a:r>
              <a:rPr lang="en-GB" b="1" baseline="30000" dirty="0"/>
              <a:t>th</a:t>
            </a:r>
            <a:r>
              <a:rPr lang="en-GB" b="1" dirty="0"/>
              <a:t> 2020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B51DA9-80B3-3F45-A398-88F8500FEA86}"/>
              </a:ext>
            </a:extLst>
          </p:cNvPr>
          <p:cNvSpPr/>
          <p:nvPr/>
        </p:nvSpPr>
        <p:spPr>
          <a:xfrm>
            <a:off x="298574" y="1012584"/>
            <a:ext cx="8568952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0475" marR="0" indent="-1260475">
              <a:spcBef>
                <a:spcPts val="0"/>
              </a:spcBef>
              <a:spcAft>
                <a:spcPts val="600"/>
              </a:spcAft>
              <a:tabLst>
                <a:tab pos="180340" algn="l"/>
                <a:tab pos="360680" algn="l"/>
                <a:tab pos="541020" algn="l"/>
                <a:tab pos="721360" algn="l"/>
                <a:tab pos="901700" algn="l"/>
                <a:tab pos="1082040" algn="l"/>
                <a:tab pos="1262380" algn="l"/>
                <a:tab pos="2676525" algn="l"/>
              </a:tabLst>
            </a:pPr>
            <a:r>
              <a:rPr lang="pt-BR" b="1" dirty="0"/>
              <a:t>Agenda item: </a:t>
            </a:r>
            <a:r>
              <a:rPr lang="en-US" b="1" dirty="0"/>
              <a:t>6.15.1.2</a:t>
            </a: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GB" b="1" dirty="0"/>
              <a:t>Document for: Discussion</a:t>
            </a:r>
            <a:endParaRPr lang="en-US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3731" y="123478"/>
            <a:ext cx="8229600" cy="637579"/>
          </a:xfrm>
        </p:spPr>
        <p:txBody>
          <a:bodyPr>
            <a:noAutofit/>
          </a:bodyPr>
          <a:lstStyle/>
          <a:p>
            <a:r>
              <a:rPr lang="en-US" altLang="zh-CN" sz="1600" dirty="0"/>
              <a:t>Annex A: </a:t>
            </a:r>
            <a:r>
              <a:rPr lang="en-US" sz="1600" dirty="0"/>
              <a:t>Scenario 1: Only one single MAC CE is received by UE  for multiple </a:t>
            </a:r>
            <a:r>
              <a:rPr lang="en-US" sz="1600" dirty="0" err="1"/>
              <a:t>SCell</a:t>
            </a:r>
            <a:r>
              <a:rPr lang="en-US" sz="1600" dirty="0"/>
              <a:t> activation in EN-DC, NE-DC, NR-SA(NR-CA), or one CG of NR-DC (2/7)</a:t>
            </a:r>
            <a:endParaRPr lang="zh-CN" altLang="en-US" sz="16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6E680BD-F553-0041-B55A-832A9FA961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543094"/>
              </p:ext>
            </p:extLst>
          </p:nvPr>
        </p:nvGraphicFramePr>
        <p:xfrm>
          <a:off x="4716016" y="1491630"/>
          <a:ext cx="4238128" cy="2430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8239">
                  <a:extLst>
                    <a:ext uri="{9D8B030D-6E8A-4147-A177-3AD203B41FA5}">
                      <a16:colId xmlns:a16="http://schemas.microsoft.com/office/drawing/2014/main" val="3240937197"/>
                    </a:ext>
                  </a:extLst>
                </a:gridCol>
                <a:gridCol w="550852">
                  <a:extLst>
                    <a:ext uri="{9D8B030D-6E8A-4147-A177-3AD203B41FA5}">
                      <a16:colId xmlns:a16="http://schemas.microsoft.com/office/drawing/2014/main" val="809251243"/>
                    </a:ext>
                  </a:extLst>
                </a:gridCol>
                <a:gridCol w="1888637">
                  <a:extLst>
                    <a:ext uri="{9D8B030D-6E8A-4147-A177-3AD203B41FA5}">
                      <a16:colId xmlns:a16="http://schemas.microsoft.com/office/drawing/2014/main" val="1486405067"/>
                    </a:ext>
                  </a:extLst>
                </a:gridCol>
                <a:gridCol w="1090400">
                  <a:extLst>
                    <a:ext uri="{9D8B030D-6E8A-4147-A177-3AD203B41FA5}">
                      <a16:colId xmlns:a16="http://schemas.microsoft.com/office/drawing/2014/main" val="2496963023"/>
                    </a:ext>
                  </a:extLst>
                </a:gridCol>
              </a:tblGrid>
              <a:tr h="424259">
                <a:tc rowSpan="2" gridSpan="2"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Activation delay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938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Being-Activated </a:t>
                      </a:r>
                      <a:r>
                        <a:rPr lang="en-US" sz="900" dirty="0" err="1">
                          <a:effectLst/>
                          <a:latin typeface="+mn-lt"/>
                        </a:rPr>
                        <a:t>SCell</a:t>
                      </a:r>
                      <a:r>
                        <a:rPr lang="en-US" sz="900" dirty="0">
                          <a:effectLst/>
                          <a:latin typeface="+mn-lt"/>
                        </a:rPr>
                        <a:t> (victim) type 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45" marR="0" indent="-179705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Note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654972"/>
                  </a:ext>
                </a:extLst>
              </a:tr>
              <a:tr h="14142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Type 2 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 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979204"/>
                  </a:ext>
                </a:extLst>
              </a:tr>
              <a:tr h="141420">
                <a:tc rowSpan="10">
                  <a:txBody>
                    <a:bodyPr/>
                    <a:lstStyle/>
                    <a:p>
                      <a:pPr marL="7938" marR="0" indent="0" algn="ctr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Being-Activated </a:t>
                      </a:r>
                      <a:r>
                        <a:rPr lang="en-US" sz="900" dirty="0" err="1">
                          <a:effectLst/>
                          <a:latin typeface="+mn-lt"/>
                        </a:rPr>
                        <a:t>SCell</a:t>
                      </a:r>
                      <a:r>
                        <a:rPr lang="en-US" sz="900" dirty="0">
                          <a:effectLst/>
                          <a:latin typeface="+mn-lt"/>
                        </a:rPr>
                        <a:t> (aggressor) type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1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 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7063535"/>
                  </a:ext>
                </a:extLst>
              </a:tr>
              <a:tr h="1569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2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882853"/>
                  </a:ext>
                </a:extLst>
              </a:tr>
              <a:tr h="5760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3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FirstSSB_MAX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T</a:t>
                      </a:r>
                      <a:r>
                        <a:rPr lang="en-US" sz="9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SMTC_MAX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+ 5ms in intra-band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  <a:p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 inter-band</a:t>
                      </a:r>
                      <a:r>
                        <a:rPr lang="en-US" sz="200" dirty="0">
                          <a:effectLst/>
                          <a:latin typeface="+mn-lt"/>
                        </a:rPr>
                        <a:t> </a:t>
                      </a:r>
                      <a:endParaRPr lang="en-US" sz="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Extended by AGC settling in the same band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4403870"/>
                  </a:ext>
                </a:extLst>
              </a:tr>
              <a:tr h="1414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4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 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431369"/>
                  </a:ext>
                </a:extLst>
              </a:tr>
              <a:tr h="1414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5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 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7947637"/>
                  </a:ext>
                </a:extLst>
              </a:tr>
              <a:tr h="1414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6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 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89960"/>
                  </a:ext>
                </a:extLst>
              </a:tr>
              <a:tr h="1414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7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 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34916"/>
                  </a:ext>
                </a:extLst>
              </a:tr>
              <a:tr h="1414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8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 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398967"/>
                  </a:ext>
                </a:extLst>
              </a:tr>
              <a:tr h="1414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9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 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3318807"/>
                  </a:ext>
                </a:extLst>
              </a:tr>
              <a:tr h="1414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10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 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0527026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791BCE39-C2DD-934A-8DC5-E3B724EB85F4}"/>
              </a:ext>
            </a:extLst>
          </p:cNvPr>
          <p:cNvSpPr/>
          <p:nvPr/>
        </p:nvSpPr>
        <p:spPr>
          <a:xfrm>
            <a:off x="107504" y="915566"/>
            <a:ext cx="4680520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sz="1400" dirty="0">
                <a:ea typeface="Times New Roman" panose="02020603050405020304" pitchFamily="18" charset="0"/>
              </a:rPr>
              <a:t>Requirement for </a:t>
            </a:r>
            <a:r>
              <a:rPr lang="en-US" sz="1400" dirty="0"/>
              <a:t>Type 2: FR1 known </a:t>
            </a:r>
            <a:r>
              <a:rPr lang="en-US" sz="1400" dirty="0" err="1"/>
              <a:t>SCell</a:t>
            </a:r>
            <a:r>
              <a:rPr lang="en-US" sz="1400" dirty="0"/>
              <a:t> with </a:t>
            </a:r>
            <a:r>
              <a:rPr lang="en-US" sz="1400" dirty="0" err="1"/>
              <a:t>meas_cyc</a:t>
            </a:r>
            <a:r>
              <a:rPr lang="en-US" sz="1400" dirty="0"/>
              <a:t>&gt;160ms</a:t>
            </a:r>
          </a:p>
          <a:p>
            <a:pPr marL="292100" lvl="1" indent="-179388">
              <a:spcAft>
                <a:spcPts val="900"/>
              </a:spcAft>
              <a:buFontTx/>
              <a:buChar char="-"/>
            </a:pPr>
            <a:r>
              <a:rPr lang="it-IT" sz="1400" dirty="0" err="1">
                <a:ea typeface="Times New Roman" panose="02020603050405020304" pitchFamily="18" charset="0"/>
              </a:rPr>
              <a:t>If</a:t>
            </a:r>
            <a:r>
              <a:rPr lang="it-IT" sz="1400" dirty="0">
                <a:ea typeface="Times New Roman" panose="02020603050405020304" pitchFamily="18" charset="0"/>
              </a:rPr>
              <a:t> the target </a:t>
            </a:r>
            <a:r>
              <a:rPr lang="it-IT" sz="1400" dirty="0" err="1">
                <a:ea typeface="Times New Roman" panose="02020603050405020304" pitchFamily="18" charset="0"/>
              </a:rPr>
              <a:t>SCell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is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known</a:t>
            </a:r>
            <a:r>
              <a:rPr lang="it-IT" sz="1400" dirty="0">
                <a:ea typeface="Times New Roman" panose="02020603050405020304" pitchFamily="18" charset="0"/>
              </a:rPr>
              <a:t> and </a:t>
            </a:r>
            <a:r>
              <a:rPr lang="it-IT" sz="1400" dirty="0" err="1">
                <a:ea typeface="Times New Roman" panose="02020603050405020304" pitchFamily="18" charset="0"/>
              </a:rPr>
              <a:t>belongs</a:t>
            </a:r>
            <a:r>
              <a:rPr lang="it-IT" sz="1400" dirty="0">
                <a:ea typeface="Times New Roman" panose="02020603050405020304" pitchFamily="18" charset="0"/>
              </a:rPr>
              <a:t> to FR1 and the target </a:t>
            </a:r>
            <a:r>
              <a:rPr lang="it-IT" sz="1400" dirty="0" err="1">
                <a:ea typeface="Times New Roman" panose="02020603050405020304" pitchFamily="18" charset="0"/>
              </a:rPr>
              <a:t>SCell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measurement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cycle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is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larger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than</a:t>
            </a:r>
            <a:r>
              <a:rPr lang="it-IT" sz="1400" dirty="0">
                <a:ea typeface="Times New Roman" panose="02020603050405020304" pitchFamily="18" charset="0"/>
              </a:rPr>
              <a:t> 160ms, </a:t>
            </a:r>
            <a:r>
              <a:rPr lang="it-IT" sz="1400" dirty="0" err="1">
                <a:ea typeface="Times New Roman" panose="02020603050405020304" pitchFamily="18" charset="0"/>
              </a:rPr>
              <a:t>T</a:t>
            </a:r>
            <a:r>
              <a:rPr lang="it-IT" sz="1400" baseline="-25000" dirty="0" err="1">
                <a:ea typeface="Times New Roman" panose="02020603050405020304" pitchFamily="18" charset="0"/>
              </a:rPr>
              <a:t>activation_time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is</a:t>
            </a:r>
            <a:r>
              <a:rPr lang="it-IT" sz="1400" dirty="0">
                <a:ea typeface="Times New Roman" panose="02020603050405020304" pitchFamily="18" charset="0"/>
              </a:rPr>
              <a:t>:</a:t>
            </a:r>
            <a:endParaRPr lang="en-US" sz="1400" dirty="0">
              <a:ea typeface="Times New Roman" panose="02020603050405020304" pitchFamily="18" charset="0"/>
            </a:endParaRPr>
          </a:p>
          <a:p>
            <a:pPr marL="855662" lvl="2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400" dirty="0" err="1"/>
              <a:t>T</a:t>
            </a:r>
            <a:r>
              <a:rPr lang="en-US" sz="1400" baseline="-25000" dirty="0" err="1"/>
              <a:t>FirstSSB_MAX</a:t>
            </a:r>
            <a:r>
              <a:rPr lang="en-US" sz="1400" dirty="0"/>
              <a:t> + T</a:t>
            </a:r>
            <a:r>
              <a:rPr lang="en-US" sz="1400" baseline="-25000" dirty="0"/>
              <a:t>SMTC_MAX </a:t>
            </a:r>
            <a:r>
              <a:rPr lang="en-US" sz="1400" dirty="0"/>
              <a:t>+ </a:t>
            </a:r>
            <a:r>
              <a:rPr lang="en-US" sz="1400" dirty="0" err="1"/>
              <a:t>T</a:t>
            </a:r>
            <a:r>
              <a:rPr lang="en-US" sz="1400" baseline="-25000" dirty="0" err="1"/>
              <a:t>rs</a:t>
            </a:r>
            <a:r>
              <a:rPr lang="en-US" sz="1400" dirty="0"/>
              <a:t> + 5ms, if on the same band UE also has at least one parallel to-be-activated </a:t>
            </a:r>
            <a:r>
              <a:rPr lang="en-US" sz="1400" dirty="0" err="1"/>
              <a:t>SCell</a:t>
            </a:r>
            <a:r>
              <a:rPr lang="en-US" sz="1400" dirty="0"/>
              <a:t> which is FR1 unknown </a:t>
            </a:r>
            <a:r>
              <a:rPr lang="en-US" sz="1400" dirty="0" err="1"/>
              <a:t>Scell</a:t>
            </a:r>
            <a:endParaRPr lang="en-US" sz="1400" dirty="0"/>
          </a:p>
          <a:p>
            <a:pPr marL="855662" lvl="2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400" dirty="0" err="1"/>
              <a:t>T</a:t>
            </a:r>
            <a:r>
              <a:rPr lang="en-US" sz="1400" baseline="-25000" dirty="0" err="1"/>
              <a:t>FirstSSB_MAX</a:t>
            </a:r>
            <a:r>
              <a:rPr lang="en-US" sz="1400" dirty="0"/>
              <a:t> + </a:t>
            </a:r>
            <a:r>
              <a:rPr lang="en-US" sz="1400" dirty="0" err="1"/>
              <a:t>T</a:t>
            </a:r>
            <a:r>
              <a:rPr lang="en-US" sz="1400" baseline="-25000" dirty="0" err="1"/>
              <a:t>rs</a:t>
            </a:r>
            <a:r>
              <a:rPr lang="en-US" sz="1400" dirty="0"/>
              <a:t> + 5ms, for all other cases</a:t>
            </a:r>
          </a:p>
        </p:txBody>
      </p:sp>
    </p:spTree>
    <p:extLst>
      <p:ext uri="{BB962C8B-B14F-4D97-AF65-F5344CB8AC3E}">
        <p14:creationId xmlns:p14="http://schemas.microsoft.com/office/powerpoint/2010/main" val="2436310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3731" y="123478"/>
            <a:ext cx="8229600" cy="637579"/>
          </a:xfrm>
        </p:spPr>
        <p:txBody>
          <a:bodyPr>
            <a:noAutofit/>
          </a:bodyPr>
          <a:lstStyle/>
          <a:p>
            <a:r>
              <a:rPr lang="en-US" altLang="zh-CN" sz="1600" dirty="0"/>
              <a:t>Annex A: </a:t>
            </a:r>
            <a:r>
              <a:rPr lang="en-US" sz="1600" dirty="0"/>
              <a:t>Scenario 1: Only one single MAC CE is received by UE  for multiple </a:t>
            </a:r>
            <a:r>
              <a:rPr lang="en-US" sz="1600" dirty="0" err="1"/>
              <a:t>SCell</a:t>
            </a:r>
            <a:r>
              <a:rPr lang="en-US" sz="1600" dirty="0"/>
              <a:t> activation in EN-DC, NE-DC, NR-SA(NR-CA), or one CG of NR-DC (3/7)</a:t>
            </a:r>
            <a:endParaRPr lang="zh-CN" altLang="en-US" sz="16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6E680BD-F553-0041-B55A-832A9FA961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537728"/>
              </p:ext>
            </p:extLst>
          </p:nvPr>
        </p:nvGraphicFramePr>
        <p:xfrm>
          <a:off x="4860032" y="1069830"/>
          <a:ext cx="4094112" cy="30038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4172">
                  <a:extLst>
                    <a:ext uri="{9D8B030D-6E8A-4147-A177-3AD203B41FA5}">
                      <a16:colId xmlns:a16="http://schemas.microsoft.com/office/drawing/2014/main" val="3240937197"/>
                    </a:ext>
                  </a:extLst>
                </a:gridCol>
                <a:gridCol w="532134">
                  <a:extLst>
                    <a:ext uri="{9D8B030D-6E8A-4147-A177-3AD203B41FA5}">
                      <a16:colId xmlns:a16="http://schemas.microsoft.com/office/drawing/2014/main" val="809251243"/>
                    </a:ext>
                  </a:extLst>
                </a:gridCol>
                <a:gridCol w="1824459">
                  <a:extLst>
                    <a:ext uri="{9D8B030D-6E8A-4147-A177-3AD203B41FA5}">
                      <a16:colId xmlns:a16="http://schemas.microsoft.com/office/drawing/2014/main" val="1486405067"/>
                    </a:ext>
                  </a:extLst>
                </a:gridCol>
                <a:gridCol w="1053347">
                  <a:extLst>
                    <a:ext uri="{9D8B030D-6E8A-4147-A177-3AD203B41FA5}">
                      <a16:colId xmlns:a16="http://schemas.microsoft.com/office/drawing/2014/main" val="2496963023"/>
                    </a:ext>
                  </a:extLst>
                </a:gridCol>
              </a:tblGrid>
              <a:tr h="356364">
                <a:tc rowSpan="2" gridSpan="2"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Activation delay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938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Being-Activated </a:t>
                      </a:r>
                      <a:r>
                        <a:rPr lang="en-US" sz="900" dirty="0" err="1">
                          <a:effectLst/>
                          <a:latin typeface="+mn-lt"/>
                        </a:rPr>
                        <a:t>SCell</a:t>
                      </a:r>
                      <a:r>
                        <a:rPr lang="en-US" sz="900" dirty="0">
                          <a:effectLst/>
                          <a:latin typeface="+mn-lt"/>
                        </a:rPr>
                        <a:t> (victim) type 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45" marR="0" indent="-179705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Note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654972"/>
                  </a:ext>
                </a:extLst>
              </a:tr>
              <a:tr h="138102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Type 3 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 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979204"/>
                  </a:ext>
                </a:extLst>
              </a:tr>
              <a:tr h="138102">
                <a:tc rowSpan="10">
                  <a:txBody>
                    <a:bodyPr/>
                    <a:lstStyle/>
                    <a:p>
                      <a:pPr marL="7938" marR="0" indent="0" algn="ctr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Being-Activated </a:t>
                      </a:r>
                      <a:r>
                        <a:rPr lang="en-US" sz="900" dirty="0" err="1">
                          <a:effectLst/>
                          <a:latin typeface="+mn-lt"/>
                        </a:rPr>
                        <a:t>SCell</a:t>
                      </a:r>
                      <a:r>
                        <a:rPr lang="en-US" sz="900" dirty="0">
                          <a:effectLst/>
                          <a:latin typeface="+mn-lt"/>
                        </a:rPr>
                        <a:t> (aggressor) type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1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 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7063535"/>
                  </a:ext>
                </a:extLst>
              </a:tr>
              <a:tr h="1381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2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882853"/>
                  </a:ext>
                </a:extLst>
              </a:tr>
              <a:tr h="4838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3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37" lvl="2" indent="0">
                        <a:spcAft>
                          <a:spcPts val="900"/>
                        </a:spcAft>
                        <a:buFont typeface="Arial" panose="020B0604020202020204" pitchFamily="34" charset="0"/>
                        <a:buNone/>
                        <a:tabLst/>
                      </a:pPr>
                      <a:r>
                        <a:rPr lang="en-CA" sz="900" dirty="0">
                          <a:latin typeface="+mn-lt"/>
                        </a:rPr>
                        <a:t>(T</a:t>
                      </a:r>
                      <a:r>
                        <a:rPr lang="en-US" sz="900" baseline="-25000" dirty="0" err="1">
                          <a:latin typeface="+mn-lt"/>
                        </a:rPr>
                        <a:t>FirstSSB_MAX</a:t>
                      </a:r>
                      <a:r>
                        <a:rPr lang="en-US" sz="900" baseline="-25000" dirty="0">
                          <a:latin typeface="+mn-lt"/>
                        </a:rPr>
                        <a:t> </a:t>
                      </a:r>
                      <a:r>
                        <a:rPr lang="en-US" sz="900" dirty="0">
                          <a:latin typeface="+mn-lt"/>
                        </a:rPr>
                        <a:t>+ T</a:t>
                      </a:r>
                      <a:r>
                        <a:rPr lang="en-US" sz="900" baseline="-25000" dirty="0">
                          <a:latin typeface="+mn-lt"/>
                        </a:rPr>
                        <a:t>SMTC_MAX</a:t>
                      </a:r>
                      <a:r>
                        <a:rPr lang="en-US" sz="900" dirty="0">
                          <a:latin typeface="+mn-lt"/>
                        </a:rPr>
                        <a:t>)+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dirty="0"/>
                        <a:t>*N</a:t>
                      </a:r>
                      <a:r>
                        <a:rPr lang="en-US" sz="900" baseline="-25000" dirty="0"/>
                        <a:t>1</a:t>
                      </a:r>
                      <a:r>
                        <a:rPr lang="en-US" sz="900" dirty="0"/>
                        <a:t>+ </a:t>
                      </a:r>
                      <a:r>
                        <a:rPr lang="en-US" sz="900" baseline="0" dirty="0"/>
                        <a:t>24*</a:t>
                      </a:r>
                      <a:r>
                        <a:rPr lang="en-US" sz="900" baseline="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baseline="0" dirty="0"/>
                        <a:t>*N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US" sz="900" dirty="0"/>
                        <a:t> </a:t>
                      </a:r>
                      <a:r>
                        <a:rPr lang="en-US" sz="900" dirty="0">
                          <a:latin typeface="+mn-lt"/>
                        </a:rPr>
                        <a:t>+T</a:t>
                      </a:r>
                      <a:r>
                        <a:rPr lang="en-US" sz="900" baseline="-25000" dirty="0">
                          <a:latin typeface="+mn-lt"/>
                        </a:rPr>
                        <a:t>RS </a:t>
                      </a:r>
                      <a:r>
                        <a:rPr lang="en-US" sz="900" dirty="0">
                          <a:latin typeface="+mn-lt"/>
                        </a:rPr>
                        <a:t>+5ms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Extended due to searcher limitation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4403870"/>
                  </a:ext>
                </a:extLst>
              </a:tr>
              <a:tr h="1381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4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 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431369"/>
                  </a:ext>
                </a:extLst>
              </a:tr>
              <a:tr h="1381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5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 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7947637"/>
                  </a:ext>
                </a:extLst>
              </a:tr>
              <a:tr h="1381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6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 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89960"/>
                  </a:ext>
                </a:extLst>
              </a:tr>
              <a:tr h="1381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7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 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34916"/>
                  </a:ext>
                </a:extLst>
              </a:tr>
              <a:tr h="1381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8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 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398967"/>
                  </a:ext>
                </a:extLst>
              </a:tr>
              <a:tr h="5293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9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37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CA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(T</a:t>
                      </a:r>
                      <a:r>
                        <a:rPr kumimoji="0" lang="en-US" sz="900" b="0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FirstSSB_MAX</a:t>
                      </a:r>
                      <a:r>
                        <a:rPr kumimoji="0" lang="en-US" sz="9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 T</a:t>
                      </a:r>
                      <a:r>
                        <a:rPr kumimoji="0" lang="en-US" sz="9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SMTC_MAX</a:t>
                      </a: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)+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dirty="0"/>
                        <a:t>*N</a:t>
                      </a:r>
                      <a:r>
                        <a:rPr lang="en-US" sz="900" baseline="-25000" dirty="0"/>
                        <a:t>1</a:t>
                      </a:r>
                      <a:r>
                        <a:rPr lang="en-US" sz="900" dirty="0"/>
                        <a:t>+ </a:t>
                      </a:r>
                      <a:r>
                        <a:rPr lang="en-US" sz="900" baseline="0" dirty="0"/>
                        <a:t>24*</a:t>
                      </a:r>
                      <a:r>
                        <a:rPr lang="en-US" sz="900" baseline="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baseline="0" dirty="0"/>
                        <a:t>*N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US" sz="900" dirty="0"/>
                        <a:t> </a:t>
                      </a: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+T</a:t>
                      </a:r>
                      <a:r>
                        <a:rPr kumimoji="0" lang="en-US" sz="9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RS </a:t>
                      </a: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+5ms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Extended due to searcher limitation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3318807"/>
                  </a:ext>
                </a:extLst>
              </a:tr>
              <a:tr h="5293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10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37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CA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(T</a:t>
                      </a:r>
                      <a:r>
                        <a:rPr kumimoji="0" lang="en-US" sz="900" b="0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FirstSSB_MAX</a:t>
                      </a:r>
                      <a:r>
                        <a:rPr kumimoji="0" lang="en-US" sz="9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 T</a:t>
                      </a:r>
                      <a:r>
                        <a:rPr kumimoji="0" lang="en-US" sz="9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SMTC_MAX</a:t>
                      </a: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)+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dirty="0"/>
                        <a:t>*N</a:t>
                      </a:r>
                      <a:r>
                        <a:rPr lang="en-US" sz="900" baseline="-25000" dirty="0"/>
                        <a:t>1</a:t>
                      </a:r>
                      <a:r>
                        <a:rPr lang="en-US" sz="900" dirty="0"/>
                        <a:t>+ </a:t>
                      </a:r>
                      <a:r>
                        <a:rPr lang="en-US" sz="900" baseline="0" dirty="0"/>
                        <a:t>24*</a:t>
                      </a:r>
                      <a:r>
                        <a:rPr lang="en-US" sz="900" baseline="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baseline="0" dirty="0"/>
                        <a:t>*N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US" sz="900" dirty="0"/>
                        <a:t> </a:t>
                      </a: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+T</a:t>
                      </a:r>
                      <a:r>
                        <a:rPr kumimoji="0" lang="en-US" sz="9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RS </a:t>
                      </a: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+5ms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Extended due to searcher limitation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0527026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791BCE39-C2DD-934A-8DC5-E3B724EB85F4}"/>
              </a:ext>
            </a:extLst>
          </p:cNvPr>
          <p:cNvSpPr/>
          <p:nvPr/>
        </p:nvSpPr>
        <p:spPr>
          <a:xfrm>
            <a:off x="107504" y="915566"/>
            <a:ext cx="468052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sz="1400" dirty="0">
                <a:ea typeface="Times New Roman" panose="02020603050405020304" pitchFamily="18" charset="0"/>
              </a:rPr>
              <a:t>Requirement for </a:t>
            </a:r>
            <a:r>
              <a:rPr lang="en-US" sz="1400" dirty="0"/>
              <a:t>Type 3: FR1 Unknown </a:t>
            </a:r>
            <a:r>
              <a:rPr lang="en-US" sz="1400" dirty="0" err="1"/>
              <a:t>SCell</a:t>
            </a:r>
            <a:endParaRPr lang="en-US" sz="1400" dirty="0"/>
          </a:p>
          <a:p>
            <a:pPr marL="292100" lvl="1" indent="-179388">
              <a:spcAft>
                <a:spcPts val="900"/>
              </a:spcAft>
              <a:buFontTx/>
              <a:buChar char="-"/>
            </a:pPr>
            <a:r>
              <a:rPr lang="it-IT" sz="1400" dirty="0" err="1">
                <a:ea typeface="Times New Roman" panose="02020603050405020304" pitchFamily="18" charset="0"/>
              </a:rPr>
              <a:t>If</a:t>
            </a:r>
            <a:r>
              <a:rPr lang="it-IT" sz="1400" dirty="0">
                <a:ea typeface="Times New Roman" panose="02020603050405020304" pitchFamily="18" charset="0"/>
              </a:rPr>
              <a:t> the target </a:t>
            </a:r>
            <a:r>
              <a:rPr lang="it-IT" sz="1400" dirty="0" err="1">
                <a:ea typeface="Times New Roman" panose="02020603050405020304" pitchFamily="18" charset="0"/>
              </a:rPr>
              <a:t>SCell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is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unknown</a:t>
            </a:r>
            <a:r>
              <a:rPr lang="it-IT" sz="1400" dirty="0">
                <a:ea typeface="Times New Roman" panose="02020603050405020304" pitchFamily="18" charset="0"/>
              </a:rPr>
              <a:t> and </a:t>
            </a:r>
            <a:r>
              <a:rPr lang="it-IT" sz="1400" dirty="0" err="1">
                <a:ea typeface="Times New Roman" panose="02020603050405020304" pitchFamily="18" charset="0"/>
              </a:rPr>
              <a:t>belongs</a:t>
            </a:r>
            <a:r>
              <a:rPr lang="it-IT" sz="1400" dirty="0">
                <a:ea typeface="Times New Roman" panose="02020603050405020304" pitchFamily="18" charset="0"/>
              </a:rPr>
              <a:t> to FR1, </a:t>
            </a:r>
            <a:r>
              <a:rPr lang="en-US" sz="1400" dirty="0"/>
              <a:t>provided that the side condition </a:t>
            </a:r>
            <a:r>
              <a:rPr lang="en-US" sz="1400" dirty="0" err="1"/>
              <a:t>Ês</a:t>
            </a:r>
            <a:r>
              <a:rPr lang="en-US" sz="1400" dirty="0"/>
              <a:t>/</a:t>
            </a:r>
            <a:r>
              <a:rPr lang="en-US" sz="1400" dirty="0" err="1"/>
              <a:t>Iot</a:t>
            </a:r>
            <a:r>
              <a:rPr lang="en-US" sz="1400" dirty="0"/>
              <a:t> ≥ [-2]dB is fulfilled</a:t>
            </a:r>
            <a:r>
              <a:rPr lang="it-IT" sz="1400" dirty="0">
                <a:ea typeface="Times New Roman" panose="02020603050405020304" pitchFamily="18" charset="0"/>
              </a:rPr>
              <a:t>, </a:t>
            </a:r>
            <a:r>
              <a:rPr lang="it-IT" sz="1400" dirty="0" err="1">
                <a:ea typeface="Times New Roman" panose="02020603050405020304" pitchFamily="18" charset="0"/>
              </a:rPr>
              <a:t>T</a:t>
            </a:r>
            <a:r>
              <a:rPr lang="it-IT" sz="1400" baseline="-25000" dirty="0" err="1">
                <a:ea typeface="Times New Roman" panose="02020603050405020304" pitchFamily="18" charset="0"/>
              </a:rPr>
              <a:t>activation_time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is</a:t>
            </a:r>
            <a:r>
              <a:rPr lang="it-IT" sz="1400" dirty="0">
                <a:ea typeface="Times New Roman" panose="02020603050405020304" pitchFamily="18" charset="0"/>
              </a:rPr>
              <a:t>:</a:t>
            </a:r>
            <a:endParaRPr lang="en-US" sz="1400" dirty="0">
              <a:ea typeface="Times New Roman" panose="02020603050405020304" pitchFamily="18" charset="0"/>
            </a:endParaRPr>
          </a:p>
          <a:p>
            <a:pPr marL="855662" lvl="2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CA" sz="1400" dirty="0"/>
              <a:t>(T</a:t>
            </a:r>
            <a:r>
              <a:rPr lang="en-US" sz="1400" baseline="-25000" dirty="0" err="1"/>
              <a:t>FirstSSB_MAX</a:t>
            </a:r>
            <a:r>
              <a:rPr lang="en-US" sz="1400" baseline="-25000" dirty="0"/>
              <a:t> </a:t>
            </a:r>
            <a:r>
              <a:rPr lang="en-US" sz="1400" dirty="0"/>
              <a:t>+ T</a:t>
            </a:r>
            <a:r>
              <a:rPr lang="en-US" sz="1400" baseline="-25000" dirty="0"/>
              <a:t>SMTC_MAX</a:t>
            </a:r>
            <a:r>
              <a:rPr lang="en-US" sz="1400" dirty="0"/>
              <a:t>)+</a:t>
            </a:r>
            <a:r>
              <a:rPr lang="en-US" sz="1400" dirty="0" err="1"/>
              <a:t>T</a:t>
            </a:r>
            <a:r>
              <a:rPr lang="en-US" sz="1400" baseline="-25000" dirty="0" err="1"/>
              <a:t>rs</a:t>
            </a:r>
            <a:r>
              <a:rPr lang="en-US" sz="1400" dirty="0"/>
              <a:t>*N</a:t>
            </a:r>
            <a:r>
              <a:rPr lang="en-US" sz="1400" baseline="-25000" dirty="0"/>
              <a:t>1</a:t>
            </a:r>
            <a:r>
              <a:rPr lang="en-US" sz="1400" dirty="0"/>
              <a:t>+ 24*</a:t>
            </a:r>
            <a:r>
              <a:rPr lang="en-US" sz="1400" dirty="0" err="1"/>
              <a:t>T</a:t>
            </a:r>
            <a:r>
              <a:rPr lang="en-US" sz="1400" baseline="-25000" dirty="0" err="1"/>
              <a:t>rs</a:t>
            </a:r>
            <a:r>
              <a:rPr lang="en-US" sz="1400" dirty="0"/>
              <a:t>*N</a:t>
            </a:r>
            <a:r>
              <a:rPr lang="en-US" sz="1400" baseline="-25000" dirty="0"/>
              <a:t>2</a:t>
            </a:r>
            <a:r>
              <a:rPr lang="en-US" sz="1400" dirty="0"/>
              <a:t> +T</a:t>
            </a:r>
            <a:r>
              <a:rPr lang="en-US" sz="1400" baseline="-25000" dirty="0"/>
              <a:t>RS </a:t>
            </a:r>
            <a:r>
              <a:rPr lang="en-US" sz="1400" dirty="0"/>
              <a:t>+5ms</a:t>
            </a:r>
          </a:p>
          <a:p>
            <a:pPr marL="569912" lvl="2">
              <a:spcAft>
                <a:spcPts val="900"/>
              </a:spcAft>
            </a:pPr>
            <a:r>
              <a:rPr lang="en-US" sz="1400" dirty="0"/>
              <a:t>	where </a:t>
            </a:r>
          </a:p>
          <a:p>
            <a:pPr marL="1312862" lvl="3" indent="-28575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sz="1400" dirty="0"/>
              <a:t>N</a:t>
            </a:r>
            <a:r>
              <a:rPr lang="en-US" sz="1400" baseline="-25000" dirty="0"/>
              <a:t>1</a:t>
            </a:r>
            <a:r>
              <a:rPr lang="en-US" sz="1400" dirty="0"/>
              <a:t> is the number of parallel to-be-activated </a:t>
            </a:r>
            <a:r>
              <a:rPr lang="en-US" sz="1400" dirty="0" err="1"/>
              <a:t>SCell</a:t>
            </a:r>
            <a:r>
              <a:rPr lang="en-US" sz="1400" dirty="0"/>
              <a:t> which is FR1 unknown cell </a:t>
            </a:r>
          </a:p>
          <a:p>
            <a:pPr marL="1312862" lvl="3" indent="-28575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sz="1400" dirty="0"/>
              <a:t>N</a:t>
            </a:r>
            <a:r>
              <a:rPr lang="en-US" sz="1400" baseline="-25000" dirty="0"/>
              <a:t>2</a:t>
            </a:r>
            <a:r>
              <a:rPr lang="en-US" sz="1400" dirty="0"/>
              <a:t> is the the number of FR2 bands on which all the parallel to-be-activated </a:t>
            </a:r>
            <a:r>
              <a:rPr lang="en-US" sz="1400" dirty="0" err="1"/>
              <a:t>SCell</a:t>
            </a:r>
            <a:r>
              <a:rPr lang="en-US" sz="1400" dirty="0"/>
              <a:t>(s) is unknown and there is no any active serving cell. If no any parallel to-be-activated </a:t>
            </a:r>
            <a:r>
              <a:rPr lang="en-US" sz="1400" dirty="0" err="1"/>
              <a:t>SCell</a:t>
            </a:r>
            <a:r>
              <a:rPr lang="en-US" sz="1400" dirty="0"/>
              <a:t> on FR2 band, N</a:t>
            </a:r>
            <a:r>
              <a:rPr lang="en-US" sz="1400" baseline="-25000" dirty="0"/>
              <a:t>2</a:t>
            </a:r>
            <a:r>
              <a:rPr lang="en-US" sz="1400" dirty="0"/>
              <a:t> =0.</a:t>
            </a:r>
          </a:p>
          <a:p>
            <a:pPr marL="855662" lvl="2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498874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3731" y="123478"/>
            <a:ext cx="8229600" cy="637579"/>
          </a:xfrm>
        </p:spPr>
        <p:txBody>
          <a:bodyPr>
            <a:noAutofit/>
          </a:bodyPr>
          <a:lstStyle/>
          <a:p>
            <a:r>
              <a:rPr lang="en-US" altLang="zh-CN" sz="1600" dirty="0"/>
              <a:t>Annex A: </a:t>
            </a:r>
            <a:r>
              <a:rPr lang="en-US" sz="1600" dirty="0"/>
              <a:t>Scenario 1: Only one single MAC CE is received by UE  for multiple </a:t>
            </a:r>
            <a:r>
              <a:rPr lang="en-US" sz="1600" dirty="0" err="1"/>
              <a:t>SCell</a:t>
            </a:r>
            <a:r>
              <a:rPr lang="en-US" sz="1600" dirty="0"/>
              <a:t> activation in EN-DC, NE-DC, NR-SA(NR-CA), or one CG of NR-DC (4/7)</a:t>
            </a:r>
            <a:endParaRPr lang="zh-CN" altLang="en-US" sz="16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6E680BD-F553-0041-B55A-832A9FA961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4053492"/>
              </p:ext>
            </p:extLst>
          </p:nvPr>
        </p:nvGraphicFramePr>
        <p:xfrm>
          <a:off x="4860032" y="1069830"/>
          <a:ext cx="4104456" cy="18884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901">
                  <a:extLst>
                    <a:ext uri="{9D8B030D-6E8A-4147-A177-3AD203B41FA5}">
                      <a16:colId xmlns:a16="http://schemas.microsoft.com/office/drawing/2014/main" val="3240937197"/>
                    </a:ext>
                  </a:extLst>
                </a:gridCol>
                <a:gridCol w="533478">
                  <a:extLst>
                    <a:ext uri="{9D8B030D-6E8A-4147-A177-3AD203B41FA5}">
                      <a16:colId xmlns:a16="http://schemas.microsoft.com/office/drawing/2014/main" val="809251243"/>
                    </a:ext>
                  </a:extLst>
                </a:gridCol>
                <a:gridCol w="1829069">
                  <a:extLst>
                    <a:ext uri="{9D8B030D-6E8A-4147-A177-3AD203B41FA5}">
                      <a16:colId xmlns:a16="http://schemas.microsoft.com/office/drawing/2014/main" val="1486405067"/>
                    </a:ext>
                  </a:extLst>
                </a:gridCol>
                <a:gridCol w="1056008">
                  <a:extLst>
                    <a:ext uri="{9D8B030D-6E8A-4147-A177-3AD203B41FA5}">
                      <a16:colId xmlns:a16="http://schemas.microsoft.com/office/drawing/2014/main" val="2496963023"/>
                    </a:ext>
                  </a:extLst>
                </a:gridCol>
              </a:tblGrid>
              <a:tr h="219903">
                <a:tc rowSpan="2" gridSpan="2"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Activation delay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938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Being-Activated </a:t>
                      </a:r>
                      <a:r>
                        <a:rPr lang="en-US" sz="900" dirty="0" err="1">
                          <a:effectLst/>
                          <a:latin typeface="+mn-lt"/>
                        </a:rPr>
                        <a:t>SCell</a:t>
                      </a:r>
                      <a:r>
                        <a:rPr lang="en-US" sz="900" dirty="0">
                          <a:effectLst/>
                          <a:latin typeface="+mn-lt"/>
                        </a:rPr>
                        <a:t> (victim) type 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45" marR="0" indent="-179705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Note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654972"/>
                  </a:ext>
                </a:extLst>
              </a:tr>
              <a:tr h="153141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Type 4 or 5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 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979204"/>
                  </a:ext>
                </a:extLst>
              </a:tr>
              <a:tr h="153141">
                <a:tc rowSpan="10">
                  <a:txBody>
                    <a:bodyPr/>
                    <a:lstStyle/>
                    <a:p>
                      <a:pPr marL="7938" marR="0" indent="0" algn="ctr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Being-Activated </a:t>
                      </a:r>
                      <a:r>
                        <a:rPr lang="en-US" sz="900" dirty="0" err="1">
                          <a:effectLst/>
                          <a:latin typeface="+mn-lt"/>
                        </a:rPr>
                        <a:t>SCell</a:t>
                      </a:r>
                      <a:r>
                        <a:rPr lang="en-US" sz="900" dirty="0">
                          <a:effectLst/>
                          <a:latin typeface="+mn-lt"/>
                        </a:rPr>
                        <a:t> (aggressor) type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1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 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7063535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2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882853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3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4403870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4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Same as single SCell activation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431369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5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kumimoji="0" lang="en-US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SCell</a:t>
                      </a: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7947637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6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89960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7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34916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8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398967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9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3318807"/>
                  </a:ext>
                </a:extLst>
              </a:tr>
              <a:tr h="1106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Type 10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0527026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791BCE39-C2DD-934A-8DC5-E3B724EB85F4}"/>
              </a:ext>
            </a:extLst>
          </p:cNvPr>
          <p:cNvSpPr/>
          <p:nvPr/>
        </p:nvSpPr>
        <p:spPr>
          <a:xfrm>
            <a:off x="107504" y="915566"/>
            <a:ext cx="4680520" cy="3854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sz="1200" dirty="0">
                <a:ea typeface="Times New Roman" panose="02020603050405020304" pitchFamily="18" charset="0"/>
              </a:rPr>
              <a:t>Requirement for </a:t>
            </a:r>
            <a:r>
              <a:rPr lang="en-US" sz="1200" dirty="0"/>
              <a:t>Type 4: FR2 </a:t>
            </a:r>
            <a:r>
              <a:rPr lang="en-US" sz="1200" dirty="0" err="1"/>
              <a:t>SCell</a:t>
            </a:r>
            <a:r>
              <a:rPr lang="en-US" sz="1200" dirty="0"/>
              <a:t> with active serving cell(s) on same band and with configured SMTC </a:t>
            </a:r>
          </a:p>
          <a:p>
            <a:pPr marL="292100" lvl="1" indent="-179388">
              <a:spcAft>
                <a:spcPts val="900"/>
              </a:spcAft>
              <a:buFontTx/>
              <a:buChar char="-"/>
            </a:pPr>
            <a:r>
              <a:rPr lang="en-US" sz="1200" dirty="0"/>
              <a:t>If the </a:t>
            </a:r>
            <a:r>
              <a:rPr lang="en-US" sz="1200" dirty="0" err="1"/>
              <a:t>SCell</a:t>
            </a:r>
            <a:r>
              <a:rPr lang="en-US" sz="1200" dirty="0"/>
              <a:t> being activated belongs to FR2 with SMTC configured and if there is at least one active serving cell on that FR2 band, then </a:t>
            </a:r>
            <a:r>
              <a:rPr lang="en-US" sz="1200" dirty="0" err="1"/>
              <a:t>T</a:t>
            </a:r>
            <a:r>
              <a:rPr lang="en-US" sz="1200" baseline="-25000" dirty="0" err="1"/>
              <a:t>activation_time</a:t>
            </a:r>
            <a:r>
              <a:rPr lang="en-US" sz="1200" baseline="-25000" dirty="0"/>
              <a:t> </a:t>
            </a:r>
            <a:r>
              <a:rPr lang="en-US" sz="1200" dirty="0"/>
              <a:t>is </a:t>
            </a:r>
            <a:r>
              <a:rPr lang="en-US" sz="1200" dirty="0" err="1"/>
              <a:t>T</a:t>
            </a:r>
            <a:r>
              <a:rPr lang="en-US" sz="1200" baseline="-25000" dirty="0" err="1"/>
              <a:t>FirstSSB</a:t>
            </a:r>
            <a:r>
              <a:rPr lang="en-US" sz="1200" dirty="0"/>
              <a:t>+ 5ms for multiple </a:t>
            </a:r>
            <a:r>
              <a:rPr lang="en-US" sz="1200" dirty="0" err="1"/>
              <a:t>SCell</a:t>
            </a:r>
            <a:r>
              <a:rPr lang="en-US" sz="1200" dirty="0"/>
              <a:t> activation, provided:</a:t>
            </a:r>
          </a:p>
          <a:p>
            <a:pPr marL="749300" lvl="2" indent="-179388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200" dirty="0"/>
              <a:t>The UE is provided with SMTC for the target </a:t>
            </a:r>
            <a:r>
              <a:rPr lang="en-GB" sz="1200" dirty="0" err="1"/>
              <a:t>SCell</a:t>
            </a:r>
            <a:r>
              <a:rPr lang="en-GB" sz="1200" dirty="0"/>
              <a:t>, and  </a:t>
            </a:r>
            <a:endParaRPr lang="en-US" sz="1200" dirty="0"/>
          </a:p>
          <a:p>
            <a:pPr marL="749300" lvl="2" indent="-179388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200" dirty="0"/>
              <a:t>The SSBs in the serving cell(s) and the SSBs in the </a:t>
            </a:r>
            <a:r>
              <a:rPr lang="en-GB" sz="1200" dirty="0" err="1"/>
              <a:t>SCell</a:t>
            </a:r>
            <a:r>
              <a:rPr lang="en-GB" sz="1200" dirty="0"/>
              <a:t> fulfil the condition defined in </a:t>
            </a:r>
            <a:r>
              <a:rPr lang="en-US" sz="1200" dirty="0"/>
              <a:t>clause </a:t>
            </a:r>
            <a:r>
              <a:rPr lang="en-GB" sz="1200" dirty="0"/>
              <a:t>3.6.3.</a:t>
            </a:r>
            <a:endParaRPr lang="en-US" sz="1200" dirty="0"/>
          </a:p>
          <a:p>
            <a:pPr>
              <a:spcAft>
                <a:spcPts val="900"/>
              </a:spcAft>
            </a:pPr>
            <a:r>
              <a:rPr lang="en-US" sz="1200" dirty="0">
                <a:ea typeface="Times New Roman" panose="02020603050405020304" pitchFamily="18" charset="0"/>
              </a:rPr>
              <a:t>Requirement for </a:t>
            </a:r>
            <a:r>
              <a:rPr lang="en-US" sz="1200" dirty="0"/>
              <a:t>Type 5: FR2 </a:t>
            </a:r>
            <a:r>
              <a:rPr lang="en-US" sz="1200" dirty="0" err="1"/>
              <a:t>SCell</a:t>
            </a:r>
            <a:r>
              <a:rPr lang="en-US" sz="1200" dirty="0"/>
              <a:t> with active serving cell(s) on same band and without configured SMTC</a:t>
            </a:r>
          </a:p>
          <a:p>
            <a:pPr marL="292100" lvl="1" indent="-179388">
              <a:spcAft>
                <a:spcPts val="900"/>
              </a:spcAft>
              <a:buFontTx/>
              <a:buChar char="-"/>
            </a:pPr>
            <a:r>
              <a:rPr lang="en-US" sz="1200" dirty="0"/>
              <a:t>If the </a:t>
            </a:r>
            <a:r>
              <a:rPr lang="en-US" sz="1200" dirty="0" err="1"/>
              <a:t>SCell</a:t>
            </a:r>
            <a:r>
              <a:rPr lang="en-US" sz="1200" dirty="0"/>
              <a:t> being activated belongs to FR2 without SMTC configured and if there is at least one active serving cell on that FR2 band, then </a:t>
            </a:r>
            <a:r>
              <a:rPr lang="en-US" sz="1200" dirty="0" err="1"/>
              <a:t>T</a:t>
            </a:r>
            <a:r>
              <a:rPr lang="en-US" sz="1200" baseline="-25000" dirty="0" err="1"/>
              <a:t>activation_time</a:t>
            </a:r>
            <a:r>
              <a:rPr lang="en-US" sz="1200" baseline="-25000" dirty="0"/>
              <a:t> </a:t>
            </a:r>
            <a:r>
              <a:rPr lang="en-US" sz="1200" dirty="0"/>
              <a:t>is 3ms for multiple </a:t>
            </a:r>
            <a:r>
              <a:rPr lang="en-US" sz="1200" dirty="0" err="1"/>
              <a:t>SCell</a:t>
            </a:r>
            <a:r>
              <a:rPr lang="en-US" sz="1200" dirty="0"/>
              <a:t> activation, provided:</a:t>
            </a:r>
          </a:p>
          <a:p>
            <a:pPr marL="749300" lvl="2" indent="-179388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200" dirty="0"/>
              <a:t>the RS (s) of </a:t>
            </a:r>
            <a:r>
              <a:rPr lang="en-GB" sz="1200" dirty="0" err="1"/>
              <a:t>SCell</a:t>
            </a:r>
            <a:r>
              <a:rPr lang="en-GB" sz="1200" dirty="0"/>
              <a:t> being activated is (are) QCL-</a:t>
            </a:r>
            <a:r>
              <a:rPr lang="en-GB" sz="1200" dirty="0" err="1"/>
              <a:t>TypeD</a:t>
            </a:r>
            <a:r>
              <a:rPr lang="en-GB" sz="1200" dirty="0"/>
              <a:t> with RS (s) of one active serving cell on that FR2 band.</a:t>
            </a:r>
            <a:r>
              <a:rPr lang="en-US" sz="1200" dirty="0"/>
              <a:t> </a:t>
            </a:r>
          </a:p>
          <a:p>
            <a:pPr marL="112712" lvl="1">
              <a:spcAft>
                <a:spcPts val="900"/>
              </a:spcAft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79068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3731" y="123478"/>
            <a:ext cx="8229600" cy="637579"/>
          </a:xfrm>
        </p:spPr>
        <p:txBody>
          <a:bodyPr>
            <a:noAutofit/>
          </a:bodyPr>
          <a:lstStyle/>
          <a:p>
            <a:r>
              <a:rPr lang="en-US" altLang="zh-CN" sz="1600" dirty="0"/>
              <a:t>Annex A: </a:t>
            </a:r>
            <a:r>
              <a:rPr lang="en-US" sz="1600" dirty="0"/>
              <a:t>Scenario 1: Only one single MAC CE is received by UE  for multiple </a:t>
            </a:r>
            <a:r>
              <a:rPr lang="en-US" sz="1600" dirty="0" err="1"/>
              <a:t>SCell</a:t>
            </a:r>
            <a:r>
              <a:rPr lang="en-US" sz="1600" dirty="0"/>
              <a:t> activation in EN-DC, NE-DC, NR-SA(NR-CA), or one CG of NR-DC (5/7)</a:t>
            </a:r>
            <a:endParaRPr lang="zh-CN" altLang="en-US" sz="16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6E680BD-F553-0041-B55A-832A9FA961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707026"/>
              </p:ext>
            </p:extLst>
          </p:nvPr>
        </p:nvGraphicFramePr>
        <p:xfrm>
          <a:off x="4860032" y="1069830"/>
          <a:ext cx="4104456" cy="18884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901">
                  <a:extLst>
                    <a:ext uri="{9D8B030D-6E8A-4147-A177-3AD203B41FA5}">
                      <a16:colId xmlns:a16="http://schemas.microsoft.com/office/drawing/2014/main" val="3240937197"/>
                    </a:ext>
                  </a:extLst>
                </a:gridCol>
                <a:gridCol w="533478">
                  <a:extLst>
                    <a:ext uri="{9D8B030D-6E8A-4147-A177-3AD203B41FA5}">
                      <a16:colId xmlns:a16="http://schemas.microsoft.com/office/drawing/2014/main" val="809251243"/>
                    </a:ext>
                  </a:extLst>
                </a:gridCol>
                <a:gridCol w="1829069">
                  <a:extLst>
                    <a:ext uri="{9D8B030D-6E8A-4147-A177-3AD203B41FA5}">
                      <a16:colId xmlns:a16="http://schemas.microsoft.com/office/drawing/2014/main" val="1486405067"/>
                    </a:ext>
                  </a:extLst>
                </a:gridCol>
                <a:gridCol w="1056008">
                  <a:extLst>
                    <a:ext uri="{9D8B030D-6E8A-4147-A177-3AD203B41FA5}">
                      <a16:colId xmlns:a16="http://schemas.microsoft.com/office/drawing/2014/main" val="2496963023"/>
                    </a:ext>
                  </a:extLst>
                </a:gridCol>
              </a:tblGrid>
              <a:tr h="219903">
                <a:tc rowSpan="2" gridSpan="2"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Activation delay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938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Being-Activated </a:t>
                      </a:r>
                      <a:r>
                        <a:rPr lang="en-US" sz="900" dirty="0" err="1">
                          <a:effectLst/>
                          <a:latin typeface="+mn-lt"/>
                        </a:rPr>
                        <a:t>SCell</a:t>
                      </a:r>
                      <a:r>
                        <a:rPr lang="en-US" sz="900" dirty="0">
                          <a:effectLst/>
                          <a:latin typeface="+mn-lt"/>
                        </a:rPr>
                        <a:t> (victim) type 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45" marR="0" indent="-179705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Note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654972"/>
                  </a:ext>
                </a:extLst>
              </a:tr>
              <a:tr h="153141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Type 6 or 7 or 8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 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979204"/>
                  </a:ext>
                </a:extLst>
              </a:tr>
              <a:tr h="153141">
                <a:tc rowSpan="10">
                  <a:txBody>
                    <a:bodyPr/>
                    <a:lstStyle/>
                    <a:p>
                      <a:pPr marL="7938" marR="0" indent="0" algn="ctr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Being-Activated </a:t>
                      </a:r>
                      <a:r>
                        <a:rPr lang="en-US" sz="900" dirty="0" err="1">
                          <a:effectLst/>
                          <a:latin typeface="+mn-lt"/>
                        </a:rPr>
                        <a:t>SCell</a:t>
                      </a:r>
                      <a:r>
                        <a:rPr lang="en-US" sz="900" dirty="0">
                          <a:effectLst/>
                          <a:latin typeface="+mn-lt"/>
                        </a:rPr>
                        <a:t> (aggressor) type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1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 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7063535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2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882853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3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4403870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4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431369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5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7947637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6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89960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7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Same as single SCell activation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34916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8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Same as single SCell activation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398967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9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Same as single SCell activation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3318807"/>
                  </a:ext>
                </a:extLst>
              </a:tr>
              <a:tr h="1106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Type 10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kumimoji="0" lang="en-US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SCell</a:t>
                      </a: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0527026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791BCE39-C2DD-934A-8DC5-E3B724EB85F4}"/>
              </a:ext>
            </a:extLst>
          </p:cNvPr>
          <p:cNvSpPr/>
          <p:nvPr/>
        </p:nvSpPr>
        <p:spPr>
          <a:xfrm>
            <a:off x="107504" y="915566"/>
            <a:ext cx="4752528" cy="4255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sz="1200" dirty="0">
                <a:ea typeface="Times New Roman" panose="02020603050405020304" pitchFamily="18" charset="0"/>
              </a:rPr>
              <a:t>Requirement for </a:t>
            </a:r>
            <a:r>
              <a:rPr lang="en-US" sz="1200" dirty="0"/>
              <a:t>Type 6 and 7: FR2 known </a:t>
            </a:r>
            <a:r>
              <a:rPr lang="en-US" sz="1200" dirty="0" err="1"/>
              <a:t>SCell</a:t>
            </a:r>
            <a:r>
              <a:rPr lang="en-US" sz="1200" dirty="0"/>
              <a:t> without active serving cell on same band, and with SP-CSI-RS for CSI reporting </a:t>
            </a:r>
          </a:p>
          <a:p>
            <a:pPr marL="292100" lvl="1" indent="-179388">
              <a:spcAft>
                <a:spcPts val="900"/>
              </a:spcAft>
              <a:buFontTx/>
              <a:buChar char="-"/>
            </a:pPr>
            <a:r>
              <a:rPr lang="en-GB" sz="1200" dirty="0"/>
              <a:t>If the </a:t>
            </a:r>
            <a:r>
              <a:rPr lang="en-GB" sz="1200" dirty="0" err="1"/>
              <a:t>SCell</a:t>
            </a:r>
            <a:r>
              <a:rPr lang="en-GB" sz="1200" dirty="0"/>
              <a:t> being activated belongs to FR2 and if there is no active serving cell on that FR2 band provided that </a:t>
            </a:r>
            <a:r>
              <a:rPr lang="en-GB" sz="1200" dirty="0" err="1"/>
              <a:t>PCell</a:t>
            </a:r>
            <a:r>
              <a:rPr lang="en-GB" sz="1200" dirty="0"/>
              <a:t> or </a:t>
            </a:r>
            <a:r>
              <a:rPr lang="en-GB" sz="1200" dirty="0" err="1"/>
              <a:t>PSCell</a:t>
            </a:r>
            <a:r>
              <a:rPr lang="en-GB" sz="1200" dirty="0"/>
              <a:t> is FR1:</a:t>
            </a:r>
            <a:r>
              <a:rPr lang="en-US" sz="1000" dirty="0"/>
              <a:t> </a:t>
            </a:r>
            <a:endParaRPr lang="en-US" sz="1200" dirty="0"/>
          </a:p>
          <a:p>
            <a:pPr marL="749300" lvl="2" indent="-179388">
              <a:spcAft>
                <a:spcPts val="900"/>
              </a:spcAft>
              <a:buFontTx/>
              <a:buChar char="-"/>
            </a:pPr>
            <a:r>
              <a:rPr lang="en-GB" sz="1100" dirty="0"/>
              <a:t>If the target </a:t>
            </a:r>
            <a:r>
              <a:rPr lang="en-GB" sz="1100" dirty="0" err="1"/>
              <a:t>SCell</a:t>
            </a:r>
            <a:r>
              <a:rPr lang="en-GB" sz="1100" dirty="0"/>
              <a:t> is known to UE and semi-persistent CSI-RS is used for CSI reporting, then </a:t>
            </a:r>
            <a:r>
              <a:rPr lang="en-GB" sz="1100" dirty="0" err="1"/>
              <a:t>T</a:t>
            </a:r>
            <a:r>
              <a:rPr lang="en-GB" sz="1100" baseline="-25000" dirty="0" err="1"/>
              <a:t>activation_time</a:t>
            </a:r>
            <a:r>
              <a:rPr lang="en-GB" sz="1100" dirty="0"/>
              <a:t> = </a:t>
            </a:r>
            <a:r>
              <a:rPr lang="en-GB" sz="1100" dirty="0" err="1"/>
              <a:t>T</a:t>
            </a:r>
            <a:r>
              <a:rPr lang="en-GB" sz="1100" baseline="-25000" dirty="0" err="1"/>
              <a:t>FineTiming</a:t>
            </a:r>
            <a:r>
              <a:rPr lang="en-GB" sz="1100" dirty="0"/>
              <a:t> + 5ms for multiple </a:t>
            </a:r>
            <a:r>
              <a:rPr lang="en-GB" sz="1100" dirty="0" err="1"/>
              <a:t>SCell</a:t>
            </a:r>
            <a:r>
              <a:rPr lang="en-GB" sz="1100" dirty="0"/>
              <a:t> activation, provided that UE receives the </a:t>
            </a:r>
            <a:r>
              <a:rPr lang="en-GB" sz="1100" dirty="0" err="1"/>
              <a:t>SCell</a:t>
            </a:r>
            <a:r>
              <a:rPr lang="en-GB" sz="1100" dirty="0"/>
              <a:t> activation command, semi-persistent CSI-RS activation command and TCI state activation command at the same time</a:t>
            </a:r>
          </a:p>
          <a:p>
            <a:pPr marL="749300" lvl="2" indent="-179388">
              <a:spcAft>
                <a:spcPts val="900"/>
              </a:spcAft>
              <a:buFontTx/>
              <a:buChar char="-"/>
            </a:pPr>
            <a:r>
              <a:rPr lang="en-GB" sz="1100" dirty="0"/>
              <a:t>If the target </a:t>
            </a:r>
            <a:r>
              <a:rPr lang="en-GB" sz="1100" dirty="0" err="1"/>
              <a:t>SCell</a:t>
            </a:r>
            <a:r>
              <a:rPr lang="en-GB" sz="1100" dirty="0"/>
              <a:t> is known to UE and semi-persistent CSI-RS is used for CSI reporting, then </a:t>
            </a:r>
            <a:r>
              <a:rPr lang="en-GB" sz="1100" dirty="0" err="1"/>
              <a:t>T</a:t>
            </a:r>
            <a:r>
              <a:rPr lang="en-GB" sz="1100" baseline="-25000" dirty="0" err="1"/>
              <a:t>activation_time</a:t>
            </a:r>
            <a:r>
              <a:rPr lang="en-GB" sz="1100" dirty="0"/>
              <a:t> = </a:t>
            </a:r>
            <a:r>
              <a:rPr lang="en-US" sz="1200" dirty="0" err="1"/>
              <a:t>T</a:t>
            </a:r>
            <a:r>
              <a:rPr lang="en-US" sz="1200" baseline="-25000" dirty="0" err="1"/>
              <a:t>uncertainty_MAC</a:t>
            </a:r>
            <a:r>
              <a:rPr lang="en-US" sz="1200" dirty="0"/>
              <a:t> +</a:t>
            </a:r>
            <a:r>
              <a:rPr lang="en-US" sz="1200" dirty="0" err="1"/>
              <a:t>T</a:t>
            </a:r>
            <a:r>
              <a:rPr lang="en-US" sz="1200" baseline="-25000" dirty="0" err="1"/>
              <a:t>FineTiming</a:t>
            </a:r>
            <a:r>
              <a:rPr lang="en-US" sz="1200" dirty="0"/>
              <a:t> + 5ms </a:t>
            </a:r>
            <a:r>
              <a:rPr lang="en-GB" sz="1100" dirty="0"/>
              <a:t>for multiple </a:t>
            </a:r>
            <a:r>
              <a:rPr lang="en-GB" sz="1100" dirty="0" err="1"/>
              <a:t>SCell</a:t>
            </a:r>
            <a:r>
              <a:rPr lang="en-GB" sz="1100" dirty="0"/>
              <a:t> activation, provided that </a:t>
            </a:r>
            <a:r>
              <a:rPr lang="en-US" sz="1100" dirty="0"/>
              <a:t>UE receives TCI state activation command after </a:t>
            </a:r>
            <a:r>
              <a:rPr lang="en-US" sz="1100" dirty="0" err="1"/>
              <a:t>SCell</a:t>
            </a:r>
            <a:r>
              <a:rPr lang="en-US" sz="1100" dirty="0"/>
              <a:t> activation command</a:t>
            </a:r>
            <a:endParaRPr lang="en-US" sz="1600" dirty="0"/>
          </a:p>
          <a:p>
            <a:pPr>
              <a:spcAft>
                <a:spcPts val="900"/>
              </a:spcAft>
            </a:pPr>
            <a:r>
              <a:rPr lang="en-US" sz="1200" dirty="0">
                <a:ea typeface="Times New Roman" panose="02020603050405020304" pitchFamily="18" charset="0"/>
              </a:rPr>
              <a:t>Requirement for </a:t>
            </a:r>
            <a:r>
              <a:rPr lang="en-US" sz="1200" dirty="0"/>
              <a:t>Type 8: FR2 known </a:t>
            </a:r>
            <a:r>
              <a:rPr lang="en-US" sz="1200" dirty="0" err="1"/>
              <a:t>SCell</a:t>
            </a:r>
            <a:r>
              <a:rPr lang="en-US" sz="1200" dirty="0"/>
              <a:t> without active serving cell on same band, and with P-CSI-RS for CSI reporting </a:t>
            </a:r>
          </a:p>
          <a:p>
            <a:pPr marL="288925" indent="-222250">
              <a:buFont typeface="System Font Regular"/>
              <a:buChar char="-"/>
            </a:pPr>
            <a:r>
              <a:rPr lang="en-GB" sz="1200" dirty="0"/>
              <a:t>If the target </a:t>
            </a:r>
            <a:r>
              <a:rPr lang="en-GB" sz="1200" dirty="0" err="1"/>
              <a:t>SCell</a:t>
            </a:r>
            <a:r>
              <a:rPr lang="en-GB" sz="1200" dirty="0"/>
              <a:t> is known to UE and periodic CSI-RS is used for CSI reporting, then </a:t>
            </a:r>
            <a:r>
              <a:rPr lang="en-GB" sz="1200" dirty="0" err="1"/>
              <a:t>T</a:t>
            </a:r>
            <a:r>
              <a:rPr lang="en-GB" sz="1200" baseline="-25000" dirty="0" err="1"/>
              <a:t>activation_time</a:t>
            </a:r>
            <a:r>
              <a:rPr lang="en-GB" sz="1200" dirty="0"/>
              <a:t>  = max(</a:t>
            </a:r>
            <a:r>
              <a:rPr lang="en-GB" sz="1200" dirty="0" err="1"/>
              <a:t>T</a:t>
            </a:r>
            <a:r>
              <a:rPr lang="en-GB" sz="1200" baseline="-25000" dirty="0" err="1"/>
              <a:t>uncertainty_MAC</a:t>
            </a:r>
            <a:r>
              <a:rPr lang="en-GB" sz="1200" dirty="0"/>
              <a:t> + 5ms + </a:t>
            </a:r>
            <a:r>
              <a:rPr lang="en-GB" sz="1200" dirty="0" err="1"/>
              <a:t>T</a:t>
            </a:r>
            <a:r>
              <a:rPr lang="en-GB" sz="1200" baseline="-25000" dirty="0" err="1"/>
              <a:t>FineTiming</a:t>
            </a:r>
            <a:r>
              <a:rPr lang="en-GB" sz="1200" dirty="0"/>
              <a:t>, </a:t>
            </a:r>
            <a:r>
              <a:rPr lang="en-GB" sz="1200" dirty="0" err="1"/>
              <a:t>T</a:t>
            </a:r>
            <a:r>
              <a:rPr lang="en-GB" sz="1200" baseline="-25000" dirty="0" err="1"/>
              <a:t>uncertainty_RRC</a:t>
            </a:r>
            <a:r>
              <a:rPr lang="en-GB" sz="1200" dirty="0"/>
              <a:t> + </a:t>
            </a:r>
            <a:r>
              <a:rPr lang="en-GB" sz="1200" dirty="0" err="1"/>
              <a:t>T</a:t>
            </a:r>
            <a:r>
              <a:rPr lang="en-GB" sz="1200" baseline="-25000" dirty="0" err="1"/>
              <a:t>RRC_delay</a:t>
            </a:r>
            <a:r>
              <a:rPr lang="en-GB" sz="1200" dirty="0"/>
              <a:t>-T</a:t>
            </a:r>
            <a:r>
              <a:rPr lang="en-GB" sz="1200" baseline="-25000" dirty="0"/>
              <a:t>HARQ</a:t>
            </a:r>
            <a:r>
              <a:rPr lang="en-GB" sz="1200" dirty="0"/>
              <a:t>), where </a:t>
            </a:r>
            <a:r>
              <a:rPr lang="en-GB" sz="1200" dirty="0" err="1"/>
              <a:t>T</a:t>
            </a:r>
            <a:r>
              <a:rPr lang="en-GB" sz="1200" baseline="-25000" dirty="0" err="1"/>
              <a:t>uncertainty_MAC</a:t>
            </a:r>
            <a:r>
              <a:rPr lang="en-GB" sz="1200" dirty="0"/>
              <a:t>=0 if UE receives the </a:t>
            </a:r>
            <a:r>
              <a:rPr lang="en-GB" sz="1200" dirty="0" err="1"/>
              <a:t>SCell</a:t>
            </a:r>
            <a:r>
              <a:rPr lang="en-GB" sz="1200" dirty="0"/>
              <a:t> activation command and TCI state activation commands at the same time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391276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3731" y="123478"/>
            <a:ext cx="8229600" cy="637579"/>
          </a:xfrm>
        </p:spPr>
        <p:txBody>
          <a:bodyPr>
            <a:noAutofit/>
          </a:bodyPr>
          <a:lstStyle/>
          <a:p>
            <a:r>
              <a:rPr lang="en-US" altLang="zh-CN" sz="1600" dirty="0"/>
              <a:t>Annex A: </a:t>
            </a:r>
            <a:r>
              <a:rPr lang="en-US" sz="1600" dirty="0"/>
              <a:t>Scenario 1: Only one single MAC CE is received by UE  for multiple </a:t>
            </a:r>
            <a:r>
              <a:rPr lang="en-US" sz="1600" dirty="0" err="1"/>
              <a:t>SCell</a:t>
            </a:r>
            <a:r>
              <a:rPr lang="en-US" sz="1600" dirty="0"/>
              <a:t> activation in EN-DC, NE-DC, NR-SA(NR-CA), or one CG of NR-DC (6/7)</a:t>
            </a:r>
            <a:endParaRPr lang="zh-CN" altLang="en-US" sz="16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6E680BD-F553-0041-B55A-832A9FA961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693588"/>
              </p:ext>
            </p:extLst>
          </p:nvPr>
        </p:nvGraphicFramePr>
        <p:xfrm>
          <a:off x="4860032" y="1069830"/>
          <a:ext cx="4104456" cy="27237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901">
                  <a:extLst>
                    <a:ext uri="{9D8B030D-6E8A-4147-A177-3AD203B41FA5}">
                      <a16:colId xmlns:a16="http://schemas.microsoft.com/office/drawing/2014/main" val="3240937197"/>
                    </a:ext>
                  </a:extLst>
                </a:gridCol>
                <a:gridCol w="533478">
                  <a:extLst>
                    <a:ext uri="{9D8B030D-6E8A-4147-A177-3AD203B41FA5}">
                      <a16:colId xmlns:a16="http://schemas.microsoft.com/office/drawing/2014/main" val="809251243"/>
                    </a:ext>
                  </a:extLst>
                </a:gridCol>
                <a:gridCol w="1829069">
                  <a:extLst>
                    <a:ext uri="{9D8B030D-6E8A-4147-A177-3AD203B41FA5}">
                      <a16:colId xmlns:a16="http://schemas.microsoft.com/office/drawing/2014/main" val="1486405067"/>
                    </a:ext>
                  </a:extLst>
                </a:gridCol>
                <a:gridCol w="1056008">
                  <a:extLst>
                    <a:ext uri="{9D8B030D-6E8A-4147-A177-3AD203B41FA5}">
                      <a16:colId xmlns:a16="http://schemas.microsoft.com/office/drawing/2014/main" val="2496963023"/>
                    </a:ext>
                  </a:extLst>
                </a:gridCol>
              </a:tblGrid>
              <a:tr h="219903">
                <a:tc rowSpan="2" gridSpan="2"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Activation delay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938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Being-Activated </a:t>
                      </a:r>
                      <a:r>
                        <a:rPr lang="en-US" sz="800" dirty="0" err="1">
                          <a:effectLst/>
                          <a:latin typeface="+mn-lt"/>
                        </a:rPr>
                        <a:t>SCell</a:t>
                      </a:r>
                      <a:r>
                        <a:rPr lang="en-US" sz="800" dirty="0">
                          <a:effectLst/>
                          <a:latin typeface="+mn-lt"/>
                        </a:rPr>
                        <a:t> (victim) type 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45" marR="0" indent="-179705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Note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654972"/>
                  </a:ext>
                </a:extLst>
              </a:tr>
              <a:tr h="153141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Type 9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+mn-lt"/>
                        </a:rPr>
                        <a:t> </a:t>
                      </a:r>
                      <a:endParaRPr lang="en-US" sz="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979204"/>
                  </a:ext>
                </a:extLst>
              </a:tr>
              <a:tr h="153141">
                <a:tc rowSpan="10">
                  <a:txBody>
                    <a:bodyPr/>
                    <a:lstStyle/>
                    <a:p>
                      <a:pPr marL="7938" marR="0" indent="0" algn="ctr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Being-Activated </a:t>
                      </a:r>
                      <a:r>
                        <a:rPr lang="en-US" sz="800" dirty="0" err="1">
                          <a:effectLst/>
                          <a:latin typeface="+mn-lt"/>
                        </a:rPr>
                        <a:t>SCell</a:t>
                      </a:r>
                      <a:r>
                        <a:rPr lang="en-US" sz="800" dirty="0">
                          <a:effectLst/>
                          <a:latin typeface="+mn-lt"/>
                        </a:rPr>
                        <a:t> (aggressor) type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+mn-lt"/>
                        </a:rPr>
                        <a:t>Type 1</a:t>
                      </a:r>
                      <a:endParaRPr lang="en-US" sz="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 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7063535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+mn-lt"/>
                        </a:rPr>
                        <a:t>Type 2</a:t>
                      </a:r>
                      <a:endParaRPr lang="en-US" sz="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882853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+mn-lt"/>
                        </a:rPr>
                        <a:t>Type 3</a:t>
                      </a:r>
                      <a:endParaRPr lang="en-US" sz="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8ms+</a:t>
                      </a:r>
                      <a:r>
                        <a:rPr lang="en-US" sz="800" dirty="0"/>
                        <a:t>T</a:t>
                      </a:r>
                      <a:r>
                        <a:rPr lang="en-US" sz="800" baseline="-25000" dirty="0"/>
                        <a:t>rs</a:t>
                      </a:r>
                      <a:r>
                        <a:rPr lang="en-US" sz="800" dirty="0"/>
                        <a:t>*N</a:t>
                      </a:r>
                      <a:r>
                        <a:rPr lang="en-US" sz="800" baseline="-25000" dirty="0"/>
                        <a:t>1</a:t>
                      </a:r>
                      <a:r>
                        <a:rPr lang="en-US" sz="800" dirty="0"/>
                        <a:t>+ </a:t>
                      </a:r>
                      <a:r>
                        <a:rPr lang="en-US" sz="800" baseline="0" dirty="0"/>
                        <a:t>24*</a:t>
                      </a:r>
                      <a:r>
                        <a:rPr lang="en-US" sz="800" baseline="0" dirty="0" err="1"/>
                        <a:t>T</a:t>
                      </a:r>
                      <a:r>
                        <a:rPr lang="en-US" sz="800" baseline="-25000" dirty="0" err="1"/>
                        <a:t>rs</a:t>
                      </a:r>
                      <a:r>
                        <a:rPr lang="en-US" sz="800" baseline="0" dirty="0"/>
                        <a:t>*N</a:t>
                      </a:r>
                      <a:r>
                        <a:rPr lang="en-US" sz="800" baseline="-25000" dirty="0"/>
                        <a:t>2</a:t>
                      </a:r>
                      <a:r>
                        <a:rPr lang="en-US" sz="800" dirty="0"/>
                        <a:t> </a:t>
                      </a: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8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uncertainty_MAC</a:t>
                      </a: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T</a:t>
                      </a:r>
                      <a:r>
                        <a:rPr lang="en-US" sz="8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L1-RSRP, measure</a:t>
                      </a: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T</a:t>
                      </a:r>
                      <a:r>
                        <a:rPr lang="en-US" sz="8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L1-RSRP, report  </a:t>
                      </a: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T</a:t>
                      </a:r>
                      <a:r>
                        <a:rPr lang="en-US" sz="8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HARQ </a:t>
                      </a: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8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Extended due to searcher limitation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4403870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+mn-lt"/>
                        </a:rPr>
                        <a:t>Type 4</a:t>
                      </a:r>
                      <a:endParaRPr lang="en-US" sz="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431369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+mn-lt"/>
                        </a:rPr>
                        <a:t>Type 5</a:t>
                      </a:r>
                      <a:endParaRPr lang="en-US" sz="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7947637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+mn-lt"/>
                        </a:rPr>
                        <a:t>Type 6</a:t>
                      </a:r>
                      <a:endParaRPr lang="en-US" sz="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8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uncertainty_MAC</a:t>
                      </a: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</a:t>
                      </a:r>
                      <a:r>
                        <a:rPr lang="en-US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8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+ 5ms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Shortened delay due to the known to-be-activated </a:t>
                      </a:r>
                      <a:r>
                        <a:rPr lang="en-US" sz="8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Scell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89960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+mn-lt"/>
                        </a:rPr>
                        <a:t>Type 7</a:t>
                      </a:r>
                      <a:endParaRPr lang="en-US" sz="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8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uncertainty_MAC</a:t>
                      </a: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</a:t>
                      </a:r>
                      <a:r>
                        <a:rPr lang="en-US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8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+ 5ms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Shortened delay due to the known to-be-activated </a:t>
                      </a:r>
                      <a:r>
                        <a:rPr lang="en-US" sz="8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Scell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34916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+mn-lt"/>
                        </a:rPr>
                        <a:t>Type 8</a:t>
                      </a:r>
                      <a:endParaRPr lang="en-US" sz="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8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uncertainty_MAC</a:t>
                      </a: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</a:t>
                      </a:r>
                      <a:r>
                        <a:rPr lang="en-US" sz="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8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+ 5ms</a:t>
                      </a:r>
                      <a:r>
                        <a:rPr lang="en-US" sz="800" dirty="0">
                          <a:effectLst/>
                        </a:rPr>
                        <a:t> </a:t>
                      </a: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Shortened delay due to the known to-be-activated </a:t>
                      </a:r>
                      <a:r>
                        <a:rPr lang="en-US" sz="8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Scell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398967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>
                          <a:effectLst/>
                          <a:latin typeface="+mn-lt"/>
                        </a:rPr>
                        <a:t>Type 9</a:t>
                      </a:r>
                      <a:endParaRPr lang="en-US" sz="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Same as single SCell activation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3318807"/>
                  </a:ext>
                </a:extLst>
              </a:tr>
              <a:tr h="1106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Type 10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kumimoji="0" lang="en-US" sz="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SCell</a:t>
                      </a: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0527026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791BCE39-C2DD-934A-8DC5-E3B724EB85F4}"/>
              </a:ext>
            </a:extLst>
          </p:cNvPr>
          <p:cNvSpPr/>
          <p:nvPr/>
        </p:nvSpPr>
        <p:spPr>
          <a:xfrm>
            <a:off x="107504" y="915566"/>
            <a:ext cx="4752528" cy="387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sz="1100" dirty="0">
                <a:ea typeface="Times New Roman" panose="02020603050405020304" pitchFamily="18" charset="0"/>
              </a:rPr>
              <a:t>Requirement for </a:t>
            </a:r>
            <a:r>
              <a:rPr lang="en-US" sz="1100" dirty="0"/>
              <a:t>Type 9: FR2 unknown </a:t>
            </a:r>
            <a:r>
              <a:rPr lang="en-US" sz="1100" dirty="0" err="1"/>
              <a:t>SCell</a:t>
            </a:r>
            <a:r>
              <a:rPr lang="en-US" sz="1100" dirty="0"/>
              <a:t> without active serving cell on same band, and with SP-CSI-RS for CSI reporting </a:t>
            </a:r>
          </a:p>
          <a:p>
            <a:pPr marL="292100" lvl="1" indent="-179388">
              <a:spcAft>
                <a:spcPts val="900"/>
              </a:spcAft>
              <a:buFontTx/>
              <a:buChar char="-"/>
            </a:pPr>
            <a:r>
              <a:rPr lang="en-GB" sz="1100" dirty="0"/>
              <a:t>If the </a:t>
            </a:r>
            <a:r>
              <a:rPr lang="en-GB" sz="1100" dirty="0" err="1"/>
              <a:t>SCell</a:t>
            </a:r>
            <a:r>
              <a:rPr lang="en-GB" sz="1100" dirty="0"/>
              <a:t> being activated belongs to FR2 and if there is no active serving cell on that FR2 band provided that </a:t>
            </a:r>
            <a:r>
              <a:rPr lang="en-GB" sz="1100" dirty="0" err="1"/>
              <a:t>PCell</a:t>
            </a:r>
            <a:r>
              <a:rPr lang="en-GB" sz="1100" dirty="0"/>
              <a:t> or </a:t>
            </a:r>
            <a:r>
              <a:rPr lang="en-GB" sz="1100" dirty="0" err="1"/>
              <a:t>PSCell</a:t>
            </a:r>
            <a:r>
              <a:rPr lang="en-GB" sz="1100" dirty="0"/>
              <a:t> is FR1:</a:t>
            </a:r>
          </a:p>
          <a:p>
            <a:pPr marL="460375" lvl="2" indent="-179388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100" dirty="0"/>
              <a:t>If the target </a:t>
            </a:r>
            <a:r>
              <a:rPr lang="en-GB" sz="1100" dirty="0" err="1"/>
              <a:t>SCell</a:t>
            </a:r>
            <a:r>
              <a:rPr lang="en-GB" sz="1100" dirty="0"/>
              <a:t> is unknown to UE and semi-persistent CSI-RS is used for CSI reporting, provided that the side condition </a:t>
            </a:r>
            <a:r>
              <a:rPr lang="en-GB" sz="1100" dirty="0" err="1"/>
              <a:t>Ês</a:t>
            </a:r>
            <a:r>
              <a:rPr lang="en-GB" sz="1100" dirty="0"/>
              <a:t>/</a:t>
            </a:r>
            <a:r>
              <a:rPr lang="en-GB" sz="1100" dirty="0" err="1"/>
              <a:t>Iot</a:t>
            </a:r>
            <a:r>
              <a:rPr lang="en-GB" sz="1100" dirty="0"/>
              <a:t> ≥ [-2]dB is fulfilled, then </a:t>
            </a:r>
            <a:r>
              <a:rPr lang="en-GB" sz="1100" dirty="0" err="1"/>
              <a:t>T</a:t>
            </a:r>
            <a:r>
              <a:rPr lang="en-GB" sz="1100" baseline="-25000" dirty="0" err="1"/>
              <a:t>activation_time</a:t>
            </a:r>
            <a:r>
              <a:rPr lang="en-GB" sz="1100" baseline="-25000" dirty="0"/>
              <a:t> </a:t>
            </a:r>
            <a:r>
              <a:rPr lang="en-GB" sz="1100" dirty="0"/>
              <a:t>is:</a:t>
            </a:r>
          </a:p>
          <a:p>
            <a:pPr marL="749300" lvl="2" indent="-179388">
              <a:spcAft>
                <a:spcPts val="900"/>
              </a:spcAft>
              <a:buFont typeface="Wingdings" pitchFamily="2" charset="2"/>
              <a:buChar char="Ø"/>
            </a:pPr>
            <a:r>
              <a:rPr lang="en-US" sz="1100" dirty="0" err="1"/>
              <a:t>T</a:t>
            </a:r>
            <a:r>
              <a:rPr lang="en-US" sz="1100" baseline="-25000" dirty="0" err="1"/>
              <a:t>uncertainty_MAC</a:t>
            </a:r>
            <a:r>
              <a:rPr lang="en-US" sz="1100" dirty="0"/>
              <a:t> +</a:t>
            </a:r>
            <a:r>
              <a:rPr lang="en-US" sz="1100" dirty="0" err="1"/>
              <a:t>T</a:t>
            </a:r>
            <a:r>
              <a:rPr lang="en-US" sz="1100" baseline="-25000" dirty="0" err="1"/>
              <a:t>FineTiming</a:t>
            </a:r>
            <a:r>
              <a:rPr lang="en-US" sz="1100" dirty="0"/>
              <a:t> + 5ms, if on the same band UE also has at least one parallel to-be-activated </a:t>
            </a:r>
            <a:r>
              <a:rPr lang="en-US" sz="1100" dirty="0" err="1"/>
              <a:t>SCell</a:t>
            </a:r>
            <a:r>
              <a:rPr lang="en-US" sz="1100" dirty="0"/>
              <a:t> which is FR2 known</a:t>
            </a:r>
          </a:p>
          <a:p>
            <a:pPr marL="749300" lvl="2" indent="-179388">
              <a:spcAft>
                <a:spcPts val="900"/>
              </a:spcAft>
              <a:buFont typeface="Wingdings" pitchFamily="2" charset="2"/>
              <a:buChar char="Ø"/>
            </a:pPr>
            <a:r>
              <a:rPr lang="en-US" sz="1100" dirty="0"/>
              <a:t>8ms+T</a:t>
            </a:r>
            <a:r>
              <a:rPr lang="en-US" sz="1100" baseline="-25000" dirty="0"/>
              <a:t>rs</a:t>
            </a:r>
            <a:r>
              <a:rPr lang="en-US" sz="1100" dirty="0"/>
              <a:t>*N</a:t>
            </a:r>
            <a:r>
              <a:rPr lang="en-US" sz="1100" baseline="-25000" dirty="0"/>
              <a:t>1</a:t>
            </a:r>
            <a:r>
              <a:rPr lang="en-US" sz="1100" dirty="0"/>
              <a:t>+ 24*</a:t>
            </a:r>
            <a:r>
              <a:rPr lang="en-US" sz="1100" dirty="0" err="1"/>
              <a:t>T</a:t>
            </a:r>
            <a:r>
              <a:rPr lang="en-US" sz="1100" baseline="-25000" dirty="0" err="1"/>
              <a:t>rs</a:t>
            </a:r>
            <a:r>
              <a:rPr lang="en-US" sz="1100" dirty="0"/>
              <a:t>*N</a:t>
            </a:r>
            <a:r>
              <a:rPr lang="en-US" sz="1100" baseline="-25000" dirty="0"/>
              <a:t>2</a:t>
            </a:r>
            <a:r>
              <a:rPr lang="en-US" sz="1100" dirty="0"/>
              <a:t> + </a:t>
            </a:r>
            <a:r>
              <a:rPr lang="en-US" sz="1100" dirty="0" err="1"/>
              <a:t>T</a:t>
            </a:r>
            <a:r>
              <a:rPr lang="en-US" sz="1100" baseline="-25000" dirty="0" err="1"/>
              <a:t>uncertainty_MAC</a:t>
            </a:r>
            <a:r>
              <a:rPr lang="en-US" sz="1100" dirty="0"/>
              <a:t> + T</a:t>
            </a:r>
            <a:r>
              <a:rPr lang="en-US" sz="1100" baseline="-25000" dirty="0"/>
              <a:t>L1-RSRP, measure</a:t>
            </a:r>
            <a:r>
              <a:rPr lang="en-US" sz="1100" dirty="0"/>
              <a:t> + T</a:t>
            </a:r>
            <a:r>
              <a:rPr lang="en-US" sz="1100" baseline="-25000" dirty="0"/>
              <a:t>L1-RSRP, report  </a:t>
            </a:r>
            <a:r>
              <a:rPr lang="en-US" sz="1100" dirty="0"/>
              <a:t>+ T</a:t>
            </a:r>
            <a:r>
              <a:rPr lang="en-US" sz="1100" baseline="-25000" dirty="0"/>
              <a:t>HARQ </a:t>
            </a:r>
            <a:r>
              <a:rPr lang="en-US" sz="1100" dirty="0"/>
              <a:t>+ </a:t>
            </a:r>
            <a:r>
              <a:rPr lang="en-US" sz="1100" dirty="0" err="1"/>
              <a:t>T</a:t>
            </a:r>
            <a:r>
              <a:rPr lang="en-US" sz="1100" baseline="-25000" dirty="0" err="1"/>
              <a:t>FineTiming</a:t>
            </a:r>
            <a:r>
              <a:rPr lang="en-US" sz="1100" dirty="0"/>
              <a:t>, if on the same band UE does not have any parallel to-be-activated </a:t>
            </a:r>
            <a:r>
              <a:rPr lang="en-US" sz="1100" dirty="0" err="1"/>
              <a:t>SCell</a:t>
            </a:r>
            <a:r>
              <a:rPr lang="en-US" sz="1100" dirty="0"/>
              <a:t> which is FR2 known </a:t>
            </a:r>
            <a:r>
              <a:rPr lang="en-US" sz="1100" dirty="0" err="1"/>
              <a:t>Scell</a:t>
            </a:r>
            <a:endParaRPr lang="en-US" sz="1100" dirty="0"/>
          </a:p>
          <a:p>
            <a:pPr marL="920750"/>
            <a:r>
              <a:rPr lang="en-US" sz="1100" dirty="0"/>
              <a:t>where </a:t>
            </a:r>
          </a:p>
          <a:p>
            <a:pPr marL="920750"/>
            <a:r>
              <a:rPr lang="en-US" sz="1100" dirty="0"/>
              <a:t>N</a:t>
            </a:r>
            <a:r>
              <a:rPr lang="en-US" sz="1100" baseline="-25000" dirty="0"/>
              <a:t>1</a:t>
            </a:r>
            <a:r>
              <a:rPr lang="en-US" sz="1100" dirty="0"/>
              <a:t> is the number of parallel to-be-activated </a:t>
            </a:r>
            <a:r>
              <a:rPr lang="en-US" sz="1100" dirty="0" err="1"/>
              <a:t>SCell</a:t>
            </a:r>
            <a:r>
              <a:rPr lang="en-US" sz="1100" dirty="0"/>
              <a:t> which is FR1 unknown</a:t>
            </a:r>
          </a:p>
          <a:p>
            <a:pPr marL="920750"/>
            <a:r>
              <a:rPr lang="en-US" sz="1100" dirty="0"/>
              <a:t>N</a:t>
            </a:r>
            <a:r>
              <a:rPr lang="en-US" sz="1100" baseline="-25000" dirty="0"/>
              <a:t>2</a:t>
            </a:r>
            <a:r>
              <a:rPr lang="en-US" sz="1100" dirty="0"/>
              <a:t> is the </a:t>
            </a:r>
            <a:r>
              <a:rPr lang="en-CA" sz="1100" dirty="0"/>
              <a:t>the number of FR2 bands on which all the </a:t>
            </a:r>
            <a:r>
              <a:rPr lang="en-US" sz="1100" dirty="0"/>
              <a:t>parallel to-be-activated </a:t>
            </a:r>
            <a:r>
              <a:rPr lang="en-US" sz="1100" dirty="0" err="1"/>
              <a:t>SCell</a:t>
            </a:r>
            <a:r>
              <a:rPr lang="en-US" sz="1100" dirty="0"/>
              <a:t>(s) is unknown and there is no any active serving cell. </a:t>
            </a:r>
          </a:p>
          <a:p>
            <a:pPr marL="749300" lvl="2" indent="-179388">
              <a:spcAft>
                <a:spcPts val="900"/>
              </a:spcAft>
              <a:buFont typeface="Wingdings" pitchFamily="2" charset="2"/>
              <a:buChar char="Ø"/>
            </a:pP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0143861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3731" y="123478"/>
            <a:ext cx="8229600" cy="637579"/>
          </a:xfrm>
        </p:spPr>
        <p:txBody>
          <a:bodyPr>
            <a:noAutofit/>
          </a:bodyPr>
          <a:lstStyle/>
          <a:p>
            <a:r>
              <a:rPr lang="en-US" altLang="zh-CN" sz="1600" dirty="0"/>
              <a:t>Annex A: </a:t>
            </a:r>
            <a:r>
              <a:rPr lang="en-US" sz="1600" dirty="0"/>
              <a:t>Scenario 1: Only one single MAC CE is received by UE  for multiple </a:t>
            </a:r>
            <a:r>
              <a:rPr lang="en-US" sz="1600" dirty="0" err="1"/>
              <a:t>SCell</a:t>
            </a:r>
            <a:r>
              <a:rPr lang="en-US" sz="1600" dirty="0"/>
              <a:t> activation in EN-DC, NE-DC, NR-SA(NR-CA), or one CG of NR-DC (7/7)</a:t>
            </a:r>
            <a:endParaRPr lang="zh-CN" altLang="en-US" sz="16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6E680BD-F553-0041-B55A-832A9FA961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363228"/>
              </p:ext>
            </p:extLst>
          </p:nvPr>
        </p:nvGraphicFramePr>
        <p:xfrm>
          <a:off x="4860032" y="1069830"/>
          <a:ext cx="4104456" cy="34704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901">
                  <a:extLst>
                    <a:ext uri="{9D8B030D-6E8A-4147-A177-3AD203B41FA5}">
                      <a16:colId xmlns:a16="http://schemas.microsoft.com/office/drawing/2014/main" val="3240937197"/>
                    </a:ext>
                  </a:extLst>
                </a:gridCol>
                <a:gridCol w="533478">
                  <a:extLst>
                    <a:ext uri="{9D8B030D-6E8A-4147-A177-3AD203B41FA5}">
                      <a16:colId xmlns:a16="http://schemas.microsoft.com/office/drawing/2014/main" val="809251243"/>
                    </a:ext>
                  </a:extLst>
                </a:gridCol>
                <a:gridCol w="1829069">
                  <a:extLst>
                    <a:ext uri="{9D8B030D-6E8A-4147-A177-3AD203B41FA5}">
                      <a16:colId xmlns:a16="http://schemas.microsoft.com/office/drawing/2014/main" val="1486405067"/>
                    </a:ext>
                  </a:extLst>
                </a:gridCol>
                <a:gridCol w="1056008">
                  <a:extLst>
                    <a:ext uri="{9D8B030D-6E8A-4147-A177-3AD203B41FA5}">
                      <a16:colId xmlns:a16="http://schemas.microsoft.com/office/drawing/2014/main" val="2496963023"/>
                    </a:ext>
                  </a:extLst>
                </a:gridCol>
              </a:tblGrid>
              <a:tr h="219903">
                <a:tc rowSpan="2" gridSpan="2"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Activation delay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938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Being-Activated </a:t>
                      </a:r>
                      <a:r>
                        <a:rPr lang="en-US" sz="900" dirty="0" err="1">
                          <a:effectLst/>
                          <a:latin typeface="+mn-lt"/>
                        </a:rPr>
                        <a:t>SCell</a:t>
                      </a:r>
                      <a:r>
                        <a:rPr lang="en-US" sz="900" dirty="0">
                          <a:effectLst/>
                          <a:latin typeface="+mn-lt"/>
                        </a:rPr>
                        <a:t> (victim) type 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45" marR="0" indent="-179705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Note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654972"/>
                  </a:ext>
                </a:extLst>
              </a:tr>
              <a:tr h="153141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Type 10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 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979204"/>
                  </a:ext>
                </a:extLst>
              </a:tr>
              <a:tr h="153141">
                <a:tc rowSpan="10">
                  <a:txBody>
                    <a:bodyPr/>
                    <a:lstStyle/>
                    <a:p>
                      <a:pPr marL="7938" marR="0" indent="0" algn="ctr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Being-Activated </a:t>
                      </a:r>
                      <a:r>
                        <a:rPr lang="en-US" sz="900" dirty="0" err="1">
                          <a:effectLst/>
                          <a:latin typeface="+mn-lt"/>
                        </a:rPr>
                        <a:t>SCell</a:t>
                      </a:r>
                      <a:r>
                        <a:rPr lang="en-US" sz="900" dirty="0">
                          <a:effectLst/>
                          <a:latin typeface="+mn-lt"/>
                        </a:rPr>
                        <a:t> (aggressor) type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1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 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7063535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2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882853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3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3ms +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dirty="0"/>
                        <a:t>*N</a:t>
                      </a:r>
                      <a:r>
                        <a:rPr lang="en-US" sz="900" baseline="-25000" dirty="0"/>
                        <a:t>1</a:t>
                      </a:r>
                      <a:r>
                        <a:rPr lang="en-US" sz="900" dirty="0"/>
                        <a:t>+ </a:t>
                      </a:r>
                      <a:r>
                        <a:rPr lang="en-US" sz="900" baseline="0" dirty="0"/>
                        <a:t>24*</a:t>
                      </a:r>
                      <a:r>
                        <a:rPr lang="en-US" sz="900" baseline="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baseline="0" dirty="0"/>
                        <a:t>*N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US" sz="900" dirty="0"/>
                        <a:t> 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T</a:t>
                      </a:r>
                      <a:r>
                        <a:rPr lang="en-US" sz="9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L1-RSRP, measure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T</a:t>
                      </a:r>
                      <a:r>
                        <a:rPr lang="en-US" sz="9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L1-RSRP, report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{(T</a:t>
                      </a:r>
                      <a:r>
                        <a:rPr lang="en-US" sz="9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HARQ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uncertainty_MAC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+ 5ms +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), (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uncertainty_RRC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RRC_delay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)}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Extended due to searcher limitation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4403870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4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431369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5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7947637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6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max(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uncertainty_MAC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+ 5ms +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uncertainty_RRC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RRC_delay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-T</a:t>
                      </a:r>
                      <a:r>
                        <a:rPr lang="en-US" sz="9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HARQ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Shortened delay due to the known to-be-activated </a:t>
                      </a:r>
                      <a:r>
                        <a:rPr lang="en-US" sz="9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Scell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89960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7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max(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uncertainty_MAC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+ 5ms +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uncertainty_RRC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RRC_delay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-T</a:t>
                      </a:r>
                      <a:r>
                        <a:rPr lang="en-US" sz="9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HARQ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Shortened delay due to the known to-be-activated </a:t>
                      </a:r>
                      <a:r>
                        <a:rPr lang="en-US" sz="9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Scell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34916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8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max(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uncertainty_MAC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+ 5ms +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uncertainty_RRC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RRC_delay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-T</a:t>
                      </a:r>
                      <a:r>
                        <a:rPr lang="en-US" sz="9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HARQ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Shortened delay due to the known to-be-activated </a:t>
                      </a:r>
                      <a:r>
                        <a:rPr lang="en-US" sz="9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Scell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398967"/>
                  </a:ext>
                </a:extLst>
              </a:tr>
              <a:tr h="1531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+mn-lt"/>
                        </a:rPr>
                        <a:t>Type 9</a:t>
                      </a:r>
                      <a:endParaRPr lang="en-US" sz="9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Same as single SCell activation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3318807"/>
                  </a:ext>
                </a:extLst>
              </a:tr>
              <a:tr h="1106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Type 10</a:t>
                      </a: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kumimoji="0" lang="en-US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SCell</a:t>
                      </a: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0527026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791BCE39-C2DD-934A-8DC5-E3B724EB85F4}"/>
              </a:ext>
            </a:extLst>
          </p:cNvPr>
          <p:cNvSpPr/>
          <p:nvPr/>
        </p:nvSpPr>
        <p:spPr>
          <a:xfrm>
            <a:off x="107504" y="915566"/>
            <a:ext cx="475252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sz="1050" dirty="0">
                <a:ea typeface="Times New Roman" panose="02020603050405020304" pitchFamily="18" charset="0"/>
              </a:rPr>
              <a:t>Requirement for </a:t>
            </a:r>
            <a:r>
              <a:rPr lang="en-US" sz="1050" dirty="0"/>
              <a:t>Type 10: FR2 unknown </a:t>
            </a:r>
            <a:r>
              <a:rPr lang="en-US" sz="1050" dirty="0" err="1"/>
              <a:t>SCell</a:t>
            </a:r>
            <a:r>
              <a:rPr lang="en-US" sz="1050" dirty="0"/>
              <a:t> without active serving cell on same band, and with P-CSI-RS for CSI reporting </a:t>
            </a:r>
          </a:p>
          <a:p>
            <a:pPr marL="292100" lvl="1" indent="-179388">
              <a:spcAft>
                <a:spcPts val="900"/>
              </a:spcAft>
              <a:buFontTx/>
              <a:buChar char="-"/>
            </a:pPr>
            <a:r>
              <a:rPr lang="en-GB" sz="1050" dirty="0"/>
              <a:t>If the </a:t>
            </a:r>
            <a:r>
              <a:rPr lang="en-GB" sz="1050" dirty="0" err="1"/>
              <a:t>SCell</a:t>
            </a:r>
            <a:r>
              <a:rPr lang="en-GB" sz="1050" dirty="0"/>
              <a:t> being activated belongs to FR2 and if there is no active serving cell on that FR2 band provided that </a:t>
            </a:r>
            <a:r>
              <a:rPr lang="en-GB" sz="1050" dirty="0" err="1"/>
              <a:t>PCell</a:t>
            </a:r>
            <a:r>
              <a:rPr lang="en-GB" sz="1050" dirty="0"/>
              <a:t> or </a:t>
            </a:r>
            <a:r>
              <a:rPr lang="en-GB" sz="1050" dirty="0" err="1"/>
              <a:t>PSCell</a:t>
            </a:r>
            <a:r>
              <a:rPr lang="en-GB" sz="1050" dirty="0"/>
              <a:t> is FR1:</a:t>
            </a:r>
          </a:p>
          <a:p>
            <a:pPr marL="460375" lvl="2" indent="-179388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050" dirty="0"/>
              <a:t>If the target </a:t>
            </a:r>
            <a:r>
              <a:rPr lang="en-GB" sz="1050" dirty="0" err="1"/>
              <a:t>SCell</a:t>
            </a:r>
            <a:r>
              <a:rPr lang="en-GB" sz="1050" dirty="0"/>
              <a:t> is unknown to UE and periodic CSI-RS is used for CSI reporting, provided that the side condition </a:t>
            </a:r>
            <a:r>
              <a:rPr lang="en-GB" sz="1050" dirty="0" err="1"/>
              <a:t>Ês</a:t>
            </a:r>
            <a:r>
              <a:rPr lang="en-GB" sz="1050" dirty="0"/>
              <a:t>/</a:t>
            </a:r>
            <a:r>
              <a:rPr lang="en-GB" sz="1050" dirty="0" err="1"/>
              <a:t>Iot</a:t>
            </a:r>
            <a:r>
              <a:rPr lang="en-GB" sz="1050" dirty="0"/>
              <a:t> ≥ [-2]dB is fulfilled, then </a:t>
            </a:r>
            <a:r>
              <a:rPr lang="en-GB" sz="1050" dirty="0" err="1"/>
              <a:t>T</a:t>
            </a:r>
            <a:r>
              <a:rPr lang="en-GB" sz="1050" baseline="-25000" dirty="0" err="1"/>
              <a:t>activation_time</a:t>
            </a:r>
            <a:r>
              <a:rPr lang="en-GB" sz="1050" baseline="-25000" dirty="0"/>
              <a:t> </a:t>
            </a:r>
            <a:r>
              <a:rPr lang="en-GB" sz="1050" dirty="0"/>
              <a:t>is:</a:t>
            </a:r>
          </a:p>
          <a:p>
            <a:pPr marL="749300" lvl="2" indent="-179388">
              <a:spcAft>
                <a:spcPts val="900"/>
              </a:spcAft>
              <a:buFont typeface="Wingdings" pitchFamily="2" charset="2"/>
              <a:buChar char="Ø"/>
            </a:pPr>
            <a:r>
              <a:rPr lang="en-US" sz="1050" dirty="0"/>
              <a:t>max(</a:t>
            </a:r>
            <a:r>
              <a:rPr lang="en-US" sz="1050" dirty="0" err="1"/>
              <a:t>T</a:t>
            </a:r>
            <a:r>
              <a:rPr lang="en-US" sz="1050" baseline="-25000" dirty="0" err="1"/>
              <a:t>uncertainty_MAC</a:t>
            </a:r>
            <a:r>
              <a:rPr lang="en-US" sz="1050" dirty="0"/>
              <a:t> + 5ms + </a:t>
            </a:r>
            <a:r>
              <a:rPr lang="en-US" sz="1050" dirty="0" err="1"/>
              <a:t>T</a:t>
            </a:r>
            <a:r>
              <a:rPr lang="en-US" sz="1050" baseline="-25000" dirty="0" err="1"/>
              <a:t>FineTiming</a:t>
            </a:r>
            <a:r>
              <a:rPr lang="en-US" sz="1050" dirty="0"/>
              <a:t>, </a:t>
            </a:r>
            <a:r>
              <a:rPr lang="en-US" sz="1050" dirty="0" err="1"/>
              <a:t>T</a:t>
            </a:r>
            <a:r>
              <a:rPr lang="en-US" sz="1050" baseline="-25000" dirty="0" err="1"/>
              <a:t>uncertainty_RRC</a:t>
            </a:r>
            <a:r>
              <a:rPr lang="en-US" sz="1050" dirty="0"/>
              <a:t> + </a:t>
            </a:r>
            <a:r>
              <a:rPr lang="en-US" sz="1050" dirty="0" err="1"/>
              <a:t>T</a:t>
            </a:r>
            <a:r>
              <a:rPr lang="en-US" sz="1050" baseline="-25000" dirty="0" err="1"/>
              <a:t>RRC_delay</a:t>
            </a:r>
            <a:r>
              <a:rPr lang="en-US" sz="1050" dirty="0"/>
              <a:t>-T</a:t>
            </a:r>
            <a:r>
              <a:rPr lang="en-US" sz="1050" baseline="-25000" dirty="0"/>
              <a:t>HARQ</a:t>
            </a:r>
            <a:r>
              <a:rPr lang="en-US" sz="1050" dirty="0"/>
              <a:t>), if on the same band UE also has at least one parallel to-be-activated </a:t>
            </a:r>
            <a:r>
              <a:rPr lang="en-US" sz="1050" dirty="0" err="1"/>
              <a:t>SCell</a:t>
            </a:r>
            <a:r>
              <a:rPr lang="en-US" sz="1050" dirty="0"/>
              <a:t> which is FR2 known </a:t>
            </a:r>
            <a:r>
              <a:rPr lang="en-US" sz="1050" dirty="0" err="1"/>
              <a:t>Scell</a:t>
            </a:r>
            <a:r>
              <a:rPr lang="en-US" sz="1050" dirty="0"/>
              <a:t> . </a:t>
            </a:r>
            <a:r>
              <a:rPr lang="en-US" sz="1050" dirty="0" err="1"/>
              <a:t>T</a:t>
            </a:r>
            <a:r>
              <a:rPr lang="en-US" sz="1050" baseline="-25000" dirty="0" err="1"/>
              <a:t>uncertainty_MAC</a:t>
            </a:r>
            <a:r>
              <a:rPr lang="en-US" sz="1050" dirty="0"/>
              <a:t>=0 if UE receives the </a:t>
            </a:r>
            <a:r>
              <a:rPr lang="en-US" sz="1050" dirty="0" err="1"/>
              <a:t>SCell</a:t>
            </a:r>
            <a:r>
              <a:rPr lang="en-US" sz="1050" dirty="0"/>
              <a:t> activation command and TCI state activation commands at the same time </a:t>
            </a:r>
          </a:p>
          <a:p>
            <a:pPr marL="749300" lvl="2" indent="-179388">
              <a:spcAft>
                <a:spcPts val="900"/>
              </a:spcAft>
              <a:buFont typeface="Wingdings" pitchFamily="2" charset="2"/>
              <a:buChar char="Ø"/>
            </a:pPr>
            <a:r>
              <a:rPr lang="en-US" sz="1050" dirty="0"/>
              <a:t>3ms + </a:t>
            </a:r>
            <a:r>
              <a:rPr lang="en-US" sz="1050" dirty="0" err="1"/>
              <a:t>T</a:t>
            </a:r>
            <a:r>
              <a:rPr lang="en-US" sz="1050" baseline="-25000" dirty="0" err="1"/>
              <a:t>rs</a:t>
            </a:r>
            <a:r>
              <a:rPr lang="en-US" sz="1050" dirty="0"/>
              <a:t>*N</a:t>
            </a:r>
            <a:r>
              <a:rPr lang="en-US" sz="1050" baseline="-25000" dirty="0"/>
              <a:t>1</a:t>
            </a:r>
            <a:r>
              <a:rPr lang="en-US" sz="1050" dirty="0"/>
              <a:t>+ 24*</a:t>
            </a:r>
            <a:r>
              <a:rPr lang="en-US" sz="1050" dirty="0" err="1"/>
              <a:t>T</a:t>
            </a:r>
            <a:r>
              <a:rPr lang="en-US" sz="1050" baseline="-25000" dirty="0" err="1"/>
              <a:t>rs</a:t>
            </a:r>
            <a:r>
              <a:rPr lang="en-US" sz="1050" dirty="0"/>
              <a:t>*N</a:t>
            </a:r>
            <a:r>
              <a:rPr lang="en-US" sz="1050" baseline="-25000" dirty="0"/>
              <a:t>2</a:t>
            </a:r>
            <a:r>
              <a:rPr lang="en-US" sz="1050" dirty="0"/>
              <a:t> + T</a:t>
            </a:r>
            <a:r>
              <a:rPr lang="en-US" sz="1050" baseline="-25000" dirty="0"/>
              <a:t>L1-RSRP, measure</a:t>
            </a:r>
            <a:r>
              <a:rPr lang="en-US" sz="1050" dirty="0"/>
              <a:t> + T</a:t>
            </a:r>
            <a:r>
              <a:rPr lang="en-US" sz="1050" baseline="-25000" dirty="0"/>
              <a:t>L1-RSRP, report</a:t>
            </a:r>
            <a:r>
              <a:rPr lang="en-US" sz="1050" dirty="0"/>
              <a:t> + {(T</a:t>
            </a:r>
            <a:r>
              <a:rPr lang="en-US" sz="1050" baseline="-25000" dirty="0"/>
              <a:t>HARQ</a:t>
            </a:r>
            <a:r>
              <a:rPr lang="en-US" sz="1050" dirty="0"/>
              <a:t> + </a:t>
            </a:r>
            <a:r>
              <a:rPr lang="en-US" sz="1050" dirty="0" err="1"/>
              <a:t>T</a:t>
            </a:r>
            <a:r>
              <a:rPr lang="en-US" sz="1050" baseline="-25000" dirty="0" err="1"/>
              <a:t>uncertainty_MAC</a:t>
            </a:r>
            <a:r>
              <a:rPr lang="en-US" sz="1050" dirty="0"/>
              <a:t> + 5ms + </a:t>
            </a:r>
            <a:r>
              <a:rPr lang="en-US" sz="1050" dirty="0" err="1"/>
              <a:t>T</a:t>
            </a:r>
            <a:r>
              <a:rPr lang="en-US" sz="1050" baseline="-25000" dirty="0" err="1"/>
              <a:t>FineTiming</a:t>
            </a:r>
            <a:r>
              <a:rPr lang="en-US" sz="1050" dirty="0"/>
              <a:t>), (</a:t>
            </a:r>
            <a:r>
              <a:rPr lang="en-US" sz="1050" dirty="0" err="1"/>
              <a:t>T</a:t>
            </a:r>
            <a:r>
              <a:rPr lang="en-US" sz="1050" baseline="-25000" dirty="0" err="1"/>
              <a:t>uncertainty_RRC</a:t>
            </a:r>
            <a:r>
              <a:rPr lang="en-US" sz="1050" dirty="0"/>
              <a:t> + </a:t>
            </a:r>
            <a:r>
              <a:rPr lang="en-US" sz="1050" dirty="0" err="1"/>
              <a:t>T</a:t>
            </a:r>
            <a:r>
              <a:rPr lang="en-US" sz="1050" baseline="-25000" dirty="0" err="1"/>
              <a:t>RRC_delay</a:t>
            </a:r>
            <a:r>
              <a:rPr lang="en-US" sz="1050" dirty="0"/>
              <a:t>)}, if on the same band UE does not have any parallel to-be-activated </a:t>
            </a:r>
            <a:r>
              <a:rPr lang="en-US" sz="1050" dirty="0" err="1"/>
              <a:t>SCell</a:t>
            </a:r>
            <a:r>
              <a:rPr lang="en-US" sz="1050" dirty="0"/>
              <a:t> which is FR2 known</a:t>
            </a:r>
          </a:p>
          <a:p>
            <a:pPr marL="801688"/>
            <a:r>
              <a:rPr lang="en-US" sz="1050" dirty="0"/>
              <a:t>where </a:t>
            </a:r>
          </a:p>
          <a:p>
            <a:pPr marL="801688"/>
            <a:r>
              <a:rPr lang="en-US" sz="1050" dirty="0"/>
              <a:t>N</a:t>
            </a:r>
            <a:r>
              <a:rPr lang="en-US" sz="1050" baseline="-25000" dirty="0"/>
              <a:t>1</a:t>
            </a:r>
            <a:r>
              <a:rPr lang="en-US" sz="1050" dirty="0"/>
              <a:t> is the number of parallel to-be-activated </a:t>
            </a:r>
            <a:r>
              <a:rPr lang="en-US" sz="1050" dirty="0" err="1"/>
              <a:t>SCell</a:t>
            </a:r>
            <a:r>
              <a:rPr lang="en-US" sz="1050" dirty="0"/>
              <a:t> which is FR1 unknown cell </a:t>
            </a:r>
          </a:p>
          <a:p>
            <a:pPr marL="801688"/>
            <a:r>
              <a:rPr lang="en-US" sz="1050" dirty="0"/>
              <a:t>N</a:t>
            </a:r>
            <a:r>
              <a:rPr lang="en-US" sz="1050" baseline="-25000" dirty="0"/>
              <a:t>2</a:t>
            </a:r>
            <a:r>
              <a:rPr lang="en-US" sz="1050" dirty="0"/>
              <a:t> is the </a:t>
            </a:r>
            <a:r>
              <a:rPr lang="en-CA" sz="1050" dirty="0"/>
              <a:t>the number of FR2 bands on which all the </a:t>
            </a:r>
            <a:r>
              <a:rPr lang="en-US" sz="1050" dirty="0"/>
              <a:t>parallel to-be-activated </a:t>
            </a:r>
            <a:r>
              <a:rPr lang="en-US" sz="1050" dirty="0" err="1"/>
              <a:t>SCell</a:t>
            </a:r>
            <a:r>
              <a:rPr lang="en-US" sz="1050" dirty="0"/>
              <a:t>(s) is unknown and there is no any active serving cell. </a:t>
            </a:r>
          </a:p>
        </p:txBody>
      </p:sp>
    </p:spTree>
    <p:extLst>
      <p:ext uri="{BB962C8B-B14F-4D97-AF65-F5344CB8AC3E}">
        <p14:creationId xmlns:p14="http://schemas.microsoft.com/office/powerpoint/2010/main" val="2227380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400" dirty="0"/>
              <a:t>Background: Types of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activation in R15 TS38.133</a:t>
            </a:r>
            <a:endParaRPr lang="zh-CN" altLang="en-US" sz="2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FF1DD0C-B49E-8246-B997-A0AAC19BAB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3745322"/>
              </p:ext>
            </p:extLst>
          </p:nvPr>
        </p:nvGraphicFramePr>
        <p:xfrm>
          <a:off x="302840" y="915567"/>
          <a:ext cx="8589640" cy="39017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41434">
                  <a:extLst>
                    <a:ext uri="{9D8B030D-6E8A-4147-A177-3AD203B41FA5}">
                      <a16:colId xmlns:a16="http://schemas.microsoft.com/office/drawing/2014/main" val="3304963579"/>
                    </a:ext>
                  </a:extLst>
                </a:gridCol>
                <a:gridCol w="3748206">
                  <a:extLst>
                    <a:ext uri="{9D8B030D-6E8A-4147-A177-3AD203B41FA5}">
                      <a16:colId xmlns:a16="http://schemas.microsoft.com/office/drawing/2014/main" val="507440895"/>
                    </a:ext>
                  </a:extLst>
                </a:gridCol>
              </a:tblGrid>
              <a:tr h="206713">
                <a:tc>
                  <a:txBody>
                    <a:bodyPr/>
                    <a:lstStyle/>
                    <a:p>
                      <a:pPr marL="228600" marR="0" indent="-22860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To-be-activated target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r>
                        <a:rPr lang="en-US" sz="1100" dirty="0">
                          <a:effectLst/>
                        </a:rPr>
                        <a:t> types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228600" marR="0" indent="-22860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Activation delay requirement in R15 TS38.133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907407634"/>
                  </a:ext>
                </a:extLst>
              </a:tr>
              <a:tr h="153326">
                <a:tc>
                  <a:txBody>
                    <a:bodyPr/>
                    <a:lstStyle/>
                    <a:p>
                      <a:pPr marL="228600" marR="0" indent="-22860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Type 1: FR1 known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r>
                        <a:rPr lang="en-US" sz="1100" dirty="0">
                          <a:effectLst/>
                        </a:rPr>
                        <a:t> with </a:t>
                      </a:r>
                      <a:r>
                        <a:rPr lang="en-US" sz="1100" dirty="0" err="1">
                          <a:effectLst/>
                        </a:rPr>
                        <a:t>meas_cyc</a:t>
                      </a:r>
                      <a:r>
                        <a:rPr lang="en-US" sz="1100" dirty="0">
                          <a:effectLst/>
                        </a:rPr>
                        <a:t>=160ms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0" marR="0" lvl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FirstSSB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+ 5ms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2787147307"/>
                  </a:ext>
                </a:extLst>
              </a:tr>
              <a:tr h="184565">
                <a:tc>
                  <a:txBody>
                    <a:bodyPr/>
                    <a:lstStyle/>
                    <a:p>
                      <a:pPr marL="228600" marR="0" indent="-22860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Type 2: FR1 Known SCell with meas_cyc&gt;160ms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0" marR="0" lvl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FirstSSB_MAX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+ 5ms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444978494"/>
                  </a:ext>
                </a:extLst>
              </a:tr>
              <a:tr h="136403">
                <a:tc>
                  <a:txBody>
                    <a:bodyPr/>
                    <a:lstStyle/>
                    <a:p>
                      <a:pPr marL="228600" marR="0" indent="-22860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Type 3: FR1 Unknown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0" marR="0" lvl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FirstSSB_MAX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T</a:t>
                      </a:r>
                      <a:r>
                        <a:rPr lang="en-US" sz="11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SMTC_MAX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+ 2*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+ 5ms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64289943"/>
                  </a:ext>
                </a:extLst>
              </a:tr>
              <a:tr h="206713">
                <a:tc>
                  <a:txBody>
                    <a:bodyPr/>
                    <a:lstStyle/>
                    <a:p>
                      <a:pPr marL="406400" marR="0" indent="-406400" algn="just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1100" dirty="0">
                          <a:effectLst/>
                        </a:rPr>
                        <a:t>Type 4: FR2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r>
                        <a:rPr lang="en-US" sz="1100" dirty="0">
                          <a:effectLst/>
                        </a:rPr>
                        <a:t> with active serving cell(s) on same band and with configured SMTC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FirstSSB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+ 5ms</a:t>
                      </a: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2171486699"/>
                  </a:ext>
                </a:extLst>
              </a:tr>
              <a:tr h="243276">
                <a:tc>
                  <a:txBody>
                    <a:bodyPr/>
                    <a:lstStyle/>
                    <a:p>
                      <a:pPr marL="463550" marR="0" indent="-463550" algn="just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1100" dirty="0">
                          <a:effectLst/>
                        </a:rPr>
                        <a:t>Type 5: FR2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r>
                        <a:rPr lang="en-US" sz="1100" dirty="0">
                          <a:effectLst/>
                        </a:rPr>
                        <a:t> with active serving cell(s) on same band but without configured SMTC, and </a:t>
                      </a: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RS (s) of </a:t>
                      </a:r>
                      <a:r>
                        <a:rPr lang="en-GB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being activated is (are) QCL-</a:t>
                      </a:r>
                      <a:r>
                        <a:rPr lang="en-GB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TypeD</a:t>
                      </a: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RS (s) of one active serving cell on that FR2 band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0" marR="0" lvl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3 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2062953652"/>
                  </a:ext>
                </a:extLst>
              </a:tr>
              <a:tr h="356205">
                <a:tc>
                  <a:txBody>
                    <a:bodyPr/>
                    <a:lstStyle/>
                    <a:p>
                      <a:pPr marL="406400" marR="0" indent="-406400" algn="just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1100" dirty="0">
                          <a:effectLst/>
                        </a:rPr>
                        <a:t>Type 6: FR2 known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r>
                        <a:rPr lang="en-US" sz="1100" dirty="0">
                          <a:effectLst/>
                        </a:rPr>
                        <a:t> without active serving cell on same band, and with SP-CSI-RS for CSI reporting, and UE receives the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r>
                        <a:rPr lang="en-US" sz="1100" dirty="0">
                          <a:effectLst/>
                        </a:rPr>
                        <a:t> activation command, semi-persistent CSI-RS activation command and TCI state activation command at the same 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+ 5ms</a:t>
                      </a: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2273257815"/>
                  </a:ext>
                </a:extLst>
              </a:tr>
              <a:tr h="243276">
                <a:tc>
                  <a:txBody>
                    <a:bodyPr/>
                    <a:lstStyle/>
                    <a:p>
                      <a:pPr marL="406400" marR="0" indent="-406400" algn="just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1100" dirty="0">
                          <a:effectLst/>
                        </a:rPr>
                        <a:t>Type 7: FR2 known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r>
                        <a:rPr lang="en-US" sz="1100" dirty="0">
                          <a:effectLst/>
                        </a:rPr>
                        <a:t> without active serving cell on same band, and with SP-CSI-RS for CSI reporting, and UE receives TCI state activation command after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r>
                        <a:rPr lang="en-US" sz="1100" dirty="0">
                          <a:effectLst/>
                        </a:rPr>
                        <a:t> activation command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uncertainty_MAC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+ 5ms</a:t>
                      </a: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1775189928"/>
                  </a:ext>
                </a:extLst>
              </a:tr>
              <a:tr h="136403">
                <a:tc>
                  <a:txBody>
                    <a:bodyPr/>
                    <a:lstStyle/>
                    <a:p>
                      <a:pPr marL="463550" marR="0" indent="-463550" algn="just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1100" dirty="0">
                          <a:effectLst/>
                        </a:rPr>
                        <a:t>Type 8: FR2 known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r>
                        <a:rPr lang="en-US" sz="1100" dirty="0">
                          <a:effectLst/>
                        </a:rPr>
                        <a:t> without active serving cell on same band, and with P-CSI-RS for CSI reporting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max(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uncertainty_MAC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+ 5ms +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uncertainty_RRC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RRC_delay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-T</a:t>
                      </a:r>
                      <a:r>
                        <a:rPr lang="en-US" sz="11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HARQ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219925737"/>
                  </a:ext>
                </a:extLst>
              </a:tr>
              <a:tr h="188409">
                <a:tc>
                  <a:txBody>
                    <a:bodyPr/>
                    <a:lstStyle/>
                    <a:p>
                      <a:pPr marL="406400" marR="0" indent="-406400" algn="just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1100" dirty="0">
                          <a:effectLst/>
                        </a:rPr>
                        <a:t>Type 9: FR2 unknown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r>
                        <a:rPr lang="en-US" sz="1100" dirty="0">
                          <a:effectLst/>
                        </a:rPr>
                        <a:t> without active serving cell on same band, and with SP-CSI-RS for CSI reporting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8ms+24*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1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uncertainty_MAC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T</a:t>
                      </a:r>
                      <a:r>
                        <a:rPr lang="en-US" sz="11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L1-RSRP, measure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T</a:t>
                      </a:r>
                      <a:r>
                        <a:rPr lang="en-US" sz="11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L1-RSRP, report 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T</a:t>
                      </a:r>
                      <a:r>
                        <a:rPr lang="en-US" sz="11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HARQ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US" sz="11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1477103801"/>
                  </a:ext>
                </a:extLst>
              </a:tr>
              <a:tr h="265773">
                <a:tc>
                  <a:txBody>
                    <a:bodyPr/>
                    <a:lstStyle/>
                    <a:p>
                      <a:pPr marL="463550" marR="0" indent="-463550" algn="just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1100" dirty="0">
                          <a:effectLst/>
                        </a:rPr>
                        <a:t>Type 10: FR2 unknown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r>
                        <a:rPr lang="en-US" sz="1100" dirty="0">
                          <a:effectLst/>
                        </a:rPr>
                        <a:t> without active serving cell on same band, and with P-CSI-RS for CSI reporting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tc>
                  <a:txBody>
                    <a:bodyPr/>
                    <a:lstStyle/>
                    <a:p>
                      <a:pPr marL="0" marR="0" lvl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3ms + 24*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T</a:t>
                      </a:r>
                      <a:r>
                        <a:rPr lang="en-US" sz="11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L1-RSRP, measure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T</a:t>
                      </a:r>
                      <a:r>
                        <a:rPr lang="en-US" sz="11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L1-RSRP, report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{(T</a:t>
                      </a:r>
                      <a:r>
                        <a:rPr lang="en-US" sz="11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HARQ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uncertainty_MAC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+ 5ms +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FineTiming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), (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uncertainty_RRC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1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RRC_delay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)}.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/>
                </a:tc>
                <a:extLst>
                  <a:ext uri="{0D108BD9-81ED-4DB2-BD59-A6C34878D82A}">
                    <a16:rowId xmlns:a16="http://schemas.microsoft.com/office/drawing/2014/main" val="41127523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8968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400" dirty="0"/>
              <a:t>Scenarios in this contribution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3394472"/>
          </a:xfrm>
        </p:spPr>
        <p:txBody>
          <a:bodyPr>
            <a:normAutofit/>
          </a:bodyPr>
          <a:lstStyle/>
          <a:p>
            <a:pPr marL="7937" lvl="1" indent="0">
              <a:buNone/>
            </a:pPr>
            <a:r>
              <a:rPr lang="en-US" sz="1400" dirty="0"/>
              <a:t>Scenario 1: Only one single MAC CE is received by UE  for multiple </a:t>
            </a:r>
            <a:r>
              <a:rPr lang="en-US" sz="1400" dirty="0" err="1"/>
              <a:t>SCell</a:t>
            </a:r>
            <a:r>
              <a:rPr lang="en-US" sz="1400" dirty="0"/>
              <a:t> activation in EN-DC, NE-DC, NR-SA(NR-CA), or one CG of NR-DC.</a:t>
            </a:r>
          </a:p>
          <a:p>
            <a:pPr marL="7937" lvl="1" indent="0">
              <a:buNone/>
            </a:pPr>
            <a:endParaRPr lang="en-US" sz="1400" dirty="0"/>
          </a:p>
          <a:p>
            <a:pPr marL="7937" lvl="1" indent="0">
              <a:buNone/>
            </a:pPr>
            <a:r>
              <a:rPr lang="en-US" sz="1400" dirty="0"/>
              <a:t>Scenario 2: In NR-DC, two MAC PDUs on dual NR CGs are received within 3ms for multiple </a:t>
            </a:r>
            <a:r>
              <a:rPr lang="en-US" sz="1400" dirty="0" err="1"/>
              <a:t>SCell</a:t>
            </a:r>
            <a:r>
              <a:rPr lang="en-US" sz="1400" dirty="0"/>
              <a:t> activation in two CGs</a:t>
            </a:r>
          </a:p>
          <a:p>
            <a:pPr marL="293688" lvl="1">
              <a:buFontTx/>
              <a:buChar char="-"/>
            </a:pPr>
            <a:r>
              <a:rPr lang="en-US" sz="1400" dirty="0"/>
              <a:t>only for per-FR MG capable UE </a:t>
            </a:r>
          </a:p>
          <a:p>
            <a:pPr marL="7938" lvl="1" indent="0">
              <a:buNone/>
            </a:pPr>
            <a:endParaRPr lang="en-US" sz="1400" dirty="0"/>
          </a:p>
          <a:p>
            <a:pPr marL="7937" lvl="1" indent="0">
              <a:buNone/>
            </a:pPr>
            <a:r>
              <a:rPr lang="en-US" sz="1400" dirty="0"/>
              <a:t>Scenario 3: In NR-DC, the time gap between two MAC PDUs received on dual NR CGs is greater than 3ms for multiple </a:t>
            </a:r>
            <a:r>
              <a:rPr lang="en-US" sz="1400" dirty="0" err="1"/>
              <a:t>SCell</a:t>
            </a:r>
            <a:r>
              <a:rPr lang="en-US" sz="1400" dirty="0"/>
              <a:t> activation, but the second MAC PDU for </a:t>
            </a:r>
            <a:r>
              <a:rPr lang="en-US" sz="1400" dirty="0" err="1"/>
              <a:t>SCell</a:t>
            </a:r>
            <a:r>
              <a:rPr lang="en-US" sz="1400" dirty="0"/>
              <a:t> activation in one CG was received within the activation period of the </a:t>
            </a:r>
            <a:r>
              <a:rPr lang="en-US" sz="1400" dirty="0" err="1"/>
              <a:t>SCell</a:t>
            </a:r>
            <a:r>
              <a:rPr lang="en-US" sz="1400" dirty="0"/>
              <a:t>(s) activation in other CG</a:t>
            </a:r>
          </a:p>
          <a:p>
            <a:pPr marL="293688" lvl="1">
              <a:buFontTx/>
              <a:buChar char="-"/>
            </a:pPr>
            <a:r>
              <a:rPr lang="en-US" sz="1400" dirty="0"/>
              <a:t>only for per-FR MG capable UE </a:t>
            </a:r>
          </a:p>
          <a:p>
            <a:pPr marL="7938" lvl="1" indent="0">
              <a:buNone/>
            </a:pPr>
            <a:endParaRPr lang="en-US" sz="1400" dirty="0"/>
          </a:p>
          <a:p>
            <a:pPr marL="457200" lvl="1" indent="0">
              <a:buNone/>
            </a:pPr>
            <a:endParaRPr lang="en-US" sz="1400" dirty="0"/>
          </a:p>
          <a:p>
            <a:pPr marL="457200" lvl="1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035829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3" y="-569"/>
            <a:ext cx="8861250" cy="857250"/>
          </a:xfrm>
        </p:spPr>
        <p:txBody>
          <a:bodyPr>
            <a:noAutofit/>
          </a:bodyPr>
          <a:lstStyle/>
          <a:p>
            <a:pPr marL="7937" lvl="1" indent="0" algn="ctr">
              <a:buNone/>
            </a:pPr>
            <a:r>
              <a:rPr lang="en-US" sz="1400" dirty="0"/>
              <a:t>Activation delay analysis for Scenario 1: Only one single MAC CE is received by UE for multiple </a:t>
            </a:r>
            <a:r>
              <a:rPr lang="en-US" sz="1400" dirty="0" err="1"/>
              <a:t>SCell</a:t>
            </a:r>
            <a:r>
              <a:rPr lang="en-US" sz="1400" dirty="0"/>
              <a:t> activation in EN-DC, NE-DC, NR-SA(NR-CA), or one CG of NR-DC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EDC8FE-9124-3840-824C-DFAF294E4EFC}"/>
              </a:ext>
            </a:extLst>
          </p:cNvPr>
          <p:cNvSpPr txBox="1"/>
          <p:nvPr/>
        </p:nvSpPr>
        <p:spPr>
          <a:xfrm>
            <a:off x="2514600" y="142677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D96BF71-2EE6-144E-958D-E8F2A7370C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938795"/>
              </p:ext>
            </p:extLst>
          </p:nvPr>
        </p:nvGraphicFramePr>
        <p:xfrm>
          <a:off x="606388" y="767426"/>
          <a:ext cx="8434375" cy="38750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3282">
                  <a:extLst>
                    <a:ext uri="{9D8B030D-6E8A-4147-A177-3AD203B41FA5}">
                      <a16:colId xmlns:a16="http://schemas.microsoft.com/office/drawing/2014/main" val="2211352781"/>
                    </a:ext>
                  </a:extLst>
                </a:gridCol>
                <a:gridCol w="723282">
                  <a:extLst>
                    <a:ext uri="{9D8B030D-6E8A-4147-A177-3AD203B41FA5}">
                      <a16:colId xmlns:a16="http://schemas.microsoft.com/office/drawing/2014/main" val="3446394918"/>
                    </a:ext>
                  </a:extLst>
                </a:gridCol>
                <a:gridCol w="723282">
                  <a:extLst>
                    <a:ext uri="{9D8B030D-6E8A-4147-A177-3AD203B41FA5}">
                      <a16:colId xmlns:a16="http://schemas.microsoft.com/office/drawing/2014/main" val="1302885585"/>
                    </a:ext>
                  </a:extLst>
                </a:gridCol>
                <a:gridCol w="723282">
                  <a:extLst>
                    <a:ext uri="{9D8B030D-6E8A-4147-A177-3AD203B41FA5}">
                      <a16:colId xmlns:a16="http://schemas.microsoft.com/office/drawing/2014/main" val="308900670"/>
                    </a:ext>
                  </a:extLst>
                </a:gridCol>
                <a:gridCol w="723282">
                  <a:extLst>
                    <a:ext uri="{9D8B030D-6E8A-4147-A177-3AD203B41FA5}">
                      <a16:colId xmlns:a16="http://schemas.microsoft.com/office/drawing/2014/main" val="252600577"/>
                    </a:ext>
                  </a:extLst>
                </a:gridCol>
                <a:gridCol w="579599">
                  <a:extLst>
                    <a:ext uri="{9D8B030D-6E8A-4147-A177-3AD203B41FA5}">
                      <a16:colId xmlns:a16="http://schemas.microsoft.com/office/drawing/2014/main" val="3815784848"/>
                    </a:ext>
                  </a:extLst>
                </a:gridCol>
                <a:gridCol w="579599">
                  <a:extLst>
                    <a:ext uri="{9D8B030D-6E8A-4147-A177-3AD203B41FA5}">
                      <a16:colId xmlns:a16="http://schemas.microsoft.com/office/drawing/2014/main" val="2309683541"/>
                    </a:ext>
                  </a:extLst>
                </a:gridCol>
                <a:gridCol w="579599">
                  <a:extLst>
                    <a:ext uri="{9D8B030D-6E8A-4147-A177-3AD203B41FA5}">
                      <a16:colId xmlns:a16="http://schemas.microsoft.com/office/drawing/2014/main" val="4189892977"/>
                    </a:ext>
                  </a:extLst>
                </a:gridCol>
                <a:gridCol w="579599">
                  <a:extLst>
                    <a:ext uri="{9D8B030D-6E8A-4147-A177-3AD203B41FA5}">
                      <a16:colId xmlns:a16="http://schemas.microsoft.com/office/drawing/2014/main" val="3246288139"/>
                    </a:ext>
                  </a:extLst>
                </a:gridCol>
                <a:gridCol w="579599">
                  <a:extLst>
                    <a:ext uri="{9D8B030D-6E8A-4147-A177-3AD203B41FA5}">
                      <a16:colId xmlns:a16="http://schemas.microsoft.com/office/drawing/2014/main" val="3052949249"/>
                    </a:ext>
                  </a:extLst>
                </a:gridCol>
                <a:gridCol w="983211">
                  <a:extLst>
                    <a:ext uri="{9D8B030D-6E8A-4147-A177-3AD203B41FA5}">
                      <a16:colId xmlns:a16="http://schemas.microsoft.com/office/drawing/2014/main" val="1275946236"/>
                    </a:ext>
                  </a:extLst>
                </a:gridCol>
                <a:gridCol w="936759">
                  <a:extLst>
                    <a:ext uri="{9D8B030D-6E8A-4147-A177-3AD203B41FA5}">
                      <a16:colId xmlns:a16="http://schemas.microsoft.com/office/drawing/2014/main" val="2748128759"/>
                    </a:ext>
                  </a:extLst>
                </a:gridCol>
              </a:tblGrid>
              <a:tr h="168316">
                <a:tc rowSpan="2" gridSpan="2">
                  <a:txBody>
                    <a:bodyPr/>
                    <a:lstStyle/>
                    <a:p>
                      <a:pPr marL="0" indent="0" algn="l">
                        <a:tabLst/>
                      </a:pPr>
                      <a:r>
                        <a:rPr lang="en-US" sz="700" dirty="0"/>
                        <a:t>Whether the victim </a:t>
                      </a:r>
                      <a:r>
                        <a:rPr lang="en-US" sz="700" dirty="0" err="1"/>
                        <a:t>Scell</a:t>
                      </a:r>
                      <a:r>
                        <a:rPr lang="en-US" sz="700" dirty="0"/>
                        <a:t> activation delay is changed from single </a:t>
                      </a:r>
                      <a:r>
                        <a:rPr lang="en-US" sz="700" dirty="0" err="1"/>
                        <a:t>SCell</a:t>
                      </a:r>
                      <a:r>
                        <a:rPr lang="en-US" sz="700" dirty="0"/>
                        <a:t> activation case or not?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Being-Activated </a:t>
                      </a:r>
                      <a:r>
                        <a:rPr lang="en-US" sz="700" dirty="0" err="1"/>
                        <a:t>SCell</a:t>
                      </a:r>
                      <a:r>
                        <a:rPr lang="en-US" sz="700" dirty="0"/>
                        <a:t> (victim) type 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4826033"/>
                  </a:ext>
                </a:extLst>
              </a:tr>
              <a:tr h="288543">
                <a:tc gridSpan="2"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1 (FR1)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2 (FR1)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3 (FR1)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4 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5(FR2)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6(FR2)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7(FR2)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8(FR2)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9(FR2)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10(FR2)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1482976"/>
                  </a:ext>
                </a:extLst>
              </a:tr>
              <a:tr h="168316">
                <a:tc rowSpan="10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Being-Activated </a:t>
                      </a:r>
                      <a:r>
                        <a:rPr lang="en-US" sz="700" dirty="0" err="1"/>
                        <a:t>SCell</a:t>
                      </a:r>
                      <a:r>
                        <a:rPr lang="en-US" sz="700" dirty="0"/>
                        <a:t> (aggressor) type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700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1 (FR1)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2815950"/>
                  </a:ext>
                </a:extLst>
              </a:tr>
              <a:tr h="384723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2 (FR1)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 for intra-band (AGC)</a:t>
                      </a:r>
                    </a:p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for inter-band</a:t>
                      </a:r>
                    </a:p>
                  </a:txBody>
                  <a:tcPr marL="53032" marR="53032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0283335"/>
                  </a:ext>
                </a:extLst>
              </a:tr>
              <a:tr h="456859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3 (FR1)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 for intra-band (AGC)</a:t>
                      </a:r>
                    </a:p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for inter-band</a:t>
                      </a:r>
                    </a:p>
                  </a:txBody>
                  <a:tcPr marL="53032" marR="53032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6350" marR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 for intra-band (AGC)</a:t>
                      </a:r>
                    </a:p>
                    <a:p>
                      <a:pPr marL="6350" marR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7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for inter-band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due to searcher limitation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due to searcher limitation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due to searcher limitation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958238"/>
                  </a:ext>
                </a:extLst>
              </a:tr>
              <a:tr h="168316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4 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9219651"/>
                  </a:ext>
                </a:extLst>
              </a:tr>
              <a:tr h="168316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5 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5557537"/>
                  </a:ext>
                </a:extLst>
              </a:tr>
              <a:tr h="360678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6 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Yes, reduced due to known aggressor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Yes, reduced due to known aggressor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144188"/>
                  </a:ext>
                </a:extLst>
              </a:tr>
              <a:tr h="360678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7(FR2)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Yes, reduced due to known aggressor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Yes, reduced due to known aggressor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6996086"/>
                  </a:ext>
                </a:extLst>
              </a:tr>
              <a:tr h="168316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8 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Yes, reduced due to known aggressor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Yes, reduced due to known aggressor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3685063"/>
                  </a:ext>
                </a:extLst>
              </a:tr>
              <a:tr h="360678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9 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Yes due to searcher limitation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6239075"/>
                  </a:ext>
                </a:extLst>
              </a:tr>
              <a:tr h="360678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/>
                        <a:t>10 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Yes due to searcher limitation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/>
                        <a:t>N/A</a:t>
                      </a:r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016917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BF9112E-EEFB-624D-8512-B1DACDDABE2B}"/>
              </a:ext>
            </a:extLst>
          </p:cNvPr>
          <p:cNvSpPr txBox="1"/>
          <p:nvPr/>
        </p:nvSpPr>
        <p:spPr>
          <a:xfrm>
            <a:off x="527486" y="4731957"/>
            <a:ext cx="79052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Note: Detailed analysis can be found in Annex A.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80971E-1625-EC45-9558-ABE30F8BE441}"/>
              </a:ext>
            </a:extLst>
          </p:cNvPr>
          <p:cNvSpPr/>
          <p:nvPr/>
        </p:nvSpPr>
        <p:spPr>
          <a:xfrm>
            <a:off x="107504" y="2197789"/>
            <a:ext cx="349696" cy="2324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5A1426-5E9C-CE44-A8BA-D30A65A99C88}"/>
              </a:ext>
            </a:extLst>
          </p:cNvPr>
          <p:cNvSpPr txBox="1"/>
          <p:nvPr/>
        </p:nvSpPr>
        <p:spPr>
          <a:xfrm>
            <a:off x="30827" y="2443326"/>
            <a:ext cx="575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Activation delay needs extension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7AC48C5-7C9C-9142-AB87-E0D7603DD807}"/>
              </a:ext>
            </a:extLst>
          </p:cNvPr>
          <p:cNvSpPr/>
          <p:nvPr/>
        </p:nvSpPr>
        <p:spPr>
          <a:xfrm>
            <a:off x="112676" y="3195641"/>
            <a:ext cx="349696" cy="23247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536DB9E-125B-D247-B6EC-FCDCFB7F1D90}"/>
              </a:ext>
            </a:extLst>
          </p:cNvPr>
          <p:cNvSpPr txBox="1"/>
          <p:nvPr/>
        </p:nvSpPr>
        <p:spPr>
          <a:xfrm>
            <a:off x="35999" y="3441178"/>
            <a:ext cx="575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Activation delay needs reduction</a:t>
            </a:r>
          </a:p>
        </p:txBody>
      </p:sp>
    </p:spTree>
    <p:extLst>
      <p:ext uri="{BB962C8B-B14F-4D97-AF65-F5344CB8AC3E}">
        <p14:creationId xmlns:p14="http://schemas.microsoft.com/office/powerpoint/2010/main" val="891562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58" y="-84157"/>
            <a:ext cx="8856983" cy="711691"/>
          </a:xfrm>
        </p:spPr>
        <p:txBody>
          <a:bodyPr>
            <a:noAutofit/>
          </a:bodyPr>
          <a:lstStyle/>
          <a:p>
            <a:pPr marL="112712" lvl="1">
              <a:spcAft>
                <a:spcPts val="900"/>
              </a:spcAft>
            </a:pPr>
            <a:r>
              <a:rPr lang="it-IT" sz="1200" b="1" i="1" dirty="0" err="1">
                <a:ea typeface="Times New Roman" panose="02020603050405020304" pitchFamily="18" charset="0"/>
              </a:rPr>
              <a:t>Proposal</a:t>
            </a:r>
            <a:r>
              <a:rPr lang="it-IT" sz="1200" b="1" i="1" dirty="0">
                <a:ea typeface="Times New Roman" panose="02020603050405020304" pitchFamily="18" charset="0"/>
              </a:rPr>
              <a:t> 1: </a:t>
            </a:r>
            <a:r>
              <a:rPr lang="en-US" sz="1200" b="1" i="1" dirty="0"/>
              <a:t>Activation delay requirement for “Scenario 1: Only one single MAC CE is received by UE for multiple </a:t>
            </a:r>
            <a:r>
              <a:rPr lang="en-US" sz="1200" b="1" i="1" dirty="0" err="1"/>
              <a:t>SCell</a:t>
            </a:r>
            <a:r>
              <a:rPr lang="en-US" sz="1200" b="1" i="1" dirty="0"/>
              <a:t> activation in EN-DC, NE-DC, NR-SA(NR-CA), or one CG of NR-DC” is proposed as in following table.</a:t>
            </a:r>
            <a:endParaRPr lang="it-IT" sz="1200" b="1" i="1" dirty="0">
              <a:ea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EDC8FE-9124-3840-824C-DFAF294E4EFC}"/>
              </a:ext>
            </a:extLst>
          </p:cNvPr>
          <p:cNvSpPr txBox="1"/>
          <p:nvPr/>
        </p:nvSpPr>
        <p:spPr>
          <a:xfrm>
            <a:off x="2514600" y="142677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AE8EBE17-4C37-7249-B59D-12A63513FA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240949"/>
              </p:ext>
            </p:extLst>
          </p:nvPr>
        </p:nvGraphicFramePr>
        <p:xfrm>
          <a:off x="143508" y="555526"/>
          <a:ext cx="8856984" cy="4485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6122">
                  <a:extLst>
                    <a:ext uri="{9D8B030D-6E8A-4147-A177-3AD203B41FA5}">
                      <a16:colId xmlns:a16="http://schemas.microsoft.com/office/drawing/2014/main" val="3304963579"/>
                    </a:ext>
                  </a:extLst>
                </a:gridCol>
                <a:gridCol w="7160862">
                  <a:extLst>
                    <a:ext uri="{9D8B030D-6E8A-4147-A177-3AD203B41FA5}">
                      <a16:colId xmlns:a16="http://schemas.microsoft.com/office/drawing/2014/main" val="507440895"/>
                    </a:ext>
                  </a:extLst>
                </a:gridCol>
              </a:tblGrid>
              <a:tr h="168070">
                <a:tc>
                  <a:txBody>
                    <a:bodyPr/>
                    <a:lstStyle/>
                    <a:p>
                      <a:pPr marL="6350" marR="0" indent="-6350" algn="l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dirty="0">
                          <a:effectLst/>
                        </a:rPr>
                        <a:t>To-be-activated target </a:t>
                      </a:r>
                      <a:r>
                        <a:rPr lang="en-US" sz="900" dirty="0" err="1">
                          <a:effectLst/>
                        </a:rPr>
                        <a:t>SCell</a:t>
                      </a:r>
                      <a:r>
                        <a:rPr lang="en-US" sz="900" dirty="0">
                          <a:effectLst/>
                        </a:rPr>
                        <a:t> types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marR="0" indent="-22860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Proposed activation delay with multiple </a:t>
                      </a:r>
                      <a:r>
                        <a:rPr lang="en-US" sz="900" dirty="0" err="1">
                          <a:effectLst/>
                        </a:rPr>
                        <a:t>SCell</a:t>
                      </a:r>
                      <a:r>
                        <a:rPr lang="en-US" sz="900" dirty="0">
                          <a:effectLst/>
                        </a:rPr>
                        <a:t> activation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7407634"/>
                  </a:ext>
                </a:extLst>
              </a:tr>
              <a:tr h="556379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1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7475" lvl="2" indent="-103188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T</a:t>
                      </a:r>
                      <a:r>
                        <a:rPr lang="en-US" sz="900" baseline="-25000" dirty="0" err="1">
                          <a:ea typeface="Times New Roman" panose="02020603050405020304" pitchFamily="18" charset="0"/>
                        </a:rPr>
                        <a:t>FirstSSB_MAX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 + </a:t>
                      </a: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T</a:t>
                      </a:r>
                      <a:r>
                        <a:rPr lang="en-US" sz="900" baseline="-25000" dirty="0" err="1">
                          <a:ea typeface="Times New Roman" panose="02020603050405020304" pitchFamily="18" charset="0"/>
                        </a:rPr>
                        <a:t>rs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 + 5ms, if on the same band UE also has at least one parallel to-be-activated </a:t>
                      </a: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SCell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 which is FR1 known </a:t>
                      </a: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Scell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 with the </a:t>
                      </a: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SCell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 measurement cycle larger than 160ms but does not have any parallel to-be-activated </a:t>
                      </a: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SCell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 which is FR1 unknown </a:t>
                      </a:r>
                      <a:r>
                        <a:rPr lang="en-US" sz="900" dirty="0" err="1">
                          <a:ea typeface="Times New Roman" panose="02020603050405020304" pitchFamily="18" charset="0"/>
                        </a:rPr>
                        <a:t>SCell</a:t>
                      </a:r>
                      <a:r>
                        <a:rPr lang="en-US" sz="900" dirty="0">
                          <a:ea typeface="Times New Roman" panose="02020603050405020304" pitchFamily="18" charset="0"/>
                        </a:rPr>
                        <a:t>.</a:t>
                      </a:r>
                    </a:p>
                    <a:p>
                      <a:pPr marL="117475" lvl="2" indent="-103188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T</a:t>
                      </a:r>
                      <a:r>
                        <a:rPr lang="it-IT" sz="900" baseline="-25000" dirty="0" err="1">
                          <a:ea typeface="Times New Roman" panose="02020603050405020304" pitchFamily="18" charset="0"/>
                        </a:rPr>
                        <a:t>FirstSSB_MAX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+ T</a:t>
                      </a:r>
                      <a:r>
                        <a:rPr lang="it-IT" sz="900" baseline="-25000" dirty="0">
                          <a:ea typeface="Times New Roman" panose="02020603050405020304" pitchFamily="18" charset="0"/>
                        </a:rPr>
                        <a:t>SMTC_MAX 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+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T</a:t>
                      </a:r>
                      <a:r>
                        <a:rPr lang="it-IT" sz="900" baseline="-25000" dirty="0" err="1">
                          <a:ea typeface="Times New Roman" panose="02020603050405020304" pitchFamily="18" charset="0"/>
                        </a:rPr>
                        <a:t>rs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+ 5ms,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if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on the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same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band UE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also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has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at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least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one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parallel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to-be-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activated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SCell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which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is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FR1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unknown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Scell</a:t>
                      </a:r>
                      <a:endParaRPr lang="en-US" sz="900" dirty="0">
                        <a:ea typeface="Times New Roman" panose="02020603050405020304" pitchFamily="18" charset="0"/>
                      </a:endParaRPr>
                    </a:p>
                    <a:p>
                      <a:pPr marL="117475" lvl="2" indent="-103188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T</a:t>
                      </a:r>
                      <a:r>
                        <a:rPr lang="it-IT" sz="900" baseline="-25000" dirty="0" err="1">
                          <a:ea typeface="Times New Roman" panose="02020603050405020304" pitchFamily="18" charset="0"/>
                        </a:rPr>
                        <a:t>FirstSSB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+ 5ms, for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all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other</a:t>
                      </a:r>
                      <a:r>
                        <a:rPr lang="it-IT" sz="9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it-IT" sz="900" dirty="0" err="1">
                          <a:ea typeface="Times New Roman" panose="02020603050405020304" pitchFamily="18" charset="0"/>
                        </a:rPr>
                        <a:t>cases</a:t>
                      </a:r>
                      <a:endParaRPr lang="en-US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7147307"/>
                  </a:ext>
                </a:extLst>
              </a:tr>
              <a:tr h="294283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2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7475" lvl="2" indent="-111125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FirstSSB_MAX</a:t>
                      </a:r>
                      <a:r>
                        <a:rPr lang="en-US" sz="900" dirty="0"/>
                        <a:t> + T</a:t>
                      </a:r>
                      <a:r>
                        <a:rPr lang="en-US" sz="900" baseline="-25000" dirty="0"/>
                        <a:t>SMTC_MAX </a:t>
                      </a:r>
                      <a:r>
                        <a:rPr lang="en-US" sz="900" dirty="0"/>
                        <a:t>+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dirty="0"/>
                        <a:t> + 5ms, if on the same band UE also has at least one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which is FR1 unknown </a:t>
                      </a:r>
                      <a:r>
                        <a:rPr lang="en-US" sz="900" dirty="0" err="1"/>
                        <a:t>Scell</a:t>
                      </a:r>
                      <a:endParaRPr lang="en-US" sz="900" dirty="0"/>
                    </a:p>
                    <a:p>
                      <a:pPr marL="117475" lvl="2" indent="-111125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FirstSSB_MAX</a:t>
                      </a:r>
                      <a:r>
                        <a:rPr lang="en-US" sz="900" dirty="0"/>
                        <a:t> +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dirty="0"/>
                        <a:t> + 5ms, for all other cases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4978494"/>
                  </a:ext>
                </a:extLst>
              </a:tr>
              <a:tr h="687427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3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7475" lvl="2" indent="-111125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CA" sz="900" dirty="0"/>
                        <a:t>(T</a:t>
                      </a:r>
                      <a:r>
                        <a:rPr lang="en-US" sz="900" baseline="-25000" dirty="0" err="1"/>
                        <a:t>FirstSSB_MAX</a:t>
                      </a:r>
                      <a:r>
                        <a:rPr lang="en-US" sz="900" baseline="-25000" dirty="0"/>
                        <a:t> </a:t>
                      </a:r>
                      <a:r>
                        <a:rPr lang="en-US" sz="900" dirty="0"/>
                        <a:t>+ T</a:t>
                      </a:r>
                      <a:r>
                        <a:rPr lang="en-US" sz="900" baseline="-25000" dirty="0"/>
                        <a:t>SMTC_MAX</a:t>
                      </a:r>
                      <a:r>
                        <a:rPr lang="en-US" sz="900" dirty="0"/>
                        <a:t>)+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dirty="0"/>
                        <a:t>*N</a:t>
                      </a:r>
                      <a:r>
                        <a:rPr lang="en-US" sz="900" baseline="-25000" dirty="0"/>
                        <a:t>1</a:t>
                      </a:r>
                      <a:r>
                        <a:rPr lang="en-US" sz="900" dirty="0"/>
                        <a:t>+ </a:t>
                      </a:r>
                      <a:r>
                        <a:rPr lang="en-US" sz="900" baseline="0" dirty="0"/>
                        <a:t>24*</a:t>
                      </a:r>
                      <a:r>
                        <a:rPr lang="en-US" sz="900" baseline="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baseline="0" dirty="0"/>
                        <a:t>*N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US" sz="900" dirty="0"/>
                        <a:t> +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baseline="-25000" dirty="0"/>
                        <a:t> </a:t>
                      </a:r>
                      <a:r>
                        <a:rPr lang="en-US" sz="900" dirty="0"/>
                        <a:t>+5ms</a:t>
                      </a:r>
                    </a:p>
                    <a:p>
                      <a:pPr marL="288925" lvl="2" indent="-282575" algn="l">
                        <a:spcAft>
                          <a:spcPts val="0"/>
                        </a:spcAft>
                        <a:tabLst/>
                      </a:pPr>
                      <a:r>
                        <a:rPr lang="en-US" sz="900" dirty="0"/>
                        <a:t>	where </a:t>
                      </a:r>
                    </a:p>
                    <a:p>
                      <a:pPr marL="571500" lvl="2" indent="-282575" algn="l">
                        <a:spcAft>
                          <a:spcPts val="0"/>
                        </a:spcAft>
                        <a:tabLst/>
                      </a:pPr>
                      <a:r>
                        <a:rPr lang="en-US" sz="900" dirty="0"/>
                        <a:t>N</a:t>
                      </a:r>
                      <a:r>
                        <a:rPr lang="en-US" sz="900" baseline="-25000" dirty="0"/>
                        <a:t>1</a:t>
                      </a:r>
                      <a:r>
                        <a:rPr lang="en-US" sz="900" dirty="0"/>
                        <a:t> is the number of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which is FR1 unknown cell </a:t>
                      </a:r>
                    </a:p>
                    <a:p>
                      <a:pPr marL="571500" lvl="2" indent="-282575" algn="l">
                        <a:spcAft>
                          <a:spcPts val="0"/>
                        </a:spcAft>
                        <a:tabLst/>
                      </a:pPr>
                      <a:r>
                        <a:rPr lang="en-US" sz="900" dirty="0"/>
                        <a:t>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US" sz="900" dirty="0"/>
                        <a:t> is the the number of FR2 bands on which all the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(s) is unknown and there is no any active serving cell. If no any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on FR2 band, 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US" sz="900" dirty="0"/>
                        <a:t> =0.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89943"/>
                  </a:ext>
                </a:extLst>
              </a:tr>
              <a:tr h="163235">
                <a:tc>
                  <a:txBody>
                    <a:bodyPr/>
                    <a:lstStyle/>
                    <a:p>
                      <a:pPr marL="288925" marR="0" indent="-2889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4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1486699"/>
                  </a:ext>
                </a:extLst>
              </a:tr>
              <a:tr h="163235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5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2953652"/>
                  </a:ext>
                </a:extLst>
              </a:tr>
              <a:tr h="163235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6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257815"/>
                  </a:ext>
                </a:extLst>
              </a:tr>
              <a:tr h="163235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7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189928"/>
                  </a:ext>
                </a:extLst>
              </a:tr>
              <a:tr h="163235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8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925737"/>
                  </a:ext>
                </a:extLst>
              </a:tr>
              <a:tr h="818475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9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7475" lvl="2" indent="-111125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dirty="0"/>
                        <a:t>T</a:t>
                      </a:r>
                      <a:r>
                        <a:rPr lang="en-US" sz="900" baseline="-25000" dirty="0"/>
                        <a:t>uncertainty_MAC</a:t>
                      </a:r>
                      <a:r>
                        <a:rPr lang="en-US" sz="900" dirty="0"/>
                        <a:t> +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FineTiming</a:t>
                      </a:r>
                      <a:r>
                        <a:rPr lang="en-US" sz="900" dirty="0"/>
                        <a:t> + 5ms, if on the same band UE also has at least one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which is FR2 known</a:t>
                      </a:r>
                    </a:p>
                    <a:p>
                      <a:pPr marL="117475" lvl="2" indent="-111125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dirty="0"/>
                        <a:t>8ms+24*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baseline="0" dirty="0"/>
                        <a:t>*N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US" sz="900" dirty="0"/>
                        <a:t>+T</a:t>
                      </a:r>
                      <a:r>
                        <a:rPr lang="en-US" sz="900" baseline="-25000" dirty="0"/>
                        <a:t>rs</a:t>
                      </a:r>
                      <a:r>
                        <a:rPr lang="en-US" sz="900" dirty="0"/>
                        <a:t>*N</a:t>
                      </a:r>
                      <a:r>
                        <a:rPr lang="en-US" sz="900" baseline="-25000" dirty="0"/>
                        <a:t>1</a:t>
                      </a:r>
                      <a:r>
                        <a:rPr lang="en-US" sz="900" dirty="0"/>
                        <a:t>+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uncertainty_MAC</a:t>
                      </a:r>
                      <a:r>
                        <a:rPr lang="en-US" sz="900" dirty="0"/>
                        <a:t> + T</a:t>
                      </a:r>
                      <a:r>
                        <a:rPr lang="en-US" sz="900" baseline="-25000" dirty="0"/>
                        <a:t>L1-RSRP, measure</a:t>
                      </a:r>
                      <a:r>
                        <a:rPr lang="en-US" sz="900" dirty="0"/>
                        <a:t> + T</a:t>
                      </a:r>
                      <a:r>
                        <a:rPr lang="en-US" sz="900" baseline="-25000" dirty="0"/>
                        <a:t>L1-RSRP, report  </a:t>
                      </a:r>
                      <a:r>
                        <a:rPr lang="en-US" sz="900" dirty="0"/>
                        <a:t>+ T</a:t>
                      </a:r>
                      <a:r>
                        <a:rPr lang="en-US" sz="900" baseline="-25000" dirty="0"/>
                        <a:t>HARQ </a:t>
                      </a:r>
                      <a:r>
                        <a:rPr lang="en-US" sz="900" dirty="0"/>
                        <a:t>+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FineTiming</a:t>
                      </a:r>
                      <a:r>
                        <a:rPr lang="en-US" sz="900" dirty="0"/>
                        <a:t>, if on</a:t>
                      </a:r>
                    </a:p>
                    <a:p>
                      <a:pPr marL="117475" lvl="2" indent="-111125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dirty="0"/>
                        <a:t> the same band UE does not have any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which is FR2 known </a:t>
                      </a:r>
                      <a:r>
                        <a:rPr lang="en-US" sz="900" dirty="0" err="1"/>
                        <a:t>Scell</a:t>
                      </a:r>
                      <a:endParaRPr lang="en-US" sz="900" dirty="0"/>
                    </a:p>
                    <a:p>
                      <a:pPr marL="347663" indent="-169863">
                        <a:tabLst/>
                      </a:pPr>
                      <a:r>
                        <a:rPr lang="en-US" sz="900" dirty="0"/>
                        <a:t>where </a:t>
                      </a:r>
                    </a:p>
                    <a:p>
                      <a:pPr marL="347663" indent="-169863">
                        <a:tabLst/>
                      </a:pPr>
                      <a:r>
                        <a:rPr lang="en-US" sz="900" dirty="0"/>
                        <a:t>N</a:t>
                      </a:r>
                      <a:r>
                        <a:rPr lang="en-US" sz="900" baseline="-25000" dirty="0"/>
                        <a:t>1</a:t>
                      </a:r>
                      <a:r>
                        <a:rPr lang="en-US" sz="900" dirty="0"/>
                        <a:t> is the number of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which is FR1 unknown</a:t>
                      </a:r>
                    </a:p>
                    <a:p>
                      <a:pPr marL="347663" indent="-169863">
                        <a:tabLst/>
                      </a:pPr>
                      <a:r>
                        <a:rPr lang="en-US" sz="900" dirty="0"/>
                        <a:t>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US" sz="900" dirty="0"/>
                        <a:t> is the </a:t>
                      </a:r>
                      <a:r>
                        <a:rPr lang="en-CA" sz="900" dirty="0"/>
                        <a:t>the number of FR2 bands on which all the </a:t>
                      </a:r>
                      <a:r>
                        <a:rPr lang="en-US" sz="900" dirty="0"/>
                        <a:t>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(s) is unknown and there is no any active serving cell. 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7103801"/>
                  </a:ext>
                </a:extLst>
              </a:tr>
              <a:tr h="949523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10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7475" lvl="2" indent="-117475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dirty="0"/>
                        <a:t>max(T</a:t>
                      </a:r>
                      <a:r>
                        <a:rPr lang="en-US" sz="900" baseline="-25000" dirty="0"/>
                        <a:t>uncertainty_MAC</a:t>
                      </a:r>
                      <a:r>
                        <a:rPr lang="en-US" sz="900" dirty="0"/>
                        <a:t> + 5ms +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FineTiming</a:t>
                      </a:r>
                      <a:r>
                        <a:rPr lang="en-US" sz="900" dirty="0"/>
                        <a:t>,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uncertainty_RRC</a:t>
                      </a:r>
                      <a:r>
                        <a:rPr lang="en-US" sz="900" dirty="0"/>
                        <a:t> +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RRC_delay</a:t>
                      </a:r>
                      <a:r>
                        <a:rPr lang="en-US" sz="900" dirty="0"/>
                        <a:t>-T</a:t>
                      </a:r>
                      <a:r>
                        <a:rPr lang="en-US" sz="900" baseline="-25000" dirty="0"/>
                        <a:t>HARQ</a:t>
                      </a:r>
                      <a:r>
                        <a:rPr lang="en-US" sz="900" dirty="0"/>
                        <a:t>), if on the same band UE also has at least one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which is FR2 known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. T</a:t>
                      </a:r>
                      <a:r>
                        <a:rPr lang="en-US" sz="900" baseline="-25000" dirty="0"/>
                        <a:t>uncertainty_MAC</a:t>
                      </a:r>
                      <a:r>
                        <a:rPr lang="en-US" sz="900" dirty="0"/>
                        <a:t>=0 if UE receives the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activation command and TCI state activation commands at the same time </a:t>
                      </a:r>
                    </a:p>
                    <a:p>
                      <a:pPr marL="117475" lvl="2" indent="-117475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dirty="0"/>
                        <a:t>3ms + 24*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baseline="0" dirty="0"/>
                        <a:t>*N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US" sz="900" dirty="0"/>
                        <a:t>+T</a:t>
                      </a:r>
                      <a:r>
                        <a:rPr lang="en-US" sz="900" baseline="-25000" dirty="0"/>
                        <a:t>rs</a:t>
                      </a:r>
                      <a:r>
                        <a:rPr lang="en-US" sz="900" dirty="0"/>
                        <a:t>*N</a:t>
                      </a:r>
                      <a:r>
                        <a:rPr lang="en-US" sz="900" baseline="-25000" dirty="0"/>
                        <a:t>1</a:t>
                      </a:r>
                      <a:r>
                        <a:rPr lang="en-US" sz="900" dirty="0"/>
                        <a:t>+ T</a:t>
                      </a:r>
                      <a:r>
                        <a:rPr lang="en-US" sz="900" baseline="-25000" dirty="0"/>
                        <a:t>L1-RSRP, measure</a:t>
                      </a:r>
                      <a:r>
                        <a:rPr lang="en-US" sz="900" dirty="0"/>
                        <a:t> + T</a:t>
                      </a:r>
                      <a:r>
                        <a:rPr lang="en-US" sz="900" baseline="-25000" dirty="0"/>
                        <a:t>L1-RSRP, report</a:t>
                      </a:r>
                      <a:r>
                        <a:rPr lang="en-US" sz="900" dirty="0"/>
                        <a:t> + {(T</a:t>
                      </a:r>
                      <a:r>
                        <a:rPr lang="en-US" sz="900" baseline="-25000" dirty="0"/>
                        <a:t>HARQ</a:t>
                      </a:r>
                      <a:r>
                        <a:rPr lang="en-US" sz="900" dirty="0"/>
                        <a:t> + T</a:t>
                      </a:r>
                      <a:r>
                        <a:rPr lang="en-US" sz="900" baseline="-25000" dirty="0"/>
                        <a:t>uncertainty_MAC</a:t>
                      </a:r>
                      <a:r>
                        <a:rPr lang="en-US" sz="900" dirty="0"/>
                        <a:t> + 5ms +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FineTiming</a:t>
                      </a:r>
                      <a:r>
                        <a:rPr lang="en-US" sz="900" dirty="0"/>
                        <a:t>), (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uncertainty_RRC</a:t>
                      </a:r>
                      <a:r>
                        <a:rPr lang="en-US" sz="900" dirty="0"/>
                        <a:t> +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RRC_delay</a:t>
                      </a:r>
                      <a:r>
                        <a:rPr lang="en-US" sz="900" dirty="0"/>
                        <a:t>)}, if on the same band UE does not have any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which is FR2 known</a:t>
                      </a:r>
                    </a:p>
                    <a:p>
                      <a:pPr marL="177800" indent="0">
                        <a:tabLst/>
                      </a:pPr>
                      <a:r>
                        <a:rPr lang="en-US" sz="900" dirty="0"/>
                        <a:t>where </a:t>
                      </a:r>
                    </a:p>
                    <a:p>
                      <a:pPr marL="177800" indent="0">
                        <a:tabLst/>
                      </a:pPr>
                      <a:r>
                        <a:rPr lang="en-US" sz="900" dirty="0"/>
                        <a:t>N</a:t>
                      </a:r>
                      <a:r>
                        <a:rPr lang="en-US" sz="900" baseline="-25000" dirty="0"/>
                        <a:t>1</a:t>
                      </a:r>
                      <a:r>
                        <a:rPr lang="en-US" sz="900" dirty="0"/>
                        <a:t> is the number of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which is FR1 unknown cell </a:t>
                      </a:r>
                    </a:p>
                    <a:p>
                      <a:pPr marL="177800" indent="0">
                        <a:tabLst/>
                      </a:pPr>
                      <a:r>
                        <a:rPr lang="en-US" sz="900" dirty="0"/>
                        <a:t>N</a:t>
                      </a:r>
                      <a:r>
                        <a:rPr lang="en-US" sz="900" baseline="-25000" dirty="0"/>
                        <a:t>2</a:t>
                      </a:r>
                      <a:r>
                        <a:rPr lang="en-US" sz="900" dirty="0"/>
                        <a:t> is the </a:t>
                      </a:r>
                      <a:r>
                        <a:rPr lang="en-CA" sz="900" dirty="0"/>
                        <a:t>the number of FR2 bands on which all the </a:t>
                      </a:r>
                      <a:r>
                        <a:rPr lang="en-US" sz="900" dirty="0"/>
                        <a:t>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(s) is unknown and there is no any active serving cell. 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27523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2894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3" y="-569"/>
            <a:ext cx="8861250" cy="857250"/>
          </a:xfrm>
        </p:spPr>
        <p:txBody>
          <a:bodyPr>
            <a:noAutofit/>
          </a:bodyPr>
          <a:lstStyle/>
          <a:p>
            <a:pPr marL="7937" lvl="1" indent="0" algn="ctr">
              <a:buNone/>
            </a:pPr>
            <a:r>
              <a:rPr lang="en-US" sz="1400" dirty="0"/>
              <a:t>Activation delay analysis for Scenario 2: two MAC PDUs on dual NR CGs are received within 3ms for multiple </a:t>
            </a:r>
            <a:r>
              <a:rPr lang="en-US" sz="1400" dirty="0" err="1"/>
              <a:t>SCell</a:t>
            </a:r>
            <a:r>
              <a:rPr lang="en-US" sz="1400" dirty="0"/>
              <a:t> activation in two CGs of NR-DC for per-FR MG capable UE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EDC8FE-9124-3840-824C-DFAF294E4EFC}"/>
              </a:ext>
            </a:extLst>
          </p:cNvPr>
          <p:cNvSpPr txBox="1"/>
          <p:nvPr/>
        </p:nvSpPr>
        <p:spPr>
          <a:xfrm>
            <a:off x="2514600" y="142677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D96BF71-2EE6-144E-958D-E8F2A7370C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822271"/>
              </p:ext>
            </p:extLst>
          </p:nvPr>
        </p:nvGraphicFramePr>
        <p:xfrm>
          <a:off x="827584" y="1461697"/>
          <a:ext cx="7632849" cy="29628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221135278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3446394918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130288558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308900670"/>
                    </a:ext>
                  </a:extLst>
                </a:gridCol>
                <a:gridCol w="1243601">
                  <a:extLst>
                    <a:ext uri="{9D8B030D-6E8A-4147-A177-3AD203B41FA5}">
                      <a16:colId xmlns:a16="http://schemas.microsoft.com/office/drawing/2014/main" val="252600577"/>
                    </a:ext>
                  </a:extLst>
                </a:gridCol>
                <a:gridCol w="926372">
                  <a:extLst>
                    <a:ext uri="{9D8B030D-6E8A-4147-A177-3AD203B41FA5}">
                      <a16:colId xmlns:a16="http://schemas.microsoft.com/office/drawing/2014/main" val="3815784848"/>
                    </a:ext>
                  </a:extLst>
                </a:gridCol>
                <a:gridCol w="926372">
                  <a:extLst>
                    <a:ext uri="{9D8B030D-6E8A-4147-A177-3AD203B41FA5}">
                      <a16:colId xmlns:a16="http://schemas.microsoft.com/office/drawing/2014/main" val="2309683541"/>
                    </a:ext>
                  </a:extLst>
                </a:gridCol>
              </a:tblGrid>
              <a:tr h="312771">
                <a:tc rowSpan="2" gridSpan="2">
                  <a:txBody>
                    <a:bodyPr/>
                    <a:lstStyle/>
                    <a:p>
                      <a:pPr marL="0" indent="0" algn="l">
                        <a:tabLst/>
                      </a:pPr>
                      <a:r>
                        <a:rPr lang="en-US" sz="800" dirty="0"/>
                        <a:t>Whether the victim </a:t>
                      </a:r>
                      <a:r>
                        <a:rPr lang="en-US" sz="800" dirty="0" err="1"/>
                        <a:t>Scell</a:t>
                      </a:r>
                      <a:r>
                        <a:rPr lang="en-US" sz="800" dirty="0"/>
                        <a:t> activation delay is changed from single </a:t>
                      </a:r>
                      <a:r>
                        <a:rPr lang="en-US" sz="800" dirty="0" err="1"/>
                        <a:t>SCell</a:t>
                      </a:r>
                      <a:r>
                        <a:rPr lang="en-US" sz="800" dirty="0"/>
                        <a:t> activation case or not?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/>
                      <a:r>
                        <a:rPr lang="en-US" sz="800" dirty="0"/>
                        <a:t>Being-Activated </a:t>
                      </a:r>
                      <a:r>
                        <a:rPr lang="en-US" sz="800" dirty="0" err="1"/>
                        <a:t>SCell</a:t>
                      </a:r>
                      <a:r>
                        <a:rPr lang="en-US" sz="800" dirty="0"/>
                        <a:t> (victim) type 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4826033"/>
                  </a:ext>
                </a:extLst>
              </a:tr>
              <a:tr h="455522">
                <a:tc gridSpan="2"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dirty="0"/>
                        <a:t>1 (FR1)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/>
                        <a:t>2 (FR1)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/>
                        <a:t>3 (FR1)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dirty="0"/>
                        <a:t>4 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/>
                        <a:t>5(FR2)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1482976"/>
                  </a:ext>
                </a:extLst>
              </a:tr>
              <a:tr h="312771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/>
                        <a:t>Being-Activated </a:t>
                      </a:r>
                      <a:r>
                        <a:rPr lang="en-US" sz="800" dirty="0" err="1"/>
                        <a:t>SCell</a:t>
                      </a:r>
                      <a:r>
                        <a:rPr lang="en-US" sz="800" dirty="0"/>
                        <a:t> (aggressor) type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dirty="0"/>
                        <a:t>1 (FR1)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dirty="0"/>
                        <a:t>Yes due to 6ms MAC processing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/>
                        <a:t>Yes due to 6ms MAC processing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/>
                        <a:t>Yes due to 6ms MAC processing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/>
                        <a:t>Yes due to 6ms MAC processing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Yes due to 6ms MAC processing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2815950"/>
                  </a:ext>
                </a:extLst>
              </a:tr>
              <a:tr h="461037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dirty="0"/>
                        <a:t>2 (FR1)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 for intra-band due to AGC and 6ms MAC processing,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 for inter-band due to 6ms MAC processing</a:t>
                      </a:r>
                    </a:p>
                  </a:txBody>
                  <a:tcPr marL="53032" marR="53032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/>
                        <a:t>Yes due to 6ms MAC processing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/>
                        <a:t>Yes due to 6ms MAC processing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Yes due to 6ms MAC processing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Yes due to 6ms MAC processing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0283335"/>
                  </a:ext>
                </a:extLst>
              </a:tr>
              <a:tr h="507455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dirty="0"/>
                        <a:t>3 (FR1)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 for intra-band due to AGC and 6ms MAC processing,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 for inter-band due to 6ms MAC processing</a:t>
                      </a:r>
                    </a:p>
                  </a:txBody>
                  <a:tcPr marL="53032" marR="53032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 for intra-band due to AGC and 6ms MAC processing,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 for inter-band due to 6ms MAC processing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/>
                        <a:t>Yes due to searcher limitation and 6ms MAC processing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Yes due to 6ms MAC processing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Yes due to 6ms MAC processing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958238"/>
                  </a:ext>
                </a:extLst>
              </a:tr>
              <a:tr h="312771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dirty="0"/>
                        <a:t>4 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dirty="0"/>
                        <a:t>Yes due to 6ms MAC processing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/>
                        <a:t>Yes due to 6ms MAC processing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/>
                        <a:t>Yes due to 6ms MAC processing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Yes due to 6ms MAC processing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Yes due to 6ms MAC processing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9219651"/>
                  </a:ext>
                </a:extLst>
              </a:tr>
              <a:tr h="312771">
                <a:tc v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dirty="0"/>
                        <a:t>5 (FR2)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dirty="0"/>
                        <a:t>Yes due to 6ms MAC processing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/>
                        <a:t>Yes due to 6ms MAC processing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/>
                        <a:t>Yes due to 6ms MAC processing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Yes due to 6ms MAC processing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Yes due to 6ms MAC processing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5557537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ED80971E-1625-EC45-9558-ABE30F8BE441}"/>
              </a:ext>
            </a:extLst>
          </p:cNvPr>
          <p:cNvSpPr/>
          <p:nvPr/>
        </p:nvSpPr>
        <p:spPr>
          <a:xfrm>
            <a:off x="107504" y="2197789"/>
            <a:ext cx="349696" cy="2324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5A1426-5E9C-CE44-A8BA-D30A65A99C88}"/>
              </a:ext>
            </a:extLst>
          </p:cNvPr>
          <p:cNvSpPr txBox="1"/>
          <p:nvPr/>
        </p:nvSpPr>
        <p:spPr>
          <a:xfrm>
            <a:off x="30827" y="2443326"/>
            <a:ext cx="575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Activation delay needs extension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7AC48C5-7C9C-9142-AB87-E0D7603DD807}"/>
              </a:ext>
            </a:extLst>
          </p:cNvPr>
          <p:cNvSpPr/>
          <p:nvPr/>
        </p:nvSpPr>
        <p:spPr>
          <a:xfrm>
            <a:off x="112676" y="3195641"/>
            <a:ext cx="349696" cy="23247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536DB9E-125B-D247-B6EC-FCDCFB7F1D90}"/>
              </a:ext>
            </a:extLst>
          </p:cNvPr>
          <p:cNvSpPr txBox="1"/>
          <p:nvPr/>
        </p:nvSpPr>
        <p:spPr>
          <a:xfrm>
            <a:off x="35999" y="3441178"/>
            <a:ext cx="575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Activation delay needs reduction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4AE741C-D220-3B4E-AE93-8F402458C5F9}"/>
              </a:ext>
            </a:extLst>
          </p:cNvPr>
          <p:cNvSpPr/>
          <p:nvPr/>
        </p:nvSpPr>
        <p:spPr>
          <a:xfrm>
            <a:off x="282352" y="784989"/>
            <a:ext cx="838771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>
                <a:ea typeface="Times New Roman" panose="02020603050405020304" pitchFamily="18" charset="0"/>
              </a:rPr>
              <a:t>In NR-DC, two MAC PDUs on dual NR CGs are received within 3ms for multiple </a:t>
            </a:r>
            <a:r>
              <a:rPr lang="en-US" sz="1100" dirty="0" err="1">
                <a:ea typeface="Times New Roman" panose="02020603050405020304" pitchFamily="18" charset="0"/>
              </a:rPr>
              <a:t>SCell</a:t>
            </a:r>
            <a:r>
              <a:rPr lang="en-US" sz="1100" dirty="0">
                <a:ea typeface="Times New Roman" panose="02020603050405020304" pitchFamily="18" charset="0"/>
              </a:rPr>
              <a:t> activation in two CGs, NR DC means UE already has FR1 </a:t>
            </a:r>
            <a:r>
              <a:rPr lang="en-US" sz="1100" dirty="0" err="1">
                <a:ea typeface="Times New Roman" panose="02020603050405020304" pitchFamily="18" charset="0"/>
              </a:rPr>
              <a:t>PCell</a:t>
            </a:r>
            <a:r>
              <a:rPr lang="en-US" sz="1100" dirty="0">
                <a:ea typeface="Times New Roman" panose="02020603050405020304" pitchFamily="18" charset="0"/>
              </a:rPr>
              <a:t> and FR2 </a:t>
            </a:r>
            <a:r>
              <a:rPr lang="en-US" sz="1100" dirty="0" err="1">
                <a:ea typeface="Times New Roman" panose="02020603050405020304" pitchFamily="18" charset="0"/>
              </a:rPr>
              <a:t>PSCell</a:t>
            </a:r>
            <a:r>
              <a:rPr lang="en-US" sz="1100" dirty="0">
                <a:ea typeface="Times New Roman" panose="02020603050405020304" pitchFamily="18" charset="0"/>
              </a:rPr>
              <a:t>, then only type 4 and type 5 to-be-activated </a:t>
            </a:r>
            <a:r>
              <a:rPr lang="en-US" sz="1100" dirty="0" err="1">
                <a:ea typeface="Times New Roman" panose="02020603050405020304" pitchFamily="18" charset="0"/>
              </a:rPr>
              <a:t>SCell</a:t>
            </a:r>
            <a:r>
              <a:rPr lang="en-US" sz="1100" dirty="0">
                <a:ea typeface="Times New Roman" panose="02020603050405020304" pitchFamily="18" charset="0"/>
              </a:rPr>
              <a:t> shall be considered for FR2 here.</a:t>
            </a:r>
            <a:r>
              <a:rPr lang="en-US" sz="110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/>
              <a:t>Compared with scenario 1, the 6ms MAC CE processing time would be used for the multiple </a:t>
            </a:r>
            <a:r>
              <a:rPr lang="en-US" sz="1100" dirty="0" err="1"/>
              <a:t>SCell</a:t>
            </a:r>
            <a:r>
              <a:rPr lang="en-US" sz="1100" dirty="0"/>
              <a:t> activation delay requirement in scenario 2</a:t>
            </a:r>
          </a:p>
        </p:txBody>
      </p:sp>
    </p:spTree>
    <p:extLst>
      <p:ext uri="{BB962C8B-B14F-4D97-AF65-F5344CB8AC3E}">
        <p14:creationId xmlns:p14="http://schemas.microsoft.com/office/powerpoint/2010/main" val="147286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59" y="-84157"/>
            <a:ext cx="8784976" cy="711691"/>
          </a:xfrm>
        </p:spPr>
        <p:txBody>
          <a:bodyPr>
            <a:noAutofit/>
          </a:bodyPr>
          <a:lstStyle/>
          <a:p>
            <a:pPr marL="112712" lvl="1">
              <a:spcAft>
                <a:spcPts val="900"/>
              </a:spcAft>
            </a:pPr>
            <a:r>
              <a:rPr lang="it-IT" sz="1200" b="1" i="1" dirty="0" err="1">
                <a:latin typeface="+mn-lt"/>
                <a:ea typeface="Times New Roman" panose="02020603050405020304" pitchFamily="18" charset="0"/>
              </a:rPr>
              <a:t>Proposal</a:t>
            </a:r>
            <a:r>
              <a:rPr lang="it-IT" sz="1200" b="1" i="1" dirty="0">
                <a:latin typeface="+mn-lt"/>
                <a:ea typeface="Times New Roman" panose="02020603050405020304" pitchFamily="18" charset="0"/>
              </a:rPr>
              <a:t> 2: </a:t>
            </a:r>
            <a:r>
              <a:rPr lang="en-US" sz="1200" b="1" i="1" dirty="0">
                <a:latin typeface="+mn-lt"/>
              </a:rPr>
              <a:t>Activation delay requirement for “Scenario 2: two MAC PDUs on dual NR CGs are received within 3ms for multiple </a:t>
            </a:r>
            <a:r>
              <a:rPr lang="en-US" sz="1200" b="1" i="1" dirty="0" err="1">
                <a:latin typeface="+mn-lt"/>
              </a:rPr>
              <a:t>SCell</a:t>
            </a:r>
            <a:r>
              <a:rPr lang="en-US" sz="1200" b="1" i="1" dirty="0">
                <a:latin typeface="+mn-lt"/>
              </a:rPr>
              <a:t> activation in two CGs of NR-DC for per-FR MG capable UE” is proposed as in following table.</a:t>
            </a:r>
            <a:endParaRPr lang="it-IT" sz="1200" b="1" i="1" dirty="0"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EDC8FE-9124-3840-824C-DFAF294E4EFC}"/>
              </a:ext>
            </a:extLst>
          </p:cNvPr>
          <p:cNvSpPr txBox="1"/>
          <p:nvPr/>
        </p:nvSpPr>
        <p:spPr>
          <a:xfrm>
            <a:off x="2514600" y="142677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AE8EBE17-4C37-7249-B59D-12A63513FA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824880"/>
              </p:ext>
            </p:extLst>
          </p:nvPr>
        </p:nvGraphicFramePr>
        <p:xfrm>
          <a:off x="143508" y="555526"/>
          <a:ext cx="8856984" cy="1951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6122">
                  <a:extLst>
                    <a:ext uri="{9D8B030D-6E8A-4147-A177-3AD203B41FA5}">
                      <a16:colId xmlns:a16="http://schemas.microsoft.com/office/drawing/2014/main" val="3304963579"/>
                    </a:ext>
                  </a:extLst>
                </a:gridCol>
                <a:gridCol w="7160862">
                  <a:extLst>
                    <a:ext uri="{9D8B030D-6E8A-4147-A177-3AD203B41FA5}">
                      <a16:colId xmlns:a16="http://schemas.microsoft.com/office/drawing/2014/main" val="507440895"/>
                    </a:ext>
                  </a:extLst>
                </a:gridCol>
              </a:tblGrid>
              <a:tr h="168070">
                <a:tc>
                  <a:txBody>
                    <a:bodyPr/>
                    <a:lstStyle/>
                    <a:p>
                      <a:pPr marL="6350" marR="0" indent="-6350" algn="l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dirty="0">
                          <a:effectLst/>
                        </a:rPr>
                        <a:t>To-be-activated target </a:t>
                      </a:r>
                      <a:r>
                        <a:rPr lang="en-US" sz="900" dirty="0" err="1">
                          <a:effectLst/>
                        </a:rPr>
                        <a:t>SCell</a:t>
                      </a:r>
                      <a:r>
                        <a:rPr lang="en-US" sz="900" dirty="0">
                          <a:effectLst/>
                        </a:rPr>
                        <a:t> types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marR="0" indent="-22860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Proposed activation delay with multiple </a:t>
                      </a:r>
                      <a:r>
                        <a:rPr lang="en-US" sz="900" dirty="0" err="1">
                          <a:effectLst/>
                        </a:rPr>
                        <a:t>SCell</a:t>
                      </a:r>
                      <a:r>
                        <a:rPr lang="en-US" sz="900" dirty="0">
                          <a:effectLst/>
                        </a:rPr>
                        <a:t> activation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7407634"/>
                  </a:ext>
                </a:extLst>
              </a:tr>
              <a:tr h="556379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1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7475" lvl="0" indent="-117475"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FirstSSB_MAX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+ 8ms, if on the same band UE also has at least one parallel to-be-activated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which is FR1 known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the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measurement cycle larger than 160ms but does not have any parallel to-be-activated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which is FR1 unknown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117475" lvl="0" indent="-117475"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it-IT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it-IT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FirstSSB_MAX</a:t>
                      </a: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T</a:t>
                      </a:r>
                      <a:r>
                        <a:rPr lang="it-IT" sz="9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SMTC_MAX </a:t>
                      </a: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</a:t>
                      </a:r>
                      <a:r>
                        <a:rPr lang="it-IT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it-IT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rs</a:t>
                      </a: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+ 8ms, </a:t>
                      </a:r>
                      <a:r>
                        <a:rPr lang="it-IT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</a:t>
                      </a: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the </a:t>
                      </a:r>
                      <a:r>
                        <a:rPr lang="it-IT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</a:t>
                      </a: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band UE </a:t>
                      </a:r>
                      <a:r>
                        <a:rPr lang="it-IT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also</a:t>
                      </a: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has</a:t>
                      </a: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</a:t>
                      </a: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least</a:t>
                      </a: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</a:t>
                      </a: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parallel</a:t>
                      </a: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to-be-</a:t>
                      </a:r>
                      <a:r>
                        <a:rPr lang="it-IT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activated</a:t>
                      </a: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</a:t>
                      </a: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FR1 </a:t>
                      </a:r>
                      <a:r>
                        <a:rPr lang="it-IT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unknown</a:t>
                      </a: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17475" lvl="0" indent="-117475"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it-IT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it-IT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FirstSSB</a:t>
                      </a: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+ 8ms, for </a:t>
                      </a:r>
                      <a:r>
                        <a:rPr lang="it-IT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</a:t>
                      </a: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</a:t>
                      </a:r>
                      <a:r>
                        <a:rPr lang="it-IT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cases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7147307"/>
                  </a:ext>
                </a:extLst>
              </a:tr>
              <a:tr h="294283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2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7475" lvl="2" indent="-111125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FirstSSB_MAX</a:t>
                      </a:r>
                      <a:r>
                        <a:rPr lang="en-US" sz="900" dirty="0"/>
                        <a:t> + T</a:t>
                      </a:r>
                      <a:r>
                        <a:rPr lang="en-US" sz="900" baseline="-25000" dirty="0"/>
                        <a:t>SMTC_MAX </a:t>
                      </a:r>
                      <a:r>
                        <a:rPr lang="en-US" sz="900" dirty="0"/>
                        <a:t>+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dirty="0"/>
                        <a:t> + 8ms, if on the same band UE also has at least one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which is FR1 unknown </a:t>
                      </a:r>
                      <a:r>
                        <a:rPr lang="en-US" sz="900" dirty="0" err="1"/>
                        <a:t>Scell</a:t>
                      </a:r>
                      <a:endParaRPr lang="en-US" sz="900" dirty="0"/>
                    </a:p>
                    <a:p>
                      <a:pPr marL="117475" lvl="2" indent="-111125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FirstSSB_MAX</a:t>
                      </a:r>
                      <a:r>
                        <a:rPr lang="en-US" sz="900" dirty="0"/>
                        <a:t> + </a:t>
                      </a:r>
                      <a:r>
                        <a:rPr lang="en-US" sz="900" dirty="0" err="1"/>
                        <a:t>T</a:t>
                      </a:r>
                      <a:r>
                        <a:rPr lang="en-US" sz="900" baseline="-25000" dirty="0" err="1"/>
                        <a:t>rs</a:t>
                      </a:r>
                      <a:r>
                        <a:rPr lang="en-US" sz="900" dirty="0"/>
                        <a:t> + 8ms, for all other cases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4978494"/>
                  </a:ext>
                </a:extLst>
              </a:tr>
              <a:tr h="548941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3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7475" lvl="2" indent="-111125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CA" sz="900" dirty="0"/>
                        <a:t>(T</a:t>
                      </a:r>
                      <a:r>
                        <a:rPr lang="en-US" sz="900" baseline="-25000" dirty="0" err="1"/>
                        <a:t>FirstSSB_MAX</a:t>
                      </a:r>
                      <a:r>
                        <a:rPr lang="en-US" sz="900" baseline="-25000" dirty="0"/>
                        <a:t> </a:t>
                      </a:r>
                      <a:r>
                        <a:rPr lang="en-US" sz="900" dirty="0"/>
                        <a:t>+ T</a:t>
                      </a:r>
                      <a:r>
                        <a:rPr lang="en-US" sz="900" baseline="-25000" dirty="0"/>
                        <a:t>SMTC_MAX</a:t>
                      </a:r>
                      <a:r>
                        <a:rPr lang="en-US" sz="900" dirty="0"/>
                        <a:t>)+T</a:t>
                      </a:r>
                      <a:r>
                        <a:rPr lang="en-US" sz="900" baseline="-25000" dirty="0"/>
                        <a:t>RS</a:t>
                      </a:r>
                      <a:r>
                        <a:rPr lang="en-US" sz="900" dirty="0"/>
                        <a:t>*N</a:t>
                      </a:r>
                      <a:r>
                        <a:rPr lang="en-US" sz="900" baseline="-25000" dirty="0"/>
                        <a:t>1</a:t>
                      </a:r>
                      <a:r>
                        <a:rPr lang="en-US" sz="900" dirty="0"/>
                        <a:t>+T</a:t>
                      </a:r>
                      <a:r>
                        <a:rPr lang="en-US" sz="900" baseline="-25000" dirty="0"/>
                        <a:t>RS </a:t>
                      </a:r>
                      <a:r>
                        <a:rPr lang="en-US" sz="900" dirty="0"/>
                        <a:t>+ 8ms</a:t>
                      </a:r>
                    </a:p>
                    <a:p>
                      <a:pPr marL="288925" lvl="2" indent="-282575" algn="l">
                        <a:spcAft>
                          <a:spcPts val="0"/>
                        </a:spcAft>
                        <a:tabLst/>
                      </a:pPr>
                      <a:r>
                        <a:rPr lang="en-US" sz="900" dirty="0"/>
                        <a:t>	where </a:t>
                      </a:r>
                    </a:p>
                    <a:p>
                      <a:pPr marL="571500" lvl="2" indent="-282575" algn="l">
                        <a:spcAft>
                          <a:spcPts val="0"/>
                        </a:spcAft>
                        <a:tabLst/>
                      </a:pPr>
                      <a:r>
                        <a:rPr lang="en-US" sz="900" dirty="0"/>
                        <a:t>N</a:t>
                      </a:r>
                      <a:r>
                        <a:rPr lang="en-US" sz="900" baseline="-25000" dirty="0"/>
                        <a:t>1</a:t>
                      </a:r>
                      <a:r>
                        <a:rPr lang="en-US" sz="900" dirty="0"/>
                        <a:t> is the number of parallel to-be-activated </a:t>
                      </a:r>
                      <a:r>
                        <a:rPr lang="en-US" sz="900" dirty="0" err="1"/>
                        <a:t>SCell</a:t>
                      </a:r>
                      <a:r>
                        <a:rPr lang="en-US" sz="900" dirty="0"/>
                        <a:t> which is FR1 unknown cell 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89943"/>
                  </a:ext>
                </a:extLst>
              </a:tr>
              <a:tr h="163235">
                <a:tc>
                  <a:txBody>
                    <a:bodyPr/>
                    <a:lstStyle/>
                    <a:p>
                      <a:pPr marL="288925" marR="0" indent="-2889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4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7475" marR="0" indent="-11747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FirstSSB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+ 8ms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1486699"/>
                  </a:ext>
                </a:extLst>
              </a:tr>
              <a:tr h="163235">
                <a:tc>
                  <a:txBody>
                    <a:bodyPr/>
                    <a:lstStyle/>
                    <a:p>
                      <a:pPr marL="288925" marR="0" indent="-28892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5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7475" marR="0" indent="-117475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6ms</a:t>
                      </a:r>
                    </a:p>
                  </a:txBody>
                  <a:tcPr marL="33688" marR="33688" marT="16844" marB="168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2953652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D1306BB1-13BB-054F-88F8-07E1E04916F1}"/>
              </a:ext>
            </a:extLst>
          </p:cNvPr>
          <p:cNvSpPr/>
          <p:nvPr/>
        </p:nvSpPr>
        <p:spPr>
          <a:xfrm>
            <a:off x="143508" y="2715766"/>
            <a:ext cx="87489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i="1" dirty="0"/>
              <a:t>Proposal 3: For per-FR MG capable UE in “scenario 3: In NR-DC, the time gap between two MAC PDUs received on dual NR CGs is greater than 3ms for multiple </a:t>
            </a:r>
            <a:r>
              <a:rPr lang="en-US" sz="1200" b="1" i="1" dirty="0" err="1"/>
              <a:t>SCell</a:t>
            </a:r>
            <a:r>
              <a:rPr lang="en-US" sz="1200" b="1" i="1" dirty="0"/>
              <a:t> activation, but the second MAC PDU for </a:t>
            </a:r>
            <a:r>
              <a:rPr lang="en-US" sz="1200" b="1" i="1" dirty="0" err="1"/>
              <a:t>SCell</a:t>
            </a:r>
            <a:r>
              <a:rPr lang="en-US" sz="1200" b="1" i="1" dirty="0"/>
              <a:t> activation in one CG was received within the activation period of the </a:t>
            </a:r>
            <a:r>
              <a:rPr lang="en-US" sz="1200" b="1" i="1" dirty="0" err="1"/>
              <a:t>SCell</a:t>
            </a:r>
            <a:r>
              <a:rPr lang="en-US" sz="1200" b="1" i="1" dirty="0"/>
              <a:t>(s) activation in other CG”, the activation delay requirement is same as scenario 2 only except that the MAC CE decoding time is changed back to 3ms.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951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42590" y="2086883"/>
            <a:ext cx="8424936" cy="1102519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Annex 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43696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3731" y="123478"/>
            <a:ext cx="8229600" cy="637579"/>
          </a:xfrm>
        </p:spPr>
        <p:txBody>
          <a:bodyPr>
            <a:noAutofit/>
          </a:bodyPr>
          <a:lstStyle/>
          <a:p>
            <a:r>
              <a:rPr lang="en-US" altLang="zh-CN" sz="1600" dirty="0"/>
              <a:t>Annex A: </a:t>
            </a:r>
            <a:r>
              <a:rPr lang="en-US" sz="1600" dirty="0"/>
              <a:t>Scenario 1: Only one single MAC CE is received by UE  for multiple </a:t>
            </a:r>
            <a:r>
              <a:rPr lang="en-US" sz="1600" dirty="0" err="1"/>
              <a:t>SCell</a:t>
            </a:r>
            <a:r>
              <a:rPr lang="en-US" sz="1600" dirty="0"/>
              <a:t> activation in EN-DC, NE-DC, NR-SA(NR-CA), or one CG of NR-DC (1/7)</a:t>
            </a:r>
            <a:endParaRPr lang="zh-CN" altLang="en-US" sz="16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6E680BD-F553-0041-B55A-832A9FA961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807925"/>
              </p:ext>
            </p:extLst>
          </p:nvPr>
        </p:nvGraphicFramePr>
        <p:xfrm>
          <a:off x="4942384" y="1205015"/>
          <a:ext cx="4022105" cy="30653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2139">
                  <a:extLst>
                    <a:ext uri="{9D8B030D-6E8A-4147-A177-3AD203B41FA5}">
                      <a16:colId xmlns:a16="http://schemas.microsoft.com/office/drawing/2014/main" val="3240937197"/>
                    </a:ext>
                  </a:extLst>
                </a:gridCol>
                <a:gridCol w="522775">
                  <a:extLst>
                    <a:ext uri="{9D8B030D-6E8A-4147-A177-3AD203B41FA5}">
                      <a16:colId xmlns:a16="http://schemas.microsoft.com/office/drawing/2014/main" val="809251243"/>
                    </a:ext>
                  </a:extLst>
                </a:gridCol>
                <a:gridCol w="1819078">
                  <a:extLst>
                    <a:ext uri="{9D8B030D-6E8A-4147-A177-3AD203B41FA5}">
                      <a16:colId xmlns:a16="http://schemas.microsoft.com/office/drawing/2014/main" val="1486405067"/>
                    </a:ext>
                  </a:extLst>
                </a:gridCol>
                <a:gridCol w="1008113">
                  <a:extLst>
                    <a:ext uri="{9D8B030D-6E8A-4147-A177-3AD203B41FA5}">
                      <a16:colId xmlns:a16="http://schemas.microsoft.com/office/drawing/2014/main" val="2496963023"/>
                    </a:ext>
                  </a:extLst>
                </a:gridCol>
              </a:tblGrid>
              <a:tr h="430209">
                <a:tc rowSpan="2" gridSpan="2"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Activation delay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938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dirty="0">
                          <a:effectLst/>
                        </a:rPr>
                        <a:t>Being-Activated </a:t>
                      </a:r>
                      <a:r>
                        <a:rPr lang="en-US" sz="900" dirty="0" err="1">
                          <a:effectLst/>
                        </a:rPr>
                        <a:t>SCell</a:t>
                      </a:r>
                      <a:r>
                        <a:rPr lang="en-US" sz="900" dirty="0">
                          <a:effectLst/>
                        </a:rPr>
                        <a:t> (victim) type 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045" marR="0" indent="-179705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Note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654972"/>
                  </a:ext>
                </a:extLst>
              </a:tr>
              <a:tr h="143403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Type 1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979204"/>
                  </a:ext>
                </a:extLst>
              </a:tr>
              <a:tr h="143403">
                <a:tc rowSpan="10">
                  <a:txBody>
                    <a:bodyPr/>
                    <a:lstStyle/>
                    <a:p>
                      <a:pPr marL="7938" marR="0" indent="0" algn="ctr">
                        <a:spcBef>
                          <a:spcPts val="0"/>
                        </a:spcBef>
                        <a:spcAft>
                          <a:spcPts val="900"/>
                        </a:spcAft>
                        <a:tabLst/>
                      </a:pPr>
                      <a:r>
                        <a:rPr lang="en-US" sz="900" dirty="0">
                          <a:effectLst/>
                        </a:rPr>
                        <a:t>Being-Activated </a:t>
                      </a:r>
                      <a:r>
                        <a:rPr lang="en-US" sz="900" dirty="0" err="1">
                          <a:effectLst/>
                        </a:rPr>
                        <a:t>SCell</a:t>
                      </a:r>
                      <a:r>
                        <a:rPr lang="en-US" sz="900" dirty="0">
                          <a:effectLst/>
                        </a:rPr>
                        <a:t> (aggressor) type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Type 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7063535"/>
                  </a:ext>
                </a:extLst>
              </a:tr>
              <a:tr h="6722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Type 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 err="1">
                          <a:effectLst/>
                        </a:rPr>
                        <a:t>T</a:t>
                      </a:r>
                      <a:r>
                        <a:rPr lang="en-US" sz="900" baseline="-25000" dirty="0" err="1">
                          <a:effectLst/>
                        </a:rPr>
                        <a:t>FirstSSB_MAX</a:t>
                      </a:r>
                      <a:r>
                        <a:rPr lang="en-US" sz="900" dirty="0">
                          <a:effectLst/>
                        </a:rPr>
                        <a:t> + </a:t>
                      </a:r>
                      <a:r>
                        <a:rPr lang="en-US" sz="900" dirty="0" err="1">
                          <a:effectLst/>
                        </a:rPr>
                        <a:t>T</a:t>
                      </a:r>
                      <a:r>
                        <a:rPr lang="en-US" sz="900" baseline="-25000" dirty="0" err="1">
                          <a:effectLst/>
                        </a:rPr>
                        <a:t>rs</a:t>
                      </a:r>
                      <a:r>
                        <a:rPr lang="en-US" sz="900" dirty="0">
                          <a:effectLst/>
                        </a:rPr>
                        <a:t> + 5ms in intra- band,</a:t>
                      </a:r>
                    </a:p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 in inter-band</a:t>
                      </a:r>
                      <a:r>
                        <a:rPr lang="en-US" sz="200" dirty="0">
                          <a:effectLst/>
                        </a:rPr>
                        <a:t> </a:t>
                      </a:r>
                      <a:endParaRPr lang="en-US" sz="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Extended by AGC settling in the same band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882853"/>
                  </a:ext>
                </a:extLst>
              </a:tr>
              <a:tr h="6722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Type 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 err="1">
                          <a:effectLst/>
                        </a:rPr>
                        <a:t>T</a:t>
                      </a:r>
                      <a:r>
                        <a:rPr lang="en-US" sz="900" baseline="-25000" dirty="0" err="1">
                          <a:effectLst/>
                        </a:rPr>
                        <a:t>FirstSSB_MAX</a:t>
                      </a:r>
                      <a:r>
                        <a:rPr lang="en-US" sz="900" dirty="0">
                          <a:effectLst/>
                        </a:rPr>
                        <a:t> + T</a:t>
                      </a:r>
                      <a:r>
                        <a:rPr lang="en-US" sz="900" baseline="-25000" dirty="0">
                          <a:effectLst/>
                        </a:rPr>
                        <a:t>SMTC_MAX </a:t>
                      </a:r>
                      <a:r>
                        <a:rPr lang="en-US" sz="900" dirty="0">
                          <a:effectLst/>
                        </a:rPr>
                        <a:t>+ </a:t>
                      </a:r>
                      <a:r>
                        <a:rPr lang="en-US" sz="900" dirty="0" err="1">
                          <a:effectLst/>
                        </a:rPr>
                        <a:t>T</a:t>
                      </a:r>
                      <a:r>
                        <a:rPr lang="en-US" sz="900" baseline="-25000" dirty="0" err="1">
                          <a:effectLst/>
                        </a:rPr>
                        <a:t>rs</a:t>
                      </a:r>
                      <a:r>
                        <a:rPr lang="en-US" sz="900" dirty="0">
                          <a:effectLst/>
                        </a:rPr>
                        <a:t> + 5ms in intra-band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  <a:p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 inter-band</a:t>
                      </a:r>
                      <a:r>
                        <a:rPr lang="en-US" sz="200" dirty="0">
                          <a:effectLst/>
                        </a:rPr>
                        <a:t> </a:t>
                      </a:r>
                      <a:endParaRPr lang="en-US" sz="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Extended by AGC settling in the same band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4403870"/>
                  </a:ext>
                </a:extLst>
              </a:tr>
              <a:tr h="1434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Type 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431369"/>
                  </a:ext>
                </a:extLst>
              </a:tr>
              <a:tr h="1434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Type 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7947637"/>
                  </a:ext>
                </a:extLst>
              </a:tr>
              <a:tr h="1434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Type 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89960"/>
                  </a:ext>
                </a:extLst>
              </a:tr>
              <a:tr h="1434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Type 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34916"/>
                  </a:ext>
                </a:extLst>
              </a:tr>
              <a:tr h="1434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Type 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398967"/>
                  </a:ext>
                </a:extLst>
              </a:tr>
              <a:tr h="1434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Type 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3318807"/>
                  </a:ext>
                </a:extLst>
              </a:tr>
              <a:tr h="1434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Type 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as single </a:t>
                      </a:r>
                      <a:r>
                        <a:rPr lang="en-US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activation</a:t>
                      </a: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032" marR="530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0527026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791BCE39-C2DD-934A-8DC5-E3B724EB85F4}"/>
              </a:ext>
            </a:extLst>
          </p:cNvPr>
          <p:cNvSpPr/>
          <p:nvPr/>
        </p:nvSpPr>
        <p:spPr>
          <a:xfrm>
            <a:off x="107504" y="915566"/>
            <a:ext cx="4752528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sz="1400" dirty="0">
                <a:ea typeface="Times New Roman" panose="02020603050405020304" pitchFamily="18" charset="0"/>
              </a:rPr>
              <a:t>Requirement for </a:t>
            </a:r>
            <a:r>
              <a:rPr lang="en-US" sz="1400" dirty="0"/>
              <a:t>Type 1: FR1 known </a:t>
            </a:r>
            <a:r>
              <a:rPr lang="en-US" sz="1400" dirty="0" err="1"/>
              <a:t>SCell</a:t>
            </a:r>
            <a:r>
              <a:rPr lang="en-US" sz="1400" dirty="0"/>
              <a:t> with </a:t>
            </a:r>
            <a:r>
              <a:rPr lang="en-US" sz="1400" dirty="0" err="1"/>
              <a:t>meas_cyc</a:t>
            </a:r>
            <a:r>
              <a:rPr lang="en-US" sz="1400" dirty="0"/>
              <a:t>=160ms</a:t>
            </a:r>
          </a:p>
          <a:p>
            <a:pPr marL="292100" lvl="1" indent="-179388">
              <a:spcAft>
                <a:spcPts val="900"/>
              </a:spcAft>
              <a:buFontTx/>
              <a:buChar char="-"/>
            </a:pPr>
            <a:r>
              <a:rPr lang="it-IT" sz="1400" dirty="0" err="1">
                <a:ea typeface="Times New Roman" panose="02020603050405020304" pitchFamily="18" charset="0"/>
              </a:rPr>
              <a:t>If</a:t>
            </a:r>
            <a:r>
              <a:rPr lang="it-IT" sz="1400" dirty="0">
                <a:ea typeface="Times New Roman" panose="02020603050405020304" pitchFamily="18" charset="0"/>
              </a:rPr>
              <a:t> the target </a:t>
            </a:r>
            <a:r>
              <a:rPr lang="it-IT" sz="1400" dirty="0" err="1">
                <a:ea typeface="Times New Roman" panose="02020603050405020304" pitchFamily="18" charset="0"/>
              </a:rPr>
              <a:t>SCell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is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known</a:t>
            </a:r>
            <a:r>
              <a:rPr lang="it-IT" sz="1400" dirty="0">
                <a:ea typeface="Times New Roman" panose="02020603050405020304" pitchFamily="18" charset="0"/>
              </a:rPr>
              <a:t> and </a:t>
            </a:r>
            <a:r>
              <a:rPr lang="it-IT" sz="1400" dirty="0" err="1">
                <a:ea typeface="Times New Roman" panose="02020603050405020304" pitchFamily="18" charset="0"/>
              </a:rPr>
              <a:t>belongs</a:t>
            </a:r>
            <a:r>
              <a:rPr lang="it-IT" sz="1400" dirty="0">
                <a:ea typeface="Times New Roman" panose="02020603050405020304" pitchFamily="18" charset="0"/>
              </a:rPr>
              <a:t> to FR1 and the target </a:t>
            </a:r>
            <a:r>
              <a:rPr lang="it-IT" sz="1400" dirty="0" err="1">
                <a:ea typeface="Times New Roman" panose="02020603050405020304" pitchFamily="18" charset="0"/>
              </a:rPr>
              <a:t>SCell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measurement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cycle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is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equal</a:t>
            </a:r>
            <a:r>
              <a:rPr lang="it-IT" sz="1400" dirty="0">
                <a:ea typeface="Times New Roman" panose="02020603050405020304" pitchFamily="18" charset="0"/>
              </a:rPr>
              <a:t> to or </a:t>
            </a:r>
            <a:r>
              <a:rPr lang="it-IT" sz="1400" dirty="0" err="1">
                <a:ea typeface="Times New Roman" panose="02020603050405020304" pitchFamily="18" charset="0"/>
              </a:rPr>
              <a:t>smaller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than</a:t>
            </a:r>
            <a:r>
              <a:rPr lang="it-IT" sz="1400" dirty="0">
                <a:ea typeface="Times New Roman" panose="02020603050405020304" pitchFamily="18" charset="0"/>
              </a:rPr>
              <a:t> 160ms, </a:t>
            </a:r>
            <a:r>
              <a:rPr lang="it-IT" sz="1400" dirty="0" err="1">
                <a:ea typeface="Times New Roman" panose="02020603050405020304" pitchFamily="18" charset="0"/>
              </a:rPr>
              <a:t>T</a:t>
            </a:r>
            <a:r>
              <a:rPr lang="it-IT" sz="1400" baseline="-25000" dirty="0" err="1">
                <a:ea typeface="Times New Roman" panose="02020603050405020304" pitchFamily="18" charset="0"/>
              </a:rPr>
              <a:t>activation_time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is</a:t>
            </a:r>
            <a:r>
              <a:rPr lang="it-IT" sz="1400" dirty="0">
                <a:ea typeface="Times New Roman" panose="02020603050405020304" pitchFamily="18" charset="0"/>
              </a:rPr>
              <a:t>:</a:t>
            </a:r>
            <a:endParaRPr lang="en-US" sz="1400" dirty="0">
              <a:ea typeface="Times New Roman" panose="02020603050405020304" pitchFamily="18" charset="0"/>
            </a:endParaRPr>
          </a:p>
          <a:p>
            <a:pPr marL="747713" lvl="2" indent="-333375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ea typeface="Times New Roman" panose="02020603050405020304" pitchFamily="18" charset="0"/>
              </a:rPr>
              <a:t>T</a:t>
            </a:r>
            <a:r>
              <a:rPr lang="en-US" sz="1400" baseline="-25000" dirty="0" err="1">
                <a:ea typeface="Times New Roman" panose="02020603050405020304" pitchFamily="18" charset="0"/>
              </a:rPr>
              <a:t>FirstSSB_MAX</a:t>
            </a:r>
            <a:r>
              <a:rPr lang="en-US" sz="1400" dirty="0">
                <a:ea typeface="Times New Roman" panose="02020603050405020304" pitchFamily="18" charset="0"/>
              </a:rPr>
              <a:t> + </a:t>
            </a:r>
            <a:r>
              <a:rPr lang="en-US" sz="1400" dirty="0" err="1">
                <a:ea typeface="Times New Roman" panose="02020603050405020304" pitchFamily="18" charset="0"/>
              </a:rPr>
              <a:t>T</a:t>
            </a:r>
            <a:r>
              <a:rPr lang="en-US" sz="1400" baseline="-25000" dirty="0" err="1">
                <a:ea typeface="Times New Roman" panose="02020603050405020304" pitchFamily="18" charset="0"/>
              </a:rPr>
              <a:t>rs</a:t>
            </a:r>
            <a:r>
              <a:rPr lang="en-US" sz="1400" dirty="0">
                <a:ea typeface="Times New Roman" panose="02020603050405020304" pitchFamily="18" charset="0"/>
              </a:rPr>
              <a:t> + 5ms, if on the same band UE also has at least one parallel to-be-activated </a:t>
            </a:r>
            <a:r>
              <a:rPr lang="en-US" sz="1400" dirty="0" err="1">
                <a:ea typeface="Times New Roman" panose="02020603050405020304" pitchFamily="18" charset="0"/>
              </a:rPr>
              <a:t>SCell</a:t>
            </a:r>
            <a:r>
              <a:rPr lang="en-US" sz="1400" dirty="0">
                <a:ea typeface="Times New Roman" panose="02020603050405020304" pitchFamily="18" charset="0"/>
              </a:rPr>
              <a:t> which is FR1 known </a:t>
            </a:r>
            <a:r>
              <a:rPr lang="en-US" sz="1400" dirty="0" err="1">
                <a:ea typeface="Times New Roman" panose="02020603050405020304" pitchFamily="18" charset="0"/>
              </a:rPr>
              <a:t>Scell</a:t>
            </a:r>
            <a:r>
              <a:rPr lang="en-US" sz="1400" dirty="0">
                <a:ea typeface="Times New Roman" panose="02020603050405020304" pitchFamily="18" charset="0"/>
              </a:rPr>
              <a:t> with the </a:t>
            </a:r>
            <a:r>
              <a:rPr lang="en-US" sz="1400" dirty="0" err="1">
                <a:ea typeface="Times New Roman" panose="02020603050405020304" pitchFamily="18" charset="0"/>
              </a:rPr>
              <a:t>SCell</a:t>
            </a:r>
            <a:r>
              <a:rPr lang="en-US" sz="1400" dirty="0">
                <a:ea typeface="Times New Roman" panose="02020603050405020304" pitchFamily="18" charset="0"/>
              </a:rPr>
              <a:t> measurement cycle larger than 160ms but does not have any parallel to-be-activated </a:t>
            </a:r>
            <a:r>
              <a:rPr lang="en-US" sz="1400" dirty="0" err="1">
                <a:ea typeface="Times New Roman" panose="02020603050405020304" pitchFamily="18" charset="0"/>
              </a:rPr>
              <a:t>SCell</a:t>
            </a:r>
            <a:r>
              <a:rPr lang="en-US" sz="1400" dirty="0">
                <a:ea typeface="Times New Roman" panose="02020603050405020304" pitchFamily="18" charset="0"/>
              </a:rPr>
              <a:t> which is FR1 unknown </a:t>
            </a:r>
            <a:r>
              <a:rPr lang="en-US" sz="1400" dirty="0" err="1">
                <a:ea typeface="Times New Roman" panose="02020603050405020304" pitchFamily="18" charset="0"/>
              </a:rPr>
              <a:t>SCell</a:t>
            </a:r>
            <a:r>
              <a:rPr lang="en-US" sz="1400" dirty="0">
                <a:ea typeface="Times New Roman" panose="02020603050405020304" pitchFamily="18" charset="0"/>
              </a:rPr>
              <a:t>.</a:t>
            </a:r>
          </a:p>
          <a:p>
            <a:pPr marL="747713" lvl="2" indent="-333375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it-IT" sz="1400" dirty="0" err="1">
                <a:ea typeface="Times New Roman" panose="02020603050405020304" pitchFamily="18" charset="0"/>
              </a:rPr>
              <a:t>T</a:t>
            </a:r>
            <a:r>
              <a:rPr lang="it-IT" sz="1400" baseline="-25000" dirty="0" err="1">
                <a:ea typeface="Times New Roman" panose="02020603050405020304" pitchFamily="18" charset="0"/>
              </a:rPr>
              <a:t>FirstSSB_MAX</a:t>
            </a:r>
            <a:r>
              <a:rPr lang="it-IT" sz="1400" dirty="0">
                <a:ea typeface="Times New Roman" panose="02020603050405020304" pitchFamily="18" charset="0"/>
              </a:rPr>
              <a:t> + T</a:t>
            </a:r>
            <a:r>
              <a:rPr lang="it-IT" sz="1400" baseline="-25000" dirty="0">
                <a:ea typeface="Times New Roman" panose="02020603050405020304" pitchFamily="18" charset="0"/>
              </a:rPr>
              <a:t>SMTC_MAX </a:t>
            </a:r>
            <a:r>
              <a:rPr lang="it-IT" sz="1400" dirty="0">
                <a:ea typeface="Times New Roman" panose="02020603050405020304" pitchFamily="18" charset="0"/>
              </a:rPr>
              <a:t>+ </a:t>
            </a:r>
            <a:r>
              <a:rPr lang="it-IT" sz="1400" dirty="0" err="1">
                <a:ea typeface="Times New Roman" panose="02020603050405020304" pitchFamily="18" charset="0"/>
              </a:rPr>
              <a:t>T</a:t>
            </a:r>
            <a:r>
              <a:rPr lang="it-IT" sz="1400" baseline="-25000" dirty="0" err="1">
                <a:ea typeface="Times New Roman" panose="02020603050405020304" pitchFamily="18" charset="0"/>
              </a:rPr>
              <a:t>rs</a:t>
            </a:r>
            <a:r>
              <a:rPr lang="it-IT" sz="1400" dirty="0">
                <a:ea typeface="Times New Roman" panose="02020603050405020304" pitchFamily="18" charset="0"/>
              </a:rPr>
              <a:t> + 5ms, </a:t>
            </a:r>
            <a:r>
              <a:rPr lang="it-IT" sz="1400" dirty="0" err="1">
                <a:ea typeface="Times New Roman" panose="02020603050405020304" pitchFamily="18" charset="0"/>
              </a:rPr>
              <a:t>if</a:t>
            </a:r>
            <a:r>
              <a:rPr lang="it-IT" sz="1400" dirty="0">
                <a:ea typeface="Times New Roman" panose="02020603050405020304" pitchFamily="18" charset="0"/>
              </a:rPr>
              <a:t> on the </a:t>
            </a:r>
            <a:r>
              <a:rPr lang="it-IT" sz="1400" dirty="0" err="1">
                <a:ea typeface="Times New Roman" panose="02020603050405020304" pitchFamily="18" charset="0"/>
              </a:rPr>
              <a:t>same</a:t>
            </a:r>
            <a:r>
              <a:rPr lang="it-IT" sz="1400" dirty="0">
                <a:ea typeface="Times New Roman" panose="02020603050405020304" pitchFamily="18" charset="0"/>
              </a:rPr>
              <a:t> band UE </a:t>
            </a:r>
            <a:r>
              <a:rPr lang="it-IT" sz="1400" dirty="0" err="1">
                <a:ea typeface="Times New Roman" panose="02020603050405020304" pitchFamily="18" charset="0"/>
              </a:rPr>
              <a:t>also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has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at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least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one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parallel</a:t>
            </a:r>
            <a:r>
              <a:rPr lang="it-IT" sz="1400" dirty="0">
                <a:ea typeface="Times New Roman" panose="02020603050405020304" pitchFamily="18" charset="0"/>
              </a:rPr>
              <a:t> to-be-</a:t>
            </a:r>
            <a:r>
              <a:rPr lang="it-IT" sz="1400" dirty="0" err="1">
                <a:ea typeface="Times New Roman" panose="02020603050405020304" pitchFamily="18" charset="0"/>
              </a:rPr>
              <a:t>activated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SCell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which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is</a:t>
            </a:r>
            <a:r>
              <a:rPr lang="it-IT" sz="1400" dirty="0">
                <a:ea typeface="Times New Roman" panose="02020603050405020304" pitchFamily="18" charset="0"/>
              </a:rPr>
              <a:t> FR1 </a:t>
            </a:r>
            <a:r>
              <a:rPr lang="it-IT" sz="1400" dirty="0" err="1">
                <a:ea typeface="Times New Roman" panose="02020603050405020304" pitchFamily="18" charset="0"/>
              </a:rPr>
              <a:t>unknown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Scell</a:t>
            </a:r>
            <a:endParaRPr lang="en-US" sz="1400" dirty="0">
              <a:ea typeface="Times New Roman" panose="02020603050405020304" pitchFamily="18" charset="0"/>
            </a:endParaRPr>
          </a:p>
          <a:p>
            <a:pPr marL="747713" lvl="2" indent="-333375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it-IT" sz="1400" dirty="0" err="1">
                <a:ea typeface="Times New Roman" panose="02020603050405020304" pitchFamily="18" charset="0"/>
              </a:rPr>
              <a:t>T</a:t>
            </a:r>
            <a:r>
              <a:rPr lang="it-IT" sz="1400" baseline="-25000" dirty="0" err="1">
                <a:ea typeface="Times New Roman" panose="02020603050405020304" pitchFamily="18" charset="0"/>
              </a:rPr>
              <a:t>FirstSSB</a:t>
            </a:r>
            <a:r>
              <a:rPr lang="it-IT" sz="1400" dirty="0">
                <a:ea typeface="Times New Roman" panose="02020603050405020304" pitchFamily="18" charset="0"/>
              </a:rPr>
              <a:t>+ 5ms, for </a:t>
            </a:r>
            <a:r>
              <a:rPr lang="it-IT" sz="1400" dirty="0" err="1">
                <a:ea typeface="Times New Roman" panose="02020603050405020304" pitchFamily="18" charset="0"/>
              </a:rPr>
              <a:t>all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other</a:t>
            </a:r>
            <a:r>
              <a:rPr lang="it-IT" sz="1400" dirty="0">
                <a:ea typeface="Times New Roman" panose="02020603050405020304" pitchFamily="18" charset="0"/>
              </a:rPr>
              <a:t> </a:t>
            </a:r>
            <a:r>
              <a:rPr lang="it-IT" sz="1400" dirty="0" err="1">
                <a:ea typeface="Times New Roman" panose="02020603050405020304" pitchFamily="18" charset="0"/>
              </a:rPr>
              <a:t>cases</a:t>
            </a: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0129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13613</TotalTime>
  <Words>4557</Words>
  <Application>Microsoft Macintosh PowerPoint</Application>
  <PresentationFormat>On-screen Show (16:9)</PresentationFormat>
  <Paragraphs>560</Paragraphs>
  <Slides>15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System Font Regular</vt:lpstr>
      <vt:lpstr>Arial</vt:lpstr>
      <vt:lpstr>Calibri</vt:lpstr>
      <vt:lpstr>Courier New</vt:lpstr>
      <vt:lpstr>Times New Roman</vt:lpstr>
      <vt:lpstr>Wingdings</vt:lpstr>
      <vt:lpstr>Office 主题</vt:lpstr>
      <vt:lpstr>On activation delay requirements for multiple SCell activation</vt:lpstr>
      <vt:lpstr>Background: Types of SCell activation in R15 TS38.133</vt:lpstr>
      <vt:lpstr>Scenarios in this contribution</vt:lpstr>
      <vt:lpstr>Activation delay analysis for Scenario 1: Only one single MAC CE is received by UE for multiple SCell activation in EN-DC, NE-DC, NR-SA(NR-CA), or one CG of NR-DC</vt:lpstr>
      <vt:lpstr>Proposal 1: Activation delay requirement for “Scenario 1: Only one single MAC CE is received by UE for multiple SCell activation in EN-DC, NE-DC, NR-SA(NR-CA), or one CG of NR-DC” is proposed as in following table.</vt:lpstr>
      <vt:lpstr>Activation delay analysis for Scenario 2: two MAC PDUs on dual NR CGs are received within 3ms for multiple SCell activation in two CGs of NR-DC for per-FR MG capable UE</vt:lpstr>
      <vt:lpstr>Proposal 2: Activation delay requirement for “Scenario 2: two MAC PDUs on dual NR CGs are received within 3ms for multiple SCell activation in two CGs of NR-DC for per-FR MG capable UE” is proposed as in following table.</vt:lpstr>
      <vt:lpstr>Annex A</vt:lpstr>
      <vt:lpstr>Annex A: Scenario 1: Only one single MAC CE is received by UE  for multiple SCell activation in EN-DC, NE-DC, NR-SA(NR-CA), or one CG of NR-DC (1/7)</vt:lpstr>
      <vt:lpstr>Annex A: Scenario 1: Only one single MAC CE is received by UE  for multiple SCell activation in EN-DC, NE-DC, NR-SA(NR-CA), or one CG of NR-DC (2/7)</vt:lpstr>
      <vt:lpstr>Annex A: Scenario 1: Only one single MAC CE is received by UE  for multiple SCell activation in EN-DC, NE-DC, NR-SA(NR-CA), or one CG of NR-DC (3/7)</vt:lpstr>
      <vt:lpstr>Annex A: Scenario 1: Only one single MAC CE is received by UE  for multiple SCell activation in EN-DC, NE-DC, NR-SA(NR-CA), or one CG of NR-DC (4/7)</vt:lpstr>
      <vt:lpstr>Annex A: Scenario 1: Only one single MAC CE is received by UE  for multiple SCell activation in EN-DC, NE-DC, NR-SA(NR-CA), or one CG of NR-DC (5/7)</vt:lpstr>
      <vt:lpstr>Annex A: Scenario 1: Only one single MAC CE is received by UE  for multiple SCell activation in EN-DC, NE-DC, NR-SA(NR-CA), or one CG of NR-DC (6/7)</vt:lpstr>
      <vt:lpstr>Annex A: Scenario 1: Only one single MAC CE is received by UE  for multiple SCell activation in EN-DC, NE-DC, NR-SA(NR-CA), or one CG of NR-DC (7/7)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Jerry Cui</cp:lastModifiedBy>
  <cp:revision>236</cp:revision>
  <dcterms:created xsi:type="dcterms:W3CDTF">2019-10-08T01:43:15Z</dcterms:created>
  <dcterms:modified xsi:type="dcterms:W3CDTF">2020-04-10T20:26:30Z</dcterms:modified>
</cp:coreProperties>
</file>