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62" r:id="rId5"/>
    <p:sldId id="263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0" d="100"/>
          <a:sy n="110" d="100"/>
        </p:scale>
        <p:origin x="63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F0D7-8ADF-43A0-8261-C409428C8D0B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C479-C25E-4B70-A177-DB90D387B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886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F0D7-8ADF-43A0-8261-C409428C8D0B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C479-C25E-4B70-A177-DB90D387B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081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F0D7-8ADF-43A0-8261-C409428C8D0B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C479-C25E-4B70-A177-DB90D387B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57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F0D7-8ADF-43A0-8261-C409428C8D0B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C479-C25E-4B70-A177-DB90D387B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987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F0D7-8ADF-43A0-8261-C409428C8D0B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C479-C25E-4B70-A177-DB90D387B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134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F0D7-8ADF-43A0-8261-C409428C8D0B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C479-C25E-4B70-A177-DB90D387B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426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F0D7-8ADF-43A0-8261-C409428C8D0B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C479-C25E-4B70-A177-DB90D387B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595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F0D7-8ADF-43A0-8261-C409428C8D0B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C479-C25E-4B70-A177-DB90D387B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276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F0D7-8ADF-43A0-8261-C409428C8D0B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C479-C25E-4B70-A177-DB90D387B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842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F0D7-8ADF-43A0-8261-C409428C8D0B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C479-C25E-4B70-A177-DB90D387B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934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F0D7-8ADF-43A0-8261-C409428C8D0B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C479-C25E-4B70-A177-DB90D387B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943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AF0D7-8ADF-43A0-8261-C409428C8D0B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5C479-C25E-4B70-A177-DB90D387B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215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26315"/>
          </a:xfrm>
        </p:spPr>
        <p:txBody>
          <a:bodyPr>
            <a:noAutofit/>
          </a:bodyPr>
          <a:lstStyle/>
          <a:p>
            <a:pPr algn="l"/>
            <a:r>
              <a:rPr lang="en-GB" sz="2000" b="1" dirty="0"/>
              <a:t>3GPP TSG-RAN WG4 Meeting #94-e-Bis				R4-2005187</a:t>
            </a:r>
            <a:br>
              <a:rPr lang="en-US" sz="2000" b="1" dirty="0"/>
            </a:br>
            <a:r>
              <a:rPr lang="en-GB" sz="2000" b="1" dirty="0"/>
              <a:t>Electronic Meeting, 20 – 30 April, 2020</a:t>
            </a:r>
            <a:endParaRPr lang="en-US" sz="2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727395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b="1" dirty="0"/>
              <a:t>Way forward on NR band n259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24001" y="4626804"/>
            <a:ext cx="10055086" cy="172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  <a:tabLst>
                <a:tab pos="3951288" algn="r"/>
              </a:tabLst>
            </a:pPr>
            <a:r>
              <a:rPr lang="en-US" altLang="sv-SE" sz="3000" b="1" dirty="0"/>
              <a:t>Agenda Item:     8.16</a:t>
            </a:r>
            <a:endParaRPr lang="en-US" altLang="sv-SE" sz="3000" dirty="0"/>
          </a:p>
          <a:p>
            <a:pPr algn="l">
              <a:lnSpc>
                <a:spcPct val="80000"/>
              </a:lnSpc>
              <a:tabLst>
                <a:tab pos="3951288" algn="r"/>
              </a:tabLst>
            </a:pPr>
            <a:r>
              <a:rPr lang="en-US" altLang="sv-SE" sz="3000" b="1" dirty="0"/>
              <a:t>Document for:</a:t>
            </a:r>
            <a:r>
              <a:rPr lang="en-US" altLang="sv-SE" sz="3000" dirty="0"/>
              <a:t>	Approval</a:t>
            </a:r>
          </a:p>
          <a:p>
            <a:pPr algn="l">
              <a:lnSpc>
                <a:spcPct val="80000"/>
              </a:lnSpc>
              <a:tabLst>
                <a:tab pos="3951288" algn="r"/>
              </a:tabLst>
            </a:pPr>
            <a:r>
              <a:rPr lang="en-US" altLang="sv-SE" sz="3000" b="1" dirty="0"/>
              <a:t>Source: </a:t>
            </a:r>
            <a:r>
              <a:rPr lang="en-US" altLang="sv-SE" sz="3000" dirty="0"/>
              <a:t>Ericsson</a:t>
            </a:r>
            <a:endParaRPr lang="en-US" altLang="sv-SE" sz="3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51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94139-50CC-4CDF-85F4-AF6314681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164"/>
            <a:ext cx="10515600" cy="1325563"/>
          </a:xfrm>
        </p:spPr>
        <p:txBody>
          <a:bodyPr/>
          <a:lstStyle/>
          <a:p>
            <a:r>
              <a:rPr lang="sv-SE" b="1" dirty="0"/>
              <a:t>Background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D65A0-05C9-4B01-9A15-A675DB293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8407"/>
            <a:ext cx="10515600" cy="46585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The remaining open issues to complete the introduction of band n259 WI that have been discussed in RAN4#94-e-Bis, R4-2005113:</a:t>
            </a:r>
          </a:p>
          <a:p>
            <a:pPr lvl="1"/>
            <a:r>
              <a:rPr lang="sv-SE" dirty="0"/>
              <a:t> Beam correspondence: </a:t>
            </a:r>
            <a:r>
              <a:rPr lang="en-GB" dirty="0"/>
              <a:t>R4-2003177 (NTT DOCOMO) and R4-2004749(Huawei)</a:t>
            </a:r>
          </a:p>
          <a:p>
            <a:pPr lvl="1"/>
            <a:endParaRPr lang="en-GB" dirty="0"/>
          </a:p>
          <a:p>
            <a:pPr lvl="1"/>
            <a:r>
              <a:rPr lang="sv-SE" dirty="0"/>
              <a:t>Intra band contiguous CA: </a:t>
            </a:r>
            <a:r>
              <a:rPr lang="en-GB" dirty="0"/>
              <a:t>R4-2003177 (NTT DOCOMO) and 3UK </a:t>
            </a:r>
          </a:p>
          <a:p>
            <a:pPr marL="457200" lvl="1" indent="0">
              <a:buNone/>
            </a:pPr>
            <a:endParaRPr lang="en-GB" dirty="0"/>
          </a:p>
          <a:p>
            <a:pPr lvl="1"/>
            <a:r>
              <a:rPr lang="en-GB" dirty="0"/>
              <a:t>EESS protection: R4-2004877 (Qualcomm), R4-2003177 (NTT DOCOMO) and R4-2004749(Huawei)</a:t>
            </a:r>
          </a:p>
          <a:p>
            <a:pPr marL="0" indent="0">
              <a:buNone/>
            </a:pPr>
            <a:r>
              <a:rPr lang="en-GB" dirty="0"/>
              <a:t>and</a:t>
            </a:r>
          </a:p>
          <a:p>
            <a:pPr lvl="1"/>
            <a:r>
              <a:rPr lang="en-GB" dirty="0"/>
              <a:t>Multiband relaxation framework: This issue has been discussed in </a:t>
            </a:r>
            <a:r>
              <a:rPr lang="en-US" b="1" dirty="0"/>
              <a:t>[94e Bis][20] NR_RF_FR2_req_enh_Part_4 </a:t>
            </a:r>
            <a:r>
              <a:rPr lang="en-US" dirty="0"/>
              <a:t>thread</a:t>
            </a:r>
            <a:endParaRPr lang="sv-SE" dirty="0"/>
          </a:p>
          <a:p>
            <a:endParaRPr lang="sv-S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123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765FE-0DB6-48B5-A42C-68B06130A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v-SE" b="1" dirty="0"/>
              <a:t>Agreements 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6171A-C1AD-4B1B-ACC9-D83C2B0C3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65475"/>
          </a:xfrm>
        </p:spPr>
        <p:txBody>
          <a:bodyPr/>
          <a:lstStyle/>
          <a:p>
            <a:r>
              <a:rPr lang="sv-SE" dirty="0"/>
              <a:t>Beam correspondence</a:t>
            </a:r>
          </a:p>
          <a:p>
            <a:pPr marL="0" indent="0">
              <a:buNone/>
            </a:pPr>
            <a:r>
              <a:rPr lang="en-GB" sz="2000" dirty="0"/>
              <a:t>Rel-15 beam correspondence mechanism can be reused for n259 with the following value for beam correspondence tolerance for PC3</a:t>
            </a:r>
            <a:r>
              <a:rPr lang="en-GB" dirty="0"/>
              <a:t>: </a:t>
            </a:r>
            <a:endParaRPr lang="sv-SE" dirty="0"/>
          </a:p>
          <a:p>
            <a:pPr marL="0" indent="0">
              <a:buNone/>
            </a:pPr>
            <a:r>
              <a:rPr lang="en-GB" sz="1200" dirty="0"/>
              <a:t>                                      Table 2-1: UE beam correspondence tolerance for power class 3</a:t>
            </a:r>
          </a:p>
          <a:p>
            <a:pPr marL="0" indent="0">
              <a:buNone/>
            </a:pPr>
            <a:endParaRPr lang="en-US" sz="1200" dirty="0"/>
          </a:p>
          <a:p>
            <a:endParaRPr lang="sv-SE" sz="1200" dirty="0"/>
          </a:p>
          <a:p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EBBEC6E-D6AB-4B60-9F80-06BF0747C0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632387"/>
              </p:ext>
            </p:extLst>
          </p:nvPr>
        </p:nvGraphicFramePr>
        <p:xfrm>
          <a:off x="2703195" y="3459480"/>
          <a:ext cx="2914650" cy="14159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2339">
                  <a:extLst>
                    <a:ext uri="{9D8B030D-6E8A-4147-A177-3AD203B41FA5}">
                      <a16:colId xmlns:a16="http://schemas.microsoft.com/office/drawing/2014/main" val="4053869551"/>
                    </a:ext>
                  </a:extLst>
                </a:gridCol>
                <a:gridCol w="1772311">
                  <a:extLst>
                    <a:ext uri="{9D8B030D-6E8A-4147-A177-3AD203B41FA5}">
                      <a16:colId xmlns:a16="http://schemas.microsoft.com/office/drawing/2014/main" val="32529498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900">
                          <a:effectLst/>
                        </a:rPr>
                        <a:t>Operating band</a:t>
                      </a:r>
                      <a:endParaRPr lang="en-US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900">
                          <a:effectLst/>
                        </a:rPr>
                        <a:t>Max ∆EIRP</a:t>
                      </a:r>
                      <a:r>
                        <a:rPr lang="zh-CN" sz="900" baseline="-25000">
                          <a:effectLst/>
                        </a:rPr>
                        <a:t>BC</a:t>
                      </a:r>
                      <a:r>
                        <a:rPr lang="zh-CN" sz="900">
                          <a:effectLst/>
                        </a:rPr>
                        <a:t> at 85</a:t>
                      </a:r>
                      <a:r>
                        <a:rPr lang="zh-CN" sz="900" baseline="30000">
                          <a:effectLst/>
                        </a:rPr>
                        <a:t>th</a:t>
                      </a:r>
                      <a:r>
                        <a:rPr lang="zh-CN" sz="900">
                          <a:effectLst/>
                        </a:rPr>
                        <a:t> %-tile ∆EIRP</a:t>
                      </a:r>
                      <a:r>
                        <a:rPr lang="zh-CN" sz="900" baseline="-25000">
                          <a:effectLst/>
                        </a:rPr>
                        <a:t>BC</a:t>
                      </a:r>
                      <a:r>
                        <a:rPr lang="zh-CN" sz="900">
                          <a:effectLst/>
                        </a:rPr>
                        <a:t> CDF (dB)</a:t>
                      </a:r>
                      <a:endParaRPr lang="en-US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03729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900">
                          <a:effectLst/>
                        </a:rPr>
                        <a:t>n257</a:t>
                      </a:r>
                      <a:endParaRPr lang="en-US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900" dirty="0">
                          <a:effectLst/>
                        </a:rPr>
                        <a:t>3.0</a:t>
                      </a:r>
                      <a:endParaRPr lang="en-US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27070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900">
                          <a:effectLst/>
                        </a:rPr>
                        <a:t>n258</a:t>
                      </a:r>
                      <a:endParaRPr lang="en-US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900">
                          <a:effectLst/>
                        </a:rPr>
                        <a:t>3.0</a:t>
                      </a:r>
                      <a:endParaRPr lang="en-US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33236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900">
                          <a:effectLst/>
                        </a:rPr>
                        <a:t>n259</a:t>
                      </a:r>
                      <a:endParaRPr lang="en-US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900" dirty="0">
                          <a:effectLst/>
                          <a:highlight>
                            <a:srgbClr val="00FFFF"/>
                          </a:highlight>
                        </a:rPr>
                        <a:t>3.2</a:t>
                      </a:r>
                      <a:endParaRPr lang="en-US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61524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900">
                          <a:effectLst/>
                        </a:rPr>
                        <a:t>n260</a:t>
                      </a:r>
                      <a:endParaRPr lang="en-US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900" dirty="0">
                          <a:effectLst/>
                        </a:rPr>
                        <a:t>3.2</a:t>
                      </a:r>
                      <a:endParaRPr lang="en-US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57210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900">
                          <a:effectLst/>
                        </a:rPr>
                        <a:t>n261</a:t>
                      </a:r>
                      <a:endParaRPr lang="en-US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900" dirty="0">
                          <a:effectLst/>
                        </a:rPr>
                        <a:t>3.0</a:t>
                      </a:r>
                      <a:endParaRPr lang="en-US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55654184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441325" marR="0" indent="-44132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900" dirty="0">
                          <a:effectLst/>
                        </a:rPr>
                        <a:t>NOTE:	The requirements in this table are verified only under normal temperature conditions as defined in Annex E.2.1</a:t>
                      </a:r>
                      <a:endParaRPr lang="en-US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0754884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35B084A3-3678-4BE8-89A6-DA23F2428312}"/>
              </a:ext>
            </a:extLst>
          </p:cNvPr>
          <p:cNvSpPr txBox="1"/>
          <p:nvPr/>
        </p:nvSpPr>
        <p:spPr>
          <a:xfrm>
            <a:off x="838200" y="5212079"/>
            <a:ext cx="10325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BC requirement will be updated to reflect the outcome of the Rel-16 BC discussion in UE RF FR2 WI once the discussion is concluded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795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59C09-57E3-4D8B-9415-C1B2821CE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Agreements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B61B1-020E-47CD-AC6D-F6A56F17B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Intra band contiguous CA</a:t>
            </a:r>
          </a:p>
          <a:p>
            <a:endParaRPr lang="sv-SE" dirty="0"/>
          </a:p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ADA7AB7-C648-4BB2-85A5-728413537B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768073"/>
              </p:ext>
            </p:extLst>
          </p:nvPr>
        </p:nvGraphicFramePr>
        <p:xfrm>
          <a:off x="838201" y="2628714"/>
          <a:ext cx="10782300" cy="4023360"/>
        </p:xfrm>
        <a:graphic>
          <a:graphicData uri="http://schemas.openxmlformats.org/drawingml/2006/table">
            <a:tbl>
              <a:tblPr firstCol="1" bandRow="1"/>
              <a:tblGrid>
                <a:gridCol w="1175871">
                  <a:extLst>
                    <a:ext uri="{9D8B030D-6E8A-4147-A177-3AD203B41FA5}">
                      <a16:colId xmlns:a16="http://schemas.microsoft.com/office/drawing/2014/main" val="1177267229"/>
                    </a:ext>
                  </a:extLst>
                </a:gridCol>
                <a:gridCol w="1261685">
                  <a:extLst>
                    <a:ext uri="{9D8B030D-6E8A-4147-A177-3AD203B41FA5}">
                      <a16:colId xmlns:a16="http://schemas.microsoft.com/office/drawing/2014/main" val="2797147874"/>
                    </a:ext>
                  </a:extLst>
                </a:gridCol>
                <a:gridCol w="851173">
                  <a:extLst>
                    <a:ext uri="{9D8B030D-6E8A-4147-A177-3AD203B41FA5}">
                      <a16:colId xmlns:a16="http://schemas.microsoft.com/office/drawing/2014/main" val="1355053754"/>
                    </a:ext>
                  </a:extLst>
                </a:gridCol>
                <a:gridCol w="851173">
                  <a:extLst>
                    <a:ext uri="{9D8B030D-6E8A-4147-A177-3AD203B41FA5}">
                      <a16:colId xmlns:a16="http://schemas.microsoft.com/office/drawing/2014/main" val="1963160752"/>
                    </a:ext>
                  </a:extLst>
                </a:gridCol>
                <a:gridCol w="851173">
                  <a:extLst>
                    <a:ext uri="{9D8B030D-6E8A-4147-A177-3AD203B41FA5}">
                      <a16:colId xmlns:a16="http://schemas.microsoft.com/office/drawing/2014/main" val="2312034086"/>
                    </a:ext>
                  </a:extLst>
                </a:gridCol>
                <a:gridCol w="851173">
                  <a:extLst>
                    <a:ext uri="{9D8B030D-6E8A-4147-A177-3AD203B41FA5}">
                      <a16:colId xmlns:a16="http://schemas.microsoft.com/office/drawing/2014/main" val="109366569"/>
                    </a:ext>
                  </a:extLst>
                </a:gridCol>
                <a:gridCol w="851173">
                  <a:extLst>
                    <a:ext uri="{9D8B030D-6E8A-4147-A177-3AD203B41FA5}">
                      <a16:colId xmlns:a16="http://schemas.microsoft.com/office/drawing/2014/main" val="2880286948"/>
                    </a:ext>
                  </a:extLst>
                </a:gridCol>
                <a:gridCol w="851173">
                  <a:extLst>
                    <a:ext uri="{9D8B030D-6E8A-4147-A177-3AD203B41FA5}">
                      <a16:colId xmlns:a16="http://schemas.microsoft.com/office/drawing/2014/main" val="1849643166"/>
                    </a:ext>
                  </a:extLst>
                </a:gridCol>
                <a:gridCol w="851173">
                  <a:extLst>
                    <a:ext uri="{9D8B030D-6E8A-4147-A177-3AD203B41FA5}">
                      <a16:colId xmlns:a16="http://schemas.microsoft.com/office/drawing/2014/main" val="1038440780"/>
                    </a:ext>
                  </a:extLst>
                </a:gridCol>
                <a:gridCol w="851173">
                  <a:extLst>
                    <a:ext uri="{9D8B030D-6E8A-4147-A177-3AD203B41FA5}">
                      <a16:colId xmlns:a16="http://schemas.microsoft.com/office/drawing/2014/main" val="139730819"/>
                    </a:ext>
                  </a:extLst>
                </a:gridCol>
                <a:gridCol w="1020481">
                  <a:extLst>
                    <a:ext uri="{9D8B030D-6E8A-4147-A177-3AD203B41FA5}">
                      <a16:colId xmlns:a16="http://schemas.microsoft.com/office/drawing/2014/main" val="315066155"/>
                    </a:ext>
                  </a:extLst>
                </a:gridCol>
                <a:gridCol w="514879">
                  <a:extLst>
                    <a:ext uri="{9D8B030D-6E8A-4147-A177-3AD203B41FA5}">
                      <a16:colId xmlns:a16="http://schemas.microsoft.com/office/drawing/2014/main" val="2152565477"/>
                    </a:ext>
                  </a:extLst>
                </a:gridCol>
              </a:tblGrid>
              <a:tr h="211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CA_n259B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CA_n259B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50, 100, 200, 400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9450794"/>
                  </a:ext>
                </a:extLst>
              </a:tr>
              <a:tr h="211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CA_n259C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CA_n259B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50, 100, 200, 400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8203726"/>
                  </a:ext>
                </a:extLst>
              </a:tr>
              <a:tr h="2117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CA_n259G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CA_n259G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50, 100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200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8112544"/>
                  </a:ext>
                </a:extLst>
              </a:tr>
              <a:tr h="2270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CA_n259H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CA_n259G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CA_n259H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50, 100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300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1729529"/>
                  </a:ext>
                </a:extLst>
              </a:tr>
              <a:tr h="34055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CA_n259I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CA_n259G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CA_n259H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CA_n259I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50, 100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400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3056067"/>
                  </a:ext>
                </a:extLst>
              </a:tr>
              <a:tr h="4540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CA_n259J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CA_n259G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CA_n259H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CA_n259I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CA_n259J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50, 100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500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2175027"/>
                  </a:ext>
                </a:extLst>
              </a:tr>
              <a:tr h="56759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CA_n259K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CA_n259G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CA_n259H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CA_n259I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CA_n259J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CA_n259K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50, 100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600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9393536"/>
                  </a:ext>
                </a:extLst>
              </a:tr>
              <a:tr h="68111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CA_n259L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CA_n259G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CA_n259H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CA_n259I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CA_n259J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CA_n259K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CA_n259L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50, 100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700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46390"/>
                  </a:ext>
                </a:extLst>
              </a:tr>
              <a:tr h="79463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CA_n259M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CA_n259G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CA_n259H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CA_n259I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CA_n259J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CA_n259K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CA_n259L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CA_n259M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50, 100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800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0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49021" marR="490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594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4061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36E6F-0C89-4680-97D9-7D5707752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Agreements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674C8-4DF6-4814-9919-C0CBF66CD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Multiband relaxation framework</a:t>
            </a:r>
          </a:p>
          <a:p>
            <a:pPr marL="0" indent="0">
              <a:buNone/>
            </a:pPr>
            <a:r>
              <a:rPr lang="sv-SE" dirty="0"/>
              <a:t>Conclusions from </a:t>
            </a:r>
            <a:r>
              <a:rPr lang="en-US" dirty="0"/>
              <a:t>[94e Bis][20] NR_RF_FR2_req_enh_Part_4 thread</a:t>
            </a:r>
          </a:p>
          <a:p>
            <a:pPr marL="0" indent="0">
              <a:buNone/>
            </a:pPr>
            <a:r>
              <a:rPr lang="en-US" dirty="0"/>
              <a:t>will be reflected here.</a:t>
            </a:r>
          </a:p>
        </p:txBody>
      </p:sp>
    </p:spTree>
    <p:extLst>
      <p:ext uri="{BB962C8B-B14F-4D97-AF65-F5344CB8AC3E}">
        <p14:creationId xmlns:p14="http://schemas.microsoft.com/office/powerpoint/2010/main" val="438453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sv-SE" b="1" noProof="0" dirty="0"/>
              <a:t>Proposed way-forward for EESS protection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How to incorporate WRC-19 conclusion for EESS protection in 36-37GHz into 3GPP specification:</a:t>
            </a:r>
          </a:p>
          <a:p>
            <a:r>
              <a:rPr lang="en-GB" dirty="0"/>
              <a:t>Proposals</a:t>
            </a:r>
          </a:p>
          <a:p>
            <a:pPr lvl="1"/>
            <a:r>
              <a:rPr lang="en-GB" dirty="0"/>
              <a:t>Option 1: EESS protection for band n259 should be treated in the introduction of NR band n259 WI with the condition that agreement can be reached in RAN4#95-e (May meeting)</a:t>
            </a:r>
            <a:endParaRPr lang="en-US" dirty="0"/>
          </a:p>
          <a:p>
            <a:pPr lvl="1"/>
            <a:r>
              <a:rPr lang="en-GB" dirty="0"/>
              <a:t>Option 2: EESS protection for both band n259 and n260 should be treated together </a:t>
            </a:r>
          </a:p>
          <a:p>
            <a:pPr marL="457200" lvl="1" indent="0">
              <a:buNone/>
            </a:pPr>
            <a:r>
              <a:rPr lang="en-GB" dirty="0"/>
              <a:t> </a:t>
            </a:r>
          </a:p>
          <a:p>
            <a:r>
              <a:rPr lang="en-GB" dirty="0"/>
              <a:t> The solution should be in line with solution at 24 GHz</a:t>
            </a:r>
          </a:p>
          <a:p>
            <a:pPr marL="457200" lvl="1" indent="0">
              <a:buNone/>
            </a:pPr>
            <a:endParaRPr lang="en-GB" dirty="0"/>
          </a:p>
          <a:p>
            <a:r>
              <a:rPr lang="en-US" dirty="0"/>
              <a:t>The completion of n259 WI does not depend on the study progress of EESS protection</a:t>
            </a:r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22403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sv-SE" b="1" noProof="0" dirty="0"/>
              <a:t>References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091" y="1825625"/>
            <a:ext cx="11808823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[1] R4-2005708 , “Email discussion summary for [94e Bis][27] NR_n259”, Ericsson</a:t>
            </a:r>
          </a:p>
          <a:p>
            <a:pPr marL="0" indent="0">
              <a:buNone/>
            </a:pPr>
            <a:r>
              <a:rPr lang="en-US" sz="2400" dirty="0"/>
              <a:t>[2]R4-2003177, “Towards completion of n259 UE RF requirements”, NTT DOCOMO</a:t>
            </a:r>
          </a:p>
          <a:p>
            <a:pPr marL="0" indent="0">
              <a:buNone/>
            </a:pPr>
            <a:r>
              <a:rPr lang="en-US" sz="2400" dirty="0"/>
              <a:t>[3]R4-2004749, “On remaining UE RF requirements for n259”, Huawei</a:t>
            </a:r>
          </a:p>
          <a:p>
            <a:pPr marL="0" indent="0">
              <a:buNone/>
            </a:pPr>
            <a:r>
              <a:rPr lang="en-US" sz="2400" dirty="0"/>
              <a:t>[4]R4-2004877, “</a:t>
            </a:r>
            <a:r>
              <a:rPr lang="en-US" sz="2400" dirty="0" err="1"/>
              <a:t>dCR</a:t>
            </a:r>
            <a:r>
              <a:rPr lang="en-US" sz="2400" dirty="0"/>
              <a:t> to 38.101-2: Incorporation of WRC19 Resolutions into n259”, Qualcomm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50106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3856</TotalTime>
  <Words>668</Words>
  <Application>Microsoft Office PowerPoint</Application>
  <PresentationFormat>Widescreen</PresentationFormat>
  <Paragraphs>182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3GPP TSG-RAN WG4 Meeting #94-e-Bis    R4-2005187 Electronic Meeting, 20 – 30 April, 2020</vt:lpstr>
      <vt:lpstr>Background</vt:lpstr>
      <vt:lpstr>Agreements </vt:lpstr>
      <vt:lpstr>Agreements</vt:lpstr>
      <vt:lpstr>Agreements</vt:lpstr>
      <vt:lpstr>Proposed way-forward for EESS protection</vt:lpstr>
      <vt:lpstr>References</vt:lpstr>
    </vt:vector>
  </TitlesOfParts>
  <Company>Verizon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TSG-RAN WG4 Meeting #94-bis-e     R4-200xxxx Electronic Meeting, 20th – 30th April., 2020</dc:title>
  <dc:creator>Verizon</dc:creator>
  <cp:lastModifiedBy>Ericsson</cp:lastModifiedBy>
  <cp:revision>122</cp:revision>
  <dcterms:created xsi:type="dcterms:W3CDTF">2020-04-23T17:40:16Z</dcterms:created>
  <dcterms:modified xsi:type="dcterms:W3CDTF">2020-04-27T09:35:15Z</dcterms:modified>
</cp:coreProperties>
</file>