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9"/>
  </p:notesMasterIdLst>
  <p:sldIdLst>
    <p:sldId id="280" r:id="rId3"/>
    <p:sldId id="287" r:id="rId4"/>
    <p:sldId id="302" r:id="rId5"/>
    <p:sldId id="303" r:id="rId6"/>
    <p:sldId id="304" r:id="rId7"/>
    <p:sldId id="29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65" autoAdjust="0"/>
    <p:restoredTop sz="90158" autoAdjust="0"/>
  </p:normalViewPr>
  <p:slideViewPr>
    <p:cSldViewPr snapToGrid="0">
      <p:cViewPr varScale="1">
        <p:scale>
          <a:sx n="118" d="100"/>
          <a:sy n="118" d="100"/>
        </p:scale>
        <p:origin x="126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955083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73058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6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GB" altLang="ko-KR" b="1" dirty="0"/>
              <a:t>WF on spherical coverage improvements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Samsung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R4-2002829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2973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#94-e</a:t>
            </a:r>
          </a:p>
          <a:p>
            <a:r>
              <a:rPr lang="en-GB" altLang="ko-KR" b="1" dirty="0"/>
              <a:t>Electronic Meeting, Feb.24</a:t>
            </a:r>
            <a:r>
              <a:rPr lang="en-GB" altLang="ko-KR" b="1" baseline="30000" dirty="0"/>
              <a:t>th</a:t>
            </a:r>
            <a:r>
              <a:rPr lang="en-GB" altLang="ko-KR" b="1" dirty="0"/>
              <a:t> – Mar.6</a:t>
            </a:r>
            <a:r>
              <a:rPr lang="en-GB" altLang="ko-KR" b="1" baseline="30000" dirty="0"/>
              <a:t>th</a:t>
            </a:r>
            <a:r>
              <a:rPr lang="en-GB" altLang="ko-KR" b="1" dirty="0"/>
              <a:t> 2020</a:t>
            </a:r>
            <a:endParaRPr lang="en-GB" b="1" dirty="0"/>
          </a:p>
          <a:p>
            <a:r>
              <a:rPr lang="en-GB" b="1" dirty="0"/>
              <a:t>Agenda: 8.14.1.9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ko-KR" dirty="0"/>
              <a:t>In RAN4 #93, a way forward was approved for further discussions about how to enhance spherical coverage requirements [1]</a:t>
            </a:r>
            <a:endParaRPr lang="en-US" altLang="ko-KR" dirty="0">
              <a:solidFill>
                <a:prstClr val="black"/>
              </a:solidFill>
            </a:endParaRPr>
          </a:p>
          <a:p>
            <a:r>
              <a:rPr lang="en-US" altLang="ko-KR" dirty="0">
                <a:solidFill>
                  <a:prstClr val="black"/>
                </a:solidFill>
              </a:rPr>
              <a:t>Following topics are discussed in RAN4#94-e for spherical coverage requirements of Rel-16 based on input contributions [2-8]</a:t>
            </a:r>
            <a:endParaRPr lang="en-GB" altLang="ko-KR" dirty="0"/>
          </a:p>
          <a:p>
            <a:pPr lvl="1" hangingPunct="0"/>
            <a:r>
              <a:rPr lang="en-GB" altLang="ko-KR" dirty="0"/>
              <a:t>Contributing factors/parameters for re-evaluating spherical coverage for handheld UE type</a:t>
            </a:r>
          </a:p>
          <a:p>
            <a:pPr lvl="2"/>
            <a:r>
              <a:rPr lang="en-GB" altLang="ko-KR" dirty="0"/>
              <a:t>Most </a:t>
            </a:r>
            <a:r>
              <a:rPr lang="en-GB" altLang="ko-KR" dirty="0" smtClean="0"/>
              <a:t>companies: No </a:t>
            </a:r>
            <a:r>
              <a:rPr lang="en-GB" altLang="ko-KR" dirty="0"/>
              <a:t>more factors to study in </a:t>
            </a:r>
            <a:r>
              <a:rPr lang="en-GB" altLang="ko-KR" dirty="0" smtClean="0"/>
              <a:t>Rel16 </a:t>
            </a:r>
            <a:r>
              <a:rPr lang="en-GB" altLang="ko-KR" dirty="0"/>
              <a:t>because multiple panels already studied in Rel-15</a:t>
            </a:r>
          </a:p>
          <a:p>
            <a:pPr lvl="2"/>
            <a:r>
              <a:rPr lang="en-GB" altLang="ko-KR" dirty="0"/>
              <a:t>2 </a:t>
            </a:r>
            <a:r>
              <a:rPr lang="en-GB" altLang="ko-KR" dirty="0" smtClean="0"/>
              <a:t>companies: </a:t>
            </a:r>
            <a:r>
              <a:rPr lang="en-US" altLang="ko-KR" dirty="0" smtClean="0"/>
              <a:t>Performance </a:t>
            </a:r>
            <a:r>
              <a:rPr lang="en-US" altLang="ko-KR" dirty="0"/>
              <a:t>differences with increasing number of panels from previous discussion in </a:t>
            </a:r>
            <a:r>
              <a:rPr lang="en-US" altLang="ko-KR" dirty="0" smtClean="0"/>
              <a:t>Rel-15</a:t>
            </a:r>
            <a:endParaRPr lang="en-GB" altLang="ko-KR" dirty="0"/>
          </a:p>
          <a:p>
            <a:pPr lvl="1" hangingPunct="0"/>
            <a:r>
              <a:rPr lang="en-GB" altLang="ko-KR" dirty="0"/>
              <a:t>Method to specify possible enhancements</a:t>
            </a:r>
          </a:p>
          <a:p>
            <a:pPr lvl="2"/>
            <a:r>
              <a:rPr lang="en-US" altLang="ko-KR" dirty="0"/>
              <a:t>Most </a:t>
            </a:r>
            <a:r>
              <a:rPr lang="en-US" altLang="ko-KR" dirty="0" smtClean="0"/>
              <a:t>companies: No </a:t>
            </a:r>
            <a:r>
              <a:rPr lang="en-US" altLang="ko-KR" dirty="0"/>
              <a:t>reason to change the current requirement</a:t>
            </a:r>
            <a:endParaRPr lang="ko-KR" altLang="ko-KR" dirty="0"/>
          </a:p>
          <a:p>
            <a:pPr lvl="2"/>
            <a:r>
              <a:rPr lang="en-US" altLang="ko-KR" dirty="0"/>
              <a:t>2 </a:t>
            </a:r>
            <a:r>
              <a:rPr lang="en-US" altLang="ko-KR" dirty="0" smtClean="0"/>
              <a:t>companies: Multiple </a:t>
            </a:r>
            <a:r>
              <a:rPr lang="en-US" altLang="ko-KR" dirty="0"/>
              <a:t>power classes or power </a:t>
            </a:r>
            <a:r>
              <a:rPr lang="en-US" altLang="ko-KR" dirty="0" smtClean="0"/>
              <a:t>requirements </a:t>
            </a:r>
            <a:r>
              <a:rPr lang="en-US" altLang="ko-KR" dirty="0"/>
              <a:t>for handheld UE</a:t>
            </a:r>
            <a:endParaRPr lang="ko-KR" altLang="ko-KR" dirty="0"/>
          </a:p>
          <a:p>
            <a:pPr lvl="1" hangingPunct="0"/>
            <a:r>
              <a:rPr lang="en-GB" altLang="ko-KR" dirty="0"/>
              <a:t>Work plan for possible enhancements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RAN4 agrees to focus on seeking contributing factors before deciding on the method to specify possible enhancements</a:t>
            </a:r>
          </a:p>
          <a:p>
            <a:r>
              <a:rPr lang="en-US" altLang="ko-KR" dirty="0"/>
              <a:t>Following option is also agreed </a:t>
            </a:r>
            <a:r>
              <a:rPr lang="en-US" altLang="ko-KR" dirty="0" smtClean="0"/>
              <a:t>for </a:t>
            </a:r>
            <a:r>
              <a:rPr lang="en-US" altLang="ko-KR" dirty="0"/>
              <a:t>further study in RAN4</a:t>
            </a:r>
          </a:p>
          <a:p>
            <a:pPr lvl="1"/>
            <a:r>
              <a:rPr lang="en-US" altLang="ko-KR" dirty="0"/>
              <a:t>RAN4 continues discussion on new factors, if any, which have not been </a:t>
            </a:r>
            <a:r>
              <a:rPr lang="en-US" altLang="ko-KR" dirty="0" smtClean="0"/>
              <a:t>considered (see Appendix pages)</a:t>
            </a:r>
            <a:endParaRPr lang="en-US" altLang="ko-KR" dirty="0"/>
          </a:p>
          <a:p>
            <a:r>
              <a:rPr lang="en-US" altLang="ko-KR" dirty="0" smtClean="0"/>
              <a:t>Based </a:t>
            </a:r>
            <a:r>
              <a:rPr lang="en-US" altLang="ko-KR" dirty="0"/>
              <a:t>on the agreements, companies are encouraged to provide views </a:t>
            </a:r>
            <a:r>
              <a:rPr lang="en-US" altLang="ko-KR" dirty="0" smtClean="0"/>
              <a:t>on </a:t>
            </a:r>
            <a:r>
              <a:rPr lang="en-US" altLang="ko-KR" dirty="0"/>
              <a:t>new factors to help UE performance</a:t>
            </a:r>
          </a:p>
          <a:p>
            <a:r>
              <a:rPr lang="en-US" altLang="ko-KR" dirty="0"/>
              <a:t>The spherical coverage enhancement discussion for PC3 in Rel-16 can be concluded if RAN4 does not reach </a:t>
            </a:r>
            <a:r>
              <a:rPr lang="en-US" altLang="ko-KR" dirty="0" smtClean="0"/>
              <a:t>the consensus</a:t>
            </a:r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Forward</a:t>
            </a:r>
          </a:p>
        </p:txBody>
      </p:sp>
    </p:spTree>
    <p:extLst>
      <p:ext uri="{BB962C8B-B14F-4D97-AF65-F5344CB8AC3E}">
        <p14:creationId xmlns:p14="http://schemas.microsoft.com/office/powerpoint/2010/main" val="1131783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>
            <a:norm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Appendix 1 </a:t>
            </a:r>
            <a:endParaRPr 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109547"/>
              </p:ext>
            </p:extLst>
          </p:nvPr>
        </p:nvGraphicFramePr>
        <p:xfrm>
          <a:off x="254003" y="1895473"/>
          <a:ext cx="11747501" cy="4572000"/>
        </p:xfrm>
        <a:graphic>
          <a:graphicData uri="http://schemas.openxmlformats.org/drawingml/2006/table">
            <a:tbl>
              <a:tblPr/>
              <a:tblGrid>
                <a:gridCol w="2550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2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194675228"/>
                    </a:ext>
                  </a:extLst>
                </a:gridCol>
                <a:gridCol w="17695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248">
                <a:tc>
                  <a:txBody>
                    <a:bodyPr/>
                    <a:lstStyle/>
                    <a:p>
                      <a:pPr algn="l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antenna in an antenna module/set</a:t>
                      </a:r>
                      <a:b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(# of patches, # of dipoles, 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antenna</a:t>
                      </a:r>
                      <a:r>
                        <a:rPr lang="en-US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module/set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 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</a:t>
                      </a:r>
                      <a:r>
                        <a:rPr lang="en-US" altLang="zh-TW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UV</a:t>
                      </a:r>
                      <a:r>
                        <a:rPr lang="zh-TW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test points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test point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Beam phase shifter controller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beam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type (patch, dipole, or both)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module/set</a:t>
                      </a:r>
                      <a:r>
                        <a:rPr lang="zh-TW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location 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/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/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This information is meaningful only if it’s the same with the material which covers antennas. 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73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 size (WxHxD)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cm3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This is for information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panel – Full (Y)</a:t>
                      </a:r>
                      <a:r>
                        <a:rPr lang="en-US" sz="12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77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Assumption for spherical coverage considered in Rel-15 [9]</a:t>
            </a:r>
          </a:p>
        </p:txBody>
      </p:sp>
    </p:spTree>
    <p:extLst>
      <p:ext uri="{BB962C8B-B14F-4D97-AF65-F5344CB8AC3E}">
        <p14:creationId xmlns:p14="http://schemas.microsoft.com/office/powerpoint/2010/main" val="2690897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>
            <a:normAutofit/>
          </a:bodyPr>
          <a:lstStyle/>
          <a:p>
            <a:r>
              <a:rPr lang="en-US" altLang="ko-KR" dirty="0"/>
              <a:t>Appendix 2 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Contribution captured in section 7.2.1.4 in TR 38.817-01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F5D71DB-AA47-4BF8-AD8D-1CBF8B79DB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57" t="-5467" r="8774"/>
          <a:stretch/>
        </p:blipFill>
        <p:spPr>
          <a:xfrm>
            <a:off x="635512" y="3278144"/>
            <a:ext cx="5530208" cy="34633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1CB72611-0A45-42C5-AA26-0A1F758F61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316" r="9882" b="7013"/>
          <a:stretch/>
        </p:blipFill>
        <p:spPr>
          <a:xfrm>
            <a:off x="6479855" y="3276886"/>
            <a:ext cx="4996541" cy="34633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A714D2F-FCA6-4171-AC33-E886893A93E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1234" r="-1458"/>
          <a:stretch/>
        </p:blipFill>
        <p:spPr>
          <a:xfrm>
            <a:off x="635512" y="1997708"/>
            <a:ext cx="7141028" cy="9138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90015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670434"/>
              </p:ext>
            </p:extLst>
          </p:nvPr>
        </p:nvGraphicFramePr>
        <p:xfrm>
          <a:off x="876835" y="1507808"/>
          <a:ext cx="10438331" cy="41701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42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9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34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1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7018"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Tdoc #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Title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Source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[1]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R4-1916184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WF for spherical coverage enhancement for FR2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34244901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[2]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R4-2000020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Views on PC3 spherical coverage requirements in Rel-16 and beyond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[3]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R4-2000317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View on spherical coverage improvement for Rel-16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[4]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R4-2000750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Views on spherical coverage enhancement for PC3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vivo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[5]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R4-2000956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Views on potential spherical coverage enhancements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Intel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[6]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R4-2001233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About spherical coverage enhancement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OPPO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[7]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R4-2001495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Views on improvement to spherical coverage requirements for PC3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Sony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44111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[8]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R4-2002113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Further discussion on Spherical coverage enhancement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NTT DOCOMO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90800998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[9]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R4-1801202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WF on EIRP CDF for spherical coverage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30095533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185626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24659</TotalTime>
  <Words>653</Words>
  <Application>Microsoft Office PowerPoint</Application>
  <PresentationFormat>와이드스크린</PresentationFormat>
  <Paragraphs>202</Paragraphs>
  <Slides>6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ＭＳ Ｐゴシック</vt:lpstr>
      <vt:lpstr>맑은 고딕</vt:lpstr>
      <vt:lpstr>Arial</vt:lpstr>
      <vt:lpstr>Calibri</vt:lpstr>
      <vt:lpstr>Calibri Light</vt:lpstr>
      <vt:lpstr>Office Theme</vt:lpstr>
      <vt:lpstr>1_Office Theme</vt:lpstr>
      <vt:lpstr>WF on spherical coverage improvements</vt:lpstr>
      <vt:lpstr>PowerPoint 프레젠테이션</vt:lpstr>
      <vt:lpstr>PowerPoint 프레젠테이션</vt:lpstr>
      <vt:lpstr>Appendix 1 </vt:lpstr>
      <vt:lpstr>Appendix 2 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spherical coverage improvements</dc:title>
  <dc:creator>Taekhoon KIM</dc:creator>
  <cp:lastModifiedBy>Taekhoon KIM</cp:lastModifiedBy>
  <cp:revision>453</cp:revision>
  <dcterms:created xsi:type="dcterms:W3CDTF">2017-05-16T04:27:47Z</dcterms:created>
  <dcterms:modified xsi:type="dcterms:W3CDTF">2020-03-05T01:12:06Z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NSCPROP_SA">
    <vt:lpwstr>C:\Users\kuhn.kim\AppData\Local\Temp\Temp1_R4-1801202.zip\R4-1801202_WF on EIRP CDF for spherical coverage.pptx</vt:lpwstr>
  </property>
</Properties>
</file>