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85" r:id="rId3"/>
    <p:sldId id="289" r:id="rId4"/>
    <p:sldId id="313" r:id="rId5"/>
    <p:sldId id="314" r:id="rId6"/>
    <p:sldId id="315" r:id="rId7"/>
    <p:sldId id="311" r:id="rId8"/>
    <p:sldId id="295" r:id="rId9"/>
    <p:sldId id="296" r:id="rId10"/>
    <p:sldId id="309" r:id="rId11"/>
    <p:sldId id="297" r:id="rId12"/>
    <p:sldId id="298" r:id="rId13"/>
    <p:sldId id="299" r:id="rId14"/>
    <p:sldId id="300" r:id="rId15"/>
    <p:sldId id="270" r:id="rId16"/>
    <p:sldId id="301" r:id="rId17"/>
    <p:sldId id="303" r:id="rId18"/>
    <p:sldId id="302" r:id="rId19"/>
    <p:sldId id="304" r:id="rId20"/>
    <p:sldId id="306" r:id="rId21"/>
    <p:sldId id="307" r:id="rId22"/>
    <p:sldId id="308" r:id="rId23"/>
    <p:sldId id="288"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48" autoAdjust="0"/>
    <p:restoredTop sz="96224" autoAdjust="0"/>
  </p:normalViewPr>
  <p:slideViewPr>
    <p:cSldViewPr>
      <p:cViewPr varScale="1">
        <p:scale>
          <a:sx n="110" d="100"/>
          <a:sy n="110" d="100"/>
        </p:scale>
        <p:origin x="212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2020/3/5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0F3830-A412-4AA2-83CD-EC0332395386}" type="slidenum">
              <a:rPr lang="zh-CN" altLang="en-US" smtClean="0"/>
              <a:t>12</a:t>
            </a:fld>
            <a:endParaRPr lang="zh-CN" altLang="en-US"/>
          </a:p>
        </p:txBody>
      </p:sp>
    </p:spTree>
    <p:extLst>
      <p:ext uri="{BB962C8B-B14F-4D97-AF65-F5344CB8AC3E}">
        <p14:creationId xmlns:p14="http://schemas.microsoft.com/office/powerpoint/2010/main" val="2322853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C93E6D8-545B-44F3-B902-6599287E851B}" type="slidenum">
              <a:rPr lang="zh-CN" altLang="en-US" smtClean="0"/>
              <a:pPr/>
              <a:t>15</a:t>
            </a:fld>
            <a:endParaRPr lang="zh-CN" altLang="en-US"/>
          </a:p>
        </p:txBody>
      </p:sp>
    </p:spTree>
    <p:extLst>
      <p:ext uri="{BB962C8B-B14F-4D97-AF65-F5344CB8AC3E}">
        <p14:creationId xmlns:p14="http://schemas.microsoft.com/office/powerpoint/2010/main" val="158084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2020/3/5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2020/3/5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2020/3/5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2020/3/5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2020/3/5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2020/3/5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WF on Rel-16 NR HST BS demodulation requirements</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#94-e	</a:t>
            </a:r>
          </a:p>
          <a:p>
            <a:r>
              <a:rPr lang="en-US" altLang="zh-CN" sz="2000" dirty="0"/>
              <a:t>Electronic Meeting, Feb.24th - Mar. 6th 2020</a:t>
            </a:r>
          </a:p>
          <a:p>
            <a:r>
              <a:rPr lang="en-US" altLang="ja-JP" sz="2000" dirty="0"/>
              <a:t>Agenda: </a:t>
            </a:r>
            <a:r>
              <a:rPr lang="en-GB" altLang="zh-CN" sz="2000" dirty="0"/>
              <a:t>8.17.2</a:t>
            </a:r>
            <a:endParaRPr lang="en-US" altLang="ja-JP" sz="2000" dirty="0"/>
          </a:p>
        </p:txBody>
      </p:sp>
      <p:sp>
        <p:nvSpPr>
          <p:cNvPr id="5" name="正方形/長方形 4"/>
          <p:cNvSpPr/>
          <p:nvPr/>
        </p:nvSpPr>
        <p:spPr>
          <a:xfrm>
            <a:off x="6041132" y="332656"/>
            <a:ext cx="2707332" cy="707886"/>
          </a:xfrm>
          <a:prstGeom prst="rect">
            <a:avLst/>
          </a:prstGeom>
          <a:noFill/>
        </p:spPr>
        <p:txBody>
          <a:bodyPr wrap="square">
            <a:spAutoFit/>
          </a:bodyPr>
          <a:lstStyle/>
          <a:p>
            <a:pPr algn="r"/>
            <a:r>
              <a:rPr lang="en-US" altLang="zh-CN" sz="2000" dirty="0"/>
              <a:t>R4-2002405</a:t>
            </a:r>
          </a:p>
          <a:p>
            <a:pPr algn="r"/>
            <a:r>
              <a:rPr lang="en-US" altLang="zh-CN" sz="2000" dirty="0"/>
              <a:t>Document for: Approval </a:t>
            </a:r>
          </a:p>
        </p:txBody>
      </p:sp>
      <p:sp>
        <p:nvSpPr>
          <p:cNvPr id="7" name="副标题 2"/>
          <p:cNvSpPr txBox="1">
            <a:spLocks/>
          </p:cNvSpPr>
          <p:nvPr/>
        </p:nvSpPr>
        <p:spPr>
          <a:xfrm>
            <a:off x="1371600" y="4797152"/>
            <a:ext cx="6400800" cy="492832"/>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800" dirty="0">
                <a:solidFill>
                  <a:schemeClr val="tx1"/>
                </a:solidFill>
              </a:rPr>
              <a:t>Nokia, Nokia Shanghai Bell,…</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PUSCH – </a:t>
            </a:r>
            <a:r>
              <a:rPr lang="en-GB" altLang="zh-CN" sz="3200" dirty="0"/>
              <a:t>Antenna Configuration</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t>If 1T1R requirement is introduced: 1T1R requirement configuration</a:t>
            </a:r>
          </a:p>
          <a:p>
            <a:pPr lvl="1"/>
            <a:r>
              <a:rPr lang="en-GB" sz="2200" dirty="0"/>
              <a:t>Option 1: Re-use the 1T2R requirement configuration.</a:t>
            </a:r>
          </a:p>
          <a:p>
            <a:pPr lvl="1"/>
            <a:r>
              <a:rPr lang="en-GB" sz="2200" dirty="0"/>
              <a:t>FFS for next meeting.</a:t>
            </a:r>
          </a:p>
          <a:p>
            <a:r>
              <a:rPr lang="en-GB" sz="2600" dirty="0"/>
              <a:t>If 1T1R requirement is introduced with OTA testing: 1T1R requirement configuration</a:t>
            </a:r>
          </a:p>
          <a:p>
            <a:pPr lvl="1"/>
            <a:r>
              <a:rPr lang="en-GB" sz="2200" dirty="0"/>
              <a:t>Option 1: Same test setup for 1T1R as typically specified in TS 38.141-2, with a test procedure that includes polarization alignment.</a:t>
            </a:r>
          </a:p>
          <a:p>
            <a:pPr lvl="1"/>
            <a:r>
              <a:rPr lang="en-GB" sz="2200" dirty="0"/>
              <a:t>FFS for next meeting.</a:t>
            </a:r>
          </a:p>
          <a:p>
            <a:pPr lvl="1"/>
            <a:endParaRPr lang="en-GB" sz="2200" dirty="0"/>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a:t>
            </a:fld>
            <a:endParaRPr lang="zh-CN" altLang="en-US"/>
          </a:p>
        </p:txBody>
      </p:sp>
    </p:spTree>
    <p:extLst>
      <p:ext uri="{BB962C8B-B14F-4D97-AF65-F5344CB8AC3E}">
        <p14:creationId xmlns:p14="http://schemas.microsoft.com/office/powerpoint/2010/main" val="1685475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PUSCH – </a:t>
            </a:r>
            <a:r>
              <a:rPr lang="en-GB" altLang="zh-CN" sz="3200" dirty="0"/>
              <a:t>Test parameters for testing PUSCH</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highlight>
                  <a:srgbClr val="00FF00"/>
                </a:highlight>
              </a:rPr>
              <a:t>Agreements from 1</a:t>
            </a:r>
            <a:r>
              <a:rPr lang="en-GB" sz="2600" baseline="30000" dirty="0">
                <a:highlight>
                  <a:srgbClr val="00FF00"/>
                </a:highlight>
              </a:rPr>
              <a:t>st</a:t>
            </a:r>
            <a:r>
              <a:rPr lang="en-GB" sz="2600" dirty="0">
                <a:highlight>
                  <a:srgbClr val="00FF00"/>
                </a:highlight>
              </a:rPr>
              <a:t> round</a:t>
            </a:r>
          </a:p>
          <a:p>
            <a:pPr lvl="1"/>
            <a:r>
              <a:rPr lang="en-GB" sz="2200" dirty="0"/>
              <a:t>Include MCS 16 in 500 kph tunnel scenario.</a:t>
            </a:r>
          </a:p>
          <a:p>
            <a:pPr marL="514350" lvl="1" indent="0">
              <a:spcBef>
                <a:spcPts val="600"/>
              </a:spcBef>
              <a:buNone/>
            </a:pP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a:t>
            </a:fld>
            <a:endParaRPr lang="zh-CN" altLang="en-US"/>
          </a:p>
        </p:txBody>
      </p:sp>
    </p:spTree>
    <p:extLst>
      <p:ext uri="{BB962C8B-B14F-4D97-AF65-F5344CB8AC3E}">
        <p14:creationId xmlns:p14="http://schemas.microsoft.com/office/powerpoint/2010/main" val="2424972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PUSCH – </a:t>
            </a:r>
            <a:r>
              <a:rPr lang="en-GB" altLang="zh-CN" sz="3200" dirty="0"/>
              <a:t>Test parameters for testing PUSCH</a:t>
            </a:r>
            <a:endParaRPr lang="zh-CN" altLang="en-US" sz="3200" dirty="0"/>
          </a:p>
        </p:txBody>
      </p:sp>
      <p:sp>
        <p:nvSpPr>
          <p:cNvPr id="3" name="内容占位符 2"/>
          <p:cNvSpPr>
            <a:spLocks noGrp="1"/>
          </p:cNvSpPr>
          <p:nvPr>
            <p:ph idx="1"/>
          </p:nvPr>
        </p:nvSpPr>
        <p:spPr>
          <a:xfrm>
            <a:off x="457200" y="1412776"/>
            <a:ext cx="8229600" cy="5112568"/>
          </a:xfrm>
        </p:spPr>
        <p:txBody>
          <a:bodyPr>
            <a:normAutofit fontScale="77500" lnSpcReduction="20000"/>
          </a:bodyPr>
          <a:lstStyle/>
          <a:p>
            <a:r>
              <a:rPr lang="en-GB" sz="2600" dirty="0">
                <a:highlight>
                  <a:srgbClr val="00FF00"/>
                </a:highlight>
              </a:rPr>
              <a:t>Second round agreement:</a:t>
            </a:r>
          </a:p>
          <a:p>
            <a:pPr lvl="1"/>
            <a:r>
              <a:rPr lang="en-GB" sz="2200" dirty="0"/>
              <a:t>Slot allocation for PUSCH transmission in radio frames</a:t>
            </a:r>
            <a:endParaRPr lang="en-GB" sz="2200" dirty="0">
              <a:highlight>
                <a:srgbClr val="FFFF00"/>
              </a:highlight>
            </a:endParaRPr>
          </a:p>
          <a:p>
            <a:pPr lvl="2"/>
            <a:r>
              <a:rPr lang="en-GB" sz="1800" dirty="0"/>
              <a:t>Only capture to use TDD pattern according to the previous WF agreement.</a:t>
            </a:r>
            <a:br>
              <a:rPr lang="en-GB" sz="1800" dirty="0"/>
            </a:br>
            <a:r>
              <a:rPr lang="en-GB" sz="1800" dirty="0"/>
              <a:t>Companies can use any of the below patterns for simulation evaluations. Specific FDD/TDD patterns will only be captured in the specification for final performance requirements definition if a big performance difference observed</a:t>
            </a:r>
          </a:p>
          <a:p>
            <a:pPr lvl="3"/>
            <a:r>
              <a:rPr lang="en-GB" sz="1400" dirty="0"/>
              <a:t>Pattern 1:</a:t>
            </a:r>
          </a:p>
          <a:p>
            <a:pPr lvl="4"/>
            <a:r>
              <a:rPr lang="en-GB" sz="1400" dirty="0"/>
              <a:t>For FDD:</a:t>
            </a:r>
          </a:p>
          <a:p>
            <a:pPr lvl="4"/>
            <a:r>
              <a:rPr lang="en-GB" sz="1400" dirty="0"/>
              <a:t>slot #0 and #8 in radio frames for which SFN mod 4 = 0</a:t>
            </a:r>
          </a:p>
          <a:p>
            <a:pPr lvl="4"/>
            <a:r>
              <a:rPr lang="en-GB" sz="1400" dirty="0"/>
              <a:t>slot #6 in radio frames for which SFN mod 4 = 1</a:t>
            </a:r>
          </a:p>
          <a:p>
            <a:pPr lvl="4"/>
            <a:r>
              <a:rPr lang="en-GB" sz="1400" dirty="0"/>
              <a:t>slot #4 in radio frames for which SFN mod 4 = 2</a:t>
            </a:r>
          </a:p>
          <a:p>
            <a:pPr lvl="4"/>
            <a:r>
              <a:rPr lang="en-GB" sz="1400" dirty="0"/>
              <a:t>slot #2 in radio frames for which SFN mod 4 = 3</a:t>
            </a:r>
          </a:p>
          <a:p>
            <a:pPr lvl="2"/>
            <a:endParaRPr lang="en-GB" sz="1800" dirty="0"/>
          </a:p>
          <a:p>
            <a:pPr lvl="4"/>
            <a:r>
              <a:rPr lang="en-GB" sz="1400" dirty="0"/>
              <a:t>For TDD in 15KHz SCS:</a:t>
            </a:r>
          </a:p>
          <a:p>
            <a:pPr lvl="4"/>
            <a:r>
              <a:rPr lang="en-GB" sz="1400" dirty="0"/>
              <a:t>slot #4 in each radio frames</a:t>
            </a:r>
          </a:p>
          <a:p>
            <a:pPr lvl="4"/>
            <a:r>
              <a:rPr lang="en-GB" sz="1400" dirty="0"/>
              <a:t>For TDD in 30KHz SCS</a:t>
            </a:r>
          </a:p>
          <a:p>
            <a:pPr lvl="4"/>
            <a:r>
              <a:rPr lang="en-GB" sz="1400" dirty="0"/>
              <a:t>slot #8 and slot#18 in radio frames</a:t>
            </a:r>
          </a:p>
          <a:p>
            <a:pPr lvl="4"/>
            <a:endParaRPr lang="en-GB" sz="1400" dirty="0"/>
          </a:p>
          <a:p>
            <a:pPr lvl="3"/>
            <a:r>
              <a:rPr lang="en-GB" sz="1400" dirty="0"/>
              <a:t>Pattern 2</a:t>
            </a:r>
          </a:p>
          <a:p>
            <a:pPr lvl="4"/>
            <a:r>
              <a:rPr lang="en-GB" sz="1400" dirty="0"/>
              <a:t>For FDD:</a:t>
            </a:r>
          </a:p>
          <a:p>
            <a:pPr lvl="4"/>
            <a:r>
              <a:rPr lang="en-GB" sz="1400" dirty="0"/>
              <a:t>All slots.</a:t>
            </a:r>
          </a:p>
          <a:p>
            <a:pPr lvl="4"/>
            <a:endParaRPr lang="en-GB" sz="1400" dirty="0"/>
          </a:p>
          <a:p>
            <a:pPr lvl="4"/>
            <a:r>
              <a:rPr lang="en-GB" sz="1400" dirty="0"/>
              <a:t>For TDD in 15KHz SCS:</a:t>
            </a:r>
          </a:p>
          <a:p>
            <a:pPr lvl="4"/>
            <a:r>
              <a:rPr lang="en-GB" sz="1400" dirty="0"/>
              <a:t>Slot #4 and slot #9 in each radio frame</a:t>
            </a:r>
          </a:p>
          <a:p>
            <a:pPr lvl="4"/>
            <a:r>
              <a:rPr lang="en-GB" sz="1400" dirty="0"/>
              <a:t>For TDD in 30KHz SCS</a:t>
            </a:r>
          </a:p>
          <a:p>
            <a:pPr lvl="4"/>
            <a:r>
              <a:rPr lang="en-GB" sz="1400" dirty="0"/>
              <a:t>Slot #8, slot #9, slot #18, and slot #19 in each radio frame</a:t>
            </a:r>
          </a:p>
          <a:p>
            <a:pPr lvl="2"/>
            <a:endParaRPr lang="en-GB" sz="18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a:t>
            </a:fld>
            <a:endParaRPr lang="zh-CN" altLang="en-US"/>
          </a:p>
        </p:txBody>
      </p:sp>
    </p:spTree>
    <p:extLst>
      <p:ext uri="{BB962C8B-B14F-4D97-AF65-F5344CB8AC3E}">
        <p14:creationId xmlns:p14="http://schemas.microsoft.com/office/powerpoint/2010/main" val="1797507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PUSCH – </a:t>
            </a:r>
            <a:r>
              <a:rPr lang="en-GB" altLang="zh-CN" sz="3200" dirty="0"/>
              <a:t>Test parameters for testing PUSCH</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highlight>
                  <a:srgbClr val="00FF00"/>
                </a:highlight>
              </a:rPr>
              <a:t>Second round agreements:</a:t>
            </a:r>
          </a:p>
          <a:p>
            <a:pPr lvl="1"/>
            <a:r>
              <a:rPr lang="en-GB" sz="2200" dirty="0"/>
              <a:t>L0 for PUSCH mapping type A for both 350 kph and 500 kph</a:t>
            </a:r>
            <a:endParaRPr lang="en-GB" sz="2200" dirty="0">
              <a:highlight>
                <a:srgbClr val="FFFF00"/>
              </a:highlight>
            </a:endParaRPr>
          </a:p>
          <a:p>
            <a:pPr lvl="2"/>
            <a:r>
              <a:rPr lang="en-GB" sz="1800" dirty="0"/>
              <a:t>Allow to freely choose either l0=2 or l0=3 to align simulation results and deliver performance requirements.</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a:t>
            </a:fld>
            <a:endParaRPr lang="zh-CN" altLang="en-US"/>
          </a:p>
        </p:txBody>
      </p:sp>
    </p:spTree>
    <p:extLst>
      <p:ext uri="{BB962C8B-B14F-4D97-AF65-F5344CB8AC3E}">
        <p14:creationId xmlns:p14="http://schemas.microsoft.com/office/powerpoint/2010/main" val="1957614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PUSCH – </a:t>
            </a:r>
            <a:r>
              <a:rPr lang="en-GB" altLang="zh-CN" sz="3200" dirty="0"/>
              <a:t>Applicability rules for PUSCH high speed train requirements</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highlight>
                  <a:srgbClr val="00FF00"/>
                </a:highlight>
              </a:rPr>
              <a:t>Agreements from first round</a:t>
            </a:r>
          </a:p>
          <a:p>
            <a:pPr lvl="1"/>
            <a:r>
              <a:rPr lang="en-GB" sz="2200" dirty="0"/>
              <a:t>PUSCH HST 350kph test omission</a:t>
            </a:r>
          </a:p>
          <a:p>
            <a:pPr lvl="2"/>
            <a:r>
              <a:rPr lang="en-GB" sz="1800" dirty="0"/>
              <a:t>Study performance difference between 350km/h and 500km/h HST test, and then whether BS supporting 500km/h HST can skip 350km/h HST test. Companies are encouraged to discuss this in the next meeting.</a:t>
            </a:r>
          </a:p>
          <a:p>
            <a:pPr lvl="1"/>
            <a:endParaRPr lang="en-GB" sz="2200" dirty="0"/>
          </a:p>
          <a:p>
            <a:pPr marL="514350" lvl="1" indent="0">
              <a:spcBef>
                <a:spcPts val="600"/>
              </a:spcBef>
              <a:buNone/>
            </a:pP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a:t>
            </a:fld>
            <a:endParaRPr lang="zh-CN" altLang="en-US"/>
          </a:p>
        </p:txBody>
      </p:sp>
    </p:spTree>
    <p:extLst>
      <p:ext uri="{BB962C8B-B14F-4D97-AF65-F5344CB8AC3E}">
        <p14:creationId xmlns:p14="http://schemas.microsoft.com/office/powerpoint/2010/main" val="636543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8229600" cy="576064"/>
          </a:xfrm>
        </p:spPr>
        <p:txBody>
          <a:bodyPr>
            <a:normAutofit fontScale="90000"/>
          </a:bodyPr>
          <a:lstStyle/>
          <a:p>
            <a:r>
              <a:rPr lang="en-US" altLang="zh-CN" dirty="0"/>
              <a:t>Simulation assumption for PUSCH</a:t>
            </a:r>
            <a:endParaRPr lang="zh-CN" altLang="en-US" dirty="0"/>
          </a:p>
        </p:txBody>
      </p:sp>
      <p:graphicFrame>
        <p:nvGraphicFramePr>
          <p:cNvPr id="5" name="Table 3">
            <a:extLst>
              <a:ext uri="{FF2B5EF4-FFF2-40B4-BE49-F238E27FC236}">
                <a16:creationId xmlns:a16="http://schemas.microsoft.com/office/drawing/2014/main" id="{13ED4736-B648-4FBC-895E-623C30BF8974}"/>
              </a:ext>
            </a:extLst>
          </p:cNvPr>
          <p:cNvGraphicFramePr>
            <a:graphicFrameLocks noGrp="1"/>
          </p:cNvGraphicFramePr>
          <p:nvPr>
            <p:extLst>
              <p:ext uri="{D42A27DB-BD31-4B8C-83A1-F6EECF244321}">
                <p14:modId xmlns:p14="http://schemas.microsoft.com/office/powerpoint/2010/main" val="42803752"/>
              </p:ext>
            </p:extLst>
          </p:nvPr>
        </p:nvGraphicFramePr>
        <p:xfrm>
          <a:off x="251520" y="836712"/>
          <a:ext cx="8686802" cy="5549630"/>
        </p:xfrm>
        <a:graphic>
          <a:graphicData uri="http://schemas.openxmlformats.org/drawingml/2006/table">
            <a:tbl>
              <a:tblPr firstRow="1" firstCol="1" bandRow="1"/>
              <a:tblGrid>
                <a:gridCol w="2592288">
                  <a:extLst>
                    <a:ext uri="{9D8B030D-6E8A-4147-A177-3AD203B41FA5}">
                      <a16:colId xmlns:a16="http://schemas.microsoft.com/office/drawing/2014/main" val="2115192498"/>
                    </a:ext>
                  </a:extLst>
                </a:gridCol>
                <a:gridCol w="1699678">
                  <a:extLst>
                    <a:ext uri="{9D8B030D-6E8A-4147-A177-3AD203B41FA5}">
                      <a16:colId xmlns:a16="http://schemas.microsoft.com/office/drawing/2014/main" val="1375557807"/>
                    </a:ext>
                  </a:extLst>
                </a:gridCol>
                <a:gridCol w="1396666">
                  <a:extLst>
                    <a:ext uri="{9D8B030D-6E8A-4147-A177-3AD203B41FA5}">
                      <a16:colId xmlns:a16="http://schemas.microsoft.com/office/drawing/2014/main" val="20002"/>
                    </a:ext>
                  </a:extLst>
                </a:gridCol>
                <a:gridCol w="158996">
                  <a:extLst>
                    <a:ext uri="{9D8B030D-6E8A-4147-A177-3AD203B41FA5}">
                      <a16:colId xmlns:a16="http://schemas.microsoft.com/office/drawing/2014/main" val="20003"/>
                    </a:ext>
                  </a:extLst>
                </a:gridCol>
                <a:gridCol w="1419587">
                  <a:extLst>
                    <a:ext uri="{9D8B030D-6E8A-4147-A177-3AD203B41FA5}">
                      <a16:colId xmlns:a16="http://schemas.microsoft.com/office/drawing/2014/main" val="3430033481"/>
                    </a:ext>
                  </a:extLst>
                </a:gridCol>
                <a:gridCol w="1419587">
                  <a:extLst>
                    <a:ext uri="{9D8B030D-6E8A-4147-A177-3AD203B41FA5}">
                      <a16:colId xmlns:a16="http://schemas.microsoft.com/office/drawing/2014/main" val="20005"/>
                    </a:ext>
                  </a:extLst>
                </a:gridCol>
              </a:tblGrid>
              <a:tr h="188008">
                <a:tc rowSpan="2">
                  <a:txBody>
                    <a:bodyPr/>
                    <a:lstStyle/>
                    <a:p>
                      <a:pPr algn="ctr">
                        <a:lnSpc>
                          <a:spcPct val="107000"/>
                        </a:lnSpc>
                        <a:spcAft>
                          <a:spcPts val="0"/>
                        </a:spcAft>
                      </a:pPr>
                      <a:r>
                        <a:rPr lang="en-GB" sz="1100" b="1" noProof="0" dirty="0">
                          <a:effectLst/>
                          <a:latin typeface="Calibri" panose="020F0502020204030204" pitchFamily="34" charset="0"/>
                          <a:ea typeface="宋体" panose="02010600030101010101" pitchFamily="2" charset="-122"/>
                          <a:cs typeface="Times New Roman" panose="02020603050405020304" pitchFamily="18" charset="0"/>
                        </a:rPr>
                        <a:t>Parameter</a:t>
                      </a: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ct val="107000"/>
                        </a:lnSpc>
                        <a:spcAft>
                          <a:spcPts val="0"/>
                        </a:spcAft>
                      </a:pPr>
                      <a:r>
                        <a:rPr lang="en-GB" sz="1100" b="1" noProof="0" dirty="0">
                          <a:effectLst/>
                          <a:latin typeface="Calibri" panose="020F0502020204030204" pitchFamily="34" charset="0"/>
                          <a:ea typeface="宋体" panose="02010600030101010101" pitchFamily="2" charset="-122"/>
                          <a:cs typeface="Times New Roman" panose="02020603050405020304" pitchFamily="18" charset="0"/>
                        </a:rPr>
                        <a:t>Value</a:t>
                      </a: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en-US"/>
                    </a:p>
                  </a:txBody>
                  <a:tcPr/>
                </a:tc>
                <a:tc hMerge="1">
                  <a:txBody>
                    <a:bodyPr/>
                    <a:lstStyle/>
                    <a:p>
                      <a:endParaRPr lang="zh-CN" altLang="en-US"/>
                    </a:p>
                  </a:txBody>
                  <a:tcPr/>
                </a:tc>
                <a:extLst>
                  <a:ext uri="{0D108BD9-81ED-4DB2-BD59-A6C34878D82A}">
                    <a16:rowId xmlns:a16="http://schemas.microsoft.com/office/drawing/2014/main" val="38358880"/>
                  </a:ext>
                </a:extLst>
              </a:tr>
              <a:tr h="188008">
                <a:tc vMerge="1">
                  <a:txBody>
                    <a:bodyPr/>
                    <a:lstStyle/>
                    <a:p>
                      <a:endParaRPr lang="en-US"/>
                    </a:p>
                  </a:txBody>
                  <a:tcPr/>
                </a:tc>
                <a:tc gridSpan="2">
                  <a:txBody>
                    <a:bodyPr/>
                    <a:lstStyle/>
                    <a:p>
                      <a:pPr algn="ctr">
                        <a:lnSpc>
                          <a:spcPct val="107000"/>
                        </a:lnSpc>
                        <a:spcAft>
                          <a:spcPts val="0"/>
                        </a:spcAft>
                      </a:pPr>
                      <a:r>
                        <a:rPr lang="en-GB" sz="1100" b="1" noProof="0" dirty="0">
                          <a:effectLst/>
                          <a:latin typeface="Calibri" panose="020F0502020204030204" pitchFamily="34" charset="0"/>
                          <a:ea typeface="宋体" panose="02010600030101010101" pitchFamily="2" charset="-122"/>
                          <a:cs typeface="Times New Roman" panose="02020603050405020304" pitchFamily="18" charset="0"/>
                        </a:rPr>
                        <a:t>v = 350km/h</a:t>
                      </a: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lang="en-GB" sz="1100" b="1" noProof="0" dirty="0">
                          <a:effectLst/>
                          <a:latin typeface="Calibri" panose="020F0502020204030204" pitchFamily="34" charset="0"/>
                          <a:ea typeface="宋体" panose="02010600030101010101" pitchFamily="2" charset="-122"/>
                          <a:cs typeface="Times New Roman" panose="02020603050405020304" pitchFamily="18" charset="0"/>
                        </a:rPr>
                        <a:t>v = 500km/h</a:t>
                      </a: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en-GB" sz="110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4279315056"/>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Transform precoding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altLang="zh-CN" sz="1050" noProof="0" dirty="0">
                          <a:effectLst/>
                          <a:latin typeface="Calibri" panose="020F0502020204030204" pitchFamily="34" charset="0"/>
                          <a:ea typeface="+mn-ea"/>
                          <a:cs typeface="Times New Roman" panose="02020603050405020304" pitchFamily="18" charset="0"/>
                        </a:rPr>
                        <a:t>Disabled</a:t>
                      </a:r>
                      <a:endParaRPr lang="en-GB" sz="105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lang="en-GB" sz="1050" noProof="0">
                          <a:effectLst/>
                          <a:latin typeface="Calibri" panose="020F0502020204030204" pitchFamily="34" charset="0"/>
                          <a:ea typeface="宋体" panose="02010600030101010101" pitchFamily="2" charset="-122"/>
                          <a:cs typeface="Times New Roman" panose="02020603050405020304" pitchFamily="18" charset="0"/>
                        </a:rPr>
                        <a:t>Disabled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en-GB" sz="105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942498793"/>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Number of </a:t>
                      </a:r>
                      <a:r>
                        <a:rPr lang="en-GB" sz="1050" noProof="0" dirty="0" err="1">
                          <a:effectLst/>
                          <a:latin typeface="Calibri" panose="020F0502020204030204" pitchFamily="34" charset="0"/>
                          <a:ea typeface="宋体" panose="02010600030101010101" pitchFamily="2" charset="-122"/>
                          <a:cs typeface="Times New Roman" panose="02020603050405020304" pitchFamily="18" charset="0"/>
                        </a:rPr>
                        <a:t>Tx</a:t>
                      </a:r>
                      <a:endParaRPr lang="en-GB" sz="105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sz="1050" noProof="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lang="en-GB" sz="105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148711282"/>
                  </a:ext>
                </a:extLst>
              </a:tr>
              <a:tr h="129234">
                <a:tc>
                  <a:txBody>
                    <a:bodyPr/>
                    <a:lstStyle/>
                    <a:p>
                      <a:pPr algn="ctr">
                        <a:lnSpc>
                          <a:spcPct val="107000"/>
                        </a:lnSpc>
                        <a:spcAft>
                          <a:spcPts val="0"/>
                        </a:spcAft>
                      </a:pPr>
                      <a:r>
                        <a:rPr lang="en-GB" sz="1050" noProof="0">
                          <a:effectLst/>
                          <a:latin typeface="Calibri" panose="020F0502020204030204" pitchFamily="34" charset="0"/>
                          <a:ea typeface="宋体" panose="02010600030101010101" pitchFamily="2" charset="-122"/>
                          <a:cs typeface="Times New Roman" panose="02020603050405020304" pitchFamily="18" charset="0"/>
                        </a:rPr>
                        <a:t>Number of Rx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Tunnel: 2, FFS</a:t>
                      </a:r>
                      <a:r>
                        <a:rPr kumimoji="1" lang="en-GB" sz="1050" kern="1200" baseline="0" noProof="0" dirty="0">
                          <a:solidFill>
                            <a:schemeClr val="tx1"/>
                          </a:solidFill>
                          <a:effectLst/>
                          <a:latin typeface="Calibri" panose="020F0502020204030204" pitchFamily="34" charset="0"/>
                          <a:ea typeface="+mn-ea"/>
                          <a:cs typeface="Times New Roman" panose="02020603050405020304" pitchFamily="18" charset="0"/>
                        </a:rPr>
                        <a:t> on 1</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Open space: 2,</a:t>
                      </a:r>
                      <a:r>
                        <a:rPr kumimoji="1" lang="en-GB" sz="1050" kern="1200" baseline="0" noProof="0" dirty="0">
                          <a:solidFill>
                            <a:schemeClr val="tx1"/>
                          </a:solidFill>
                          <a:effectLst/>
                          <a:latin typeface="Calibri" panose="020F0502020204030204" pitchFamily="34" charset="0"/>
                          <a:ea typeface="+mn-ea"/>
                          <a:cs typeface="Times New Roman" panose="02020603050405020304" pitchFamily="18" charset="0"/>
                        </a:rPr>
                        <a:t> 8</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Tunnel: 2, FFS</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on 1</a:t>
                      </a: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p>
                      <a:pPr algn="ctr">
                        <a:lnSpc>
                          <a:spcPct val="107000"/>
                        </a:lnSpc>
                        <a:spcAft>
                          <a:spcPts val="0"/>
                        </a:spcAft>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Open space: 2,</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8</a:t>
                      </a: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GB" altLang="zh-CN" sz="105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4239640142"/>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Number of layers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003576492"/>
                  </a:ext>
                </a:extLst>
              </a:tr>
              <a:tr h="179423">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050" kern="1200" noProof="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SCS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lang="en-GB" altLang="zh-CN" sz="1050" noProof="0" dirty="0"/>
                        <a:t>15kHz,</a:t>
                      </a:r>
                      <a:r>
                        <a:rPr lang="en-GB" altLang="zh-CN" sz="1050" baseline="0" noProof="0" dirty="0"/>
                        <a:t> 30kHz</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lang="en-GB" altLang="zh-CN" sz="1050" noProof="0" dirty="0"/>
                        <a:t>15kHz,</a:t>
                      </a:r>
                      <a:r>
                        <a:rPr lang="en-GB" altLang="zh-CN" sz="1050" baseline="0" noProof="0" dirty="0"/>
                        <a:t> 30kHz</a:t>
                      </a: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465443205"/>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Reference signal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DMRS</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type 1 with 1+1+1</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DMRS</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type 1 with</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1</a:t>
                      </a:r>
                      <a:r>
                        <a:rPr kumimoji="0"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a:t>
                      </a:r>
                      <a:r>
                        <a:rPr lang="en-GB" altLang="zh-CN" sz="1050" noProof="0" dirty="0">
                          <a:solidFill>
                            <a:schemeClr val="tx1"/>
                          </a:solidFill>
                          <a:effectLst/>
                          <a:latin typeface="Calibri" panose="020F0502020204030204" pitchFamily="34" charset="0"/>
                          <a:ea typeface="+mn-ea"/>
                          <a:cs typeface="Times New Roman" panose="02020603050405020304" pitchFamily="18" charset="0"/>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GB" altLang="zh-CN" sz="105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702151103"/>
                  </a:ext>
                </a:extLst>
              </a:tr>
              <a:tr h="335419">
                <a:tc>
                  <a:txBody>
                    <a:bodyPr/>
                    <a:lstStyle/>
                    <a:p>
                      <a:pPr algn="ctr">
                        <a:lnSpc>
                          <a:spcPct val="107000"/>
                        </a:lnSpc>
                        <a:spcAft>
                          <a:spcPts val="0"/>
                        </a:spcAft>
                      </a:pPr>
                      <a:r>
                        <a:rPr lang="en-GB" altLang="zh-CN" sz="1050" dirty="0"/>
                        <a:t> </a:t>
                      </a:r>
                      <a:r>
                        <a:rPr lang="en-US" altLang="zh-CN" sz="1050" i="1" dirty="0"/>
                        <a:t>l</a:t>
                      </a:r>
                      <a:r>
                        <a:rPr lang="en-US" altLang="zh-CN" sz="1050" i="1" baseline="-25000" dirty="0"/>
                        <a:t>0</a:t>
                      </a:r>
                      <a:r>
                        <a:rPr lang="en-US" altLang="zh-CN" sz="1050" dirty="0"/>
                        <a:t> </a:t>
                      </a:r>
                      <a:endParaRPr lang="en-GB" sz="105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914400" marR="0" lvl="2" indent="0" algn="l" defTabSz="914400" rtl="0" eaLnBrk="1" fontAlgn="auto" latinLnBrk="0" hangingPunct="0">
                        <a:lnSpc>
                          <a:spcPct val="100000"/>
                        </a:lnSpc>
                        <a:spcBef>
                          <a:spcPts val="0"/>
                        </a:spcBef>
                        <a:spcAft>
                          <a:spcPts val="0"/>
                        </a:spcAft>
                        <a:buClrTx/>
                        <a:buSzTx/>
                        <a:buFontTx/>
                        <a:buNone/>
                        <a:tabLst/>
                        <a:defRPr/>
                      </a:pPr>
                      <a:r>
                        <a:rPr lang="en-US" altLang="zh-CN" sz="1050" i="1" dirty="0"/>
                        <a:t>l</a:t>
                      </a:r>
                      <a:r>
                        <a:rPr lang="en-US" altLang="zh-CN" sz="1050" i="1" baseline="-25000" dirty="0"/>
                        <a:t>0</a:t>
                      </a:r>
                      <a:r>
                        <a:rPr lang="en-US" altLang="zh-CN" sz="1050" dirty="0"/>
                        <a:t> = 2 or 3</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lvl="2" hangingPunct="0"/>
                      <a:r>
                        <a:rPr lang="en-US" altLang="zh-CN" sz="1050" i="1" dirty="0"/>
                        <a:t>l</a:t>
                      </a:r>
                      <a:r>
                        <a:rPr lang="en-US" altLang="zh-CN" sz="1050" i="1" baseline="-25000" dirty="0"/>
                        <a:t>0</a:t>
                      </a:r>
                      <a:r>
                        <a:rPr lang="en-US" altLang="zh-CN" sz="1050" dirty="0"/>
                        <a:t> = 2 or 3</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vl="2" hangingPunct="0"/>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663379793"/>
                  </a:ext>
                </a:extLst>
              </a:tr>
              <a:tr h="179423">
                <a:tc>
                  <a:txBody>
                    <a:bodyPr/>
                    <a:lstStyle/>
                    <a:p>
                      <a:pPr algn="ctr">
                        <a:lnSpc>
                          <a:spcPct val="107000"/>
                        </a:lnSpc>
                        <a:spcAft>
                          <a:spcPts val="0"/>
                        </a:spcAft>
                      </a:pPr>
                      <a:r>
                        <a:rPr lang="en-GB" sz="1050" noProof="0">
                          <a:effectLst/>
                          <a:latin typeface="Calibri" panose="020F0502020204030204" pitchFamily="34" charset="0"/>
                          <a:ea typeface="宋体" panose="02010600030101010101" pitchFamily="2" charset="-122"/>
                          <a:cs typeface="Times New Roman" panose="02020603050405020304" pitchFamily="18" charset="0"/>
                        </a:rPr>
                        <a:t>symbols length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14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97000962"/>
                  </a:ext>
                </a:extLst>
              </a:tr>
              <a:tr h="179423">
                <a:tc>
                  <a:txBody>
                    <a:bodyPr/>
                    <a:lstStyle/>
                    <a:p>
                      <a:pPr algn="ctr">
                        <a:lnSpc>
                          <a:spcPct val="107000"/>
                        </a:lnSpc>
                        <a:spcAft>
                          <a:spcPts val="0"/>
                        </a:spcAft>
                      </a:pPr>
                      <a:r>
                        <a:rPr lang="en-GB" altLang="zh-CN" sz="1050" noProof="0" dirty="0"/>
                        <a:t>start symbol index</a:t>
                      </a:r>
                      <a:endParaRPr lang="en-GB" sz="1050" noProof="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817932082"/>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Time domain resource allocation type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type A</a:t>
                      </a: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type 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12939419"/>
                  </a:ext>
                </a:extLst>
              </a:tr>
              <a:tr h="179423">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t>Frequency domain resource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altLang="zh-CN" sz="1050" kern="1200" noProof="0" dirty="0">
                          <a:solidFill>
                            <a:schemeClr val="tx1"/>
                          </a:solidFill>
                          <a:latin typeface="+mn-lt"/>
                          <a:ea typeface="+mn-ea"/>
                          <a:cs typeface="+mn-cs"/>
                        </a:rPr>
                        <a:t>Full applicable test bandwidth</a:t>
                      </a:r>
                      <a:endParaRPr kumimoji="1" lang="en-GB" sz="105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algn="ctr">
                        <a:lnSpc>
                          <a:spcPct val="107000"/>
                        </a:lnSpc>
                        <a:spcAft>
                          <a:spcPts val="0"/>
                        </a:spcAft>
                      </a:pPr>
                      <a:r>
                        <a:rPr kumimoji="1" lang="en-GB" altLang="zh-CN" sz="1050" kern="1200" noProof="0" dirty="0">
                          <a:solidFill>
                            <a:schemeClr val="tx1"/>
                          </a:solidFill>
                          <a:latin typeface="+mn-lt"/>
                          <a:ea typeface="+mn-ea"/>
                          <a:cs typeface="+mn-cs"/>
                        </a:rPr>
                        <a:t>Full applicable test bandwidth</a:t>
                      </a:r>
                      <a:endParaRPr kumimoji="1" lang="en-GB" sz="105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4161391305"/>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MCS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Tunnel: MCS 2 and MCS 16</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Open</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space: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MCS 2 and MCS 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Tunnel: MCS</a:t>
                      </a: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 2 and MCS 16</a:t>
                      </a: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Open space: </a:t>
                      </a:r>
                      <a:r>
                        <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rPr>
                        <a:t>MCS 2 and MCS 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1" lang="en-GB" altLang="zh-CN"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13"/>
                  </a:ext>
                </a:extLst>
              </a:tr>
              <a:tr h="229334">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Maximum Doppler shift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050" kern="1200" noProof="0" dirty="0">
                          <a:solidFill>
                            <a:schemeClr val="tx1"/>
                          </a:solidFill>
                          <a:latin typeface="+mn-lt"/>
                          <a:ea typeface="+mn-ea"/>
                          <a:cs typeface="+mn-cs"/>
                        </a:rPr>
                        <a:t>15kHz SCS: 1340Hz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kumimoji="1" lang="en-GB" sz="1050" kern="1200" noProof="0" dirty="0">
                          <a:solidFill>
                            <a:schemeClr val="tx1"/>
                          </a:solidFill>
                          <a:latin typeface="+mn-lt"/>
                          <a:ea typeface="+mn-ea"/>
                          <a:cs typeface="+mn-cs"/>
                        </a:rPr>
                        <a:t>30kHz SCS: 2334Hz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7000"/>
                        </a:lnSpc>
                        <a:spcAft>
                          <a:spcPts val="0"/>
                        </a:spcAft>
                      </a:pPr>
                      <a:r>
                        <a:rPr kumimoji="1" lang="en-GB" sz="1050" kern="1200" noProof="0" dirty="0">
                          <a:solidFill>
                            <a:schemeClr val="tx1"/>
                          </a:solidFill>
                          <a:latin typeface="+mn-lt"/>
                          <a:ea typeface="+mn-ea"/>
                          <a:cs typeface="+mn-cs"/>
                        </a:rPr>
                        <a:t>15kHz SCS: 1740Hz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07000"/>
                        </a:lnSpc>
                        <a:spcAft>
                          <a:spcPts val="0"/>
                        </a:spcAft>
                      </a:pPr>
                      <a:endParaRPr kumimoji="1" lang="en-GB" sz="1050" kern="1200" noProof="0" dirty="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07000"/>
                        </a:lnSpc>
                        <a:spcAft>
                          <a:spcPts val="0"/>
                        </a:spcAft>
                      </a:pPr>
                      <a:r>
                        <a:rPr kumimoji="1" lang="en-GB" altLang="zh-CN" sz="1050" kern="1200" noProof="0" dirty="0">
                          <a:solidFill>
                            <a:schemeClr val="tx1"/>
                          </a:solidFill>
                          <a:latin typeface="+mn-lt"/>
                          <a:ea typeface="+mn-ea"/>
                          <a:cs typeface="+mn-cs"/>
                        </a:rPr>
                        <a:t>30kHz SCS: 3334Hz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350859">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altLang="zh-CN" sz="1050" kern="1200" dirty="0">
                          <a:solidFill>
                            <a:schemeClr val="tx1"/>
                          </a:solidFill>
                          <a:latin typeface="+mn-lt"/>
                          <a:ea typeface="+mn-ea"/>
                          <a:cs typeface="+mn-cs"/>
                        </a:rPr>
                        <a:t>Carrier frequency (GHz)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050" kern="1200" baseline="0" noProof="0" dirty="0">
                          <a:solidFill>
                            <a:schemeClr val="tx1"/>
                          </a:solidFill>
                          <a:effectLst/>
                          <a:latin typeface="Calibri" panose="020F0502020204030204" pitchFamily="34" charset="0"/>
                          <a:ea typeface="+mn-ea"/>
                          <a:cs typeface="Times New Roman" panose="02020603050405020304" pitchFamily="18" charset="0"/>
                        </a:rPr>
                        <a:t>15kHz SCS: 2.1GHz</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sz="1050" kern="1200" baseline="0" noProof="0" dirty="0">
                          <a:solidFill>
                            <a:schemeClr val="tx1"/>
                          </a:solidFill>
                          <a:effectLst/>
                          <a:latin typeface="Calibri" panose="020F0502020204030204" pitchFamily="34" charset="0"/>
                          <a:ea typeface="+mn-ea"/>
                          <a:cs typeface="Times New Roman" panose="02020603050405020304" pitchFamily="18" charset="0"/>
                        </a:rPr>
                        <a:t>30kHz SCS: 3.6GHz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3">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15kHz SCS: 1.8GHz (Band n3)</a:t>
                      </a:r>
                    </a:p>
                    <a:p>
                      <a:pPr marL="0" marR="0" lvl="0" indent="0" algn="ctr" defTabSz="914400" rtl="0" eaLnBrk="1" fontAlgn="auto" latinLnBrk="0" hangingPunct="1">
                        <a:lnSpc>
                          <a:spcPct val="107000"/>
                        </a:lnSpc>
                        <a:spcBef>
                          <a:spcPts val="0"/>
                        </a:spcBef>
                        <a:spcAft>
                          <a:spcPts val="0"/>
                        </a:spcAft>
                        <a:buClrTx/>
                        <a:buSzTx/>
                        <a:buFontTx/>
                        <a:buNone/>
                        <a:tabLst/>
                        <a:defRPr/>
                      </a:pPr>
                      <a:r>
                        <a:rPr kumimoji="1" lang="en-GB" altLang="zh-CN" sz="1050" kern="1200" baseline="0" noProof="0" dirty="0">
                          <a:solidFill>
                            <a:schemeClr val="tx1"/>
                          </a:solidFill>
                          <a:effectLst/>
                          <a:latin typeface="Calibri" panose="020F0502020204030204" pitchFamily="34" charset="0"/>
                          <a:ea typeface="+mn-ea"/>
                          <a:cs typeface="Times New Roman" panose="02020603050405020304" pitchFamily="18" charset="0"/>
                        </a:rPr>
                        <a:t>30kHz SCS: 3.6GHz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1" lang="en-GB" altLang="zh-CN" sz="1200" kern="1200" baseline="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942473166"/>
                  </a:ext>
                </a:extLst>
              </a:tr>
              <a:tr h="538268">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Propagation condition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effectLst/>
                          <a:latin typeface="Calibri" panose="020F0502020204030204" pitchFamily="34" charset="0"/>
                          <a:ea typeface="+mn-ea"/>
                          <a:cs typeface="Times New Roman" panose="02020603050405020304" pitchFamily="18" charset="0"/>
                        </a:rPr>
                        <a:t>HST single-tap</a:t>
                      </a:r>
                      <a:r>
                        <a:rPr lang="en-GB" altLang="zh-CN" sz="1050" baseline="0" noProof="0" dirty="0">
                          <a:effectLst/>
                          <a:latin typeface="Calibri" panose="020F0502020204030204" pitchFamily="34" charset="0"/>
                          <a:ea typeface="+mn-ea"/>
                          <a:cs typeface="Times New Roman" panose="02020603050405020304" pitchFamily="18" charset="0"/>
                        </a:rPr>
                        <a:t> channel model:</a:t>
                      </a:r>
                      <a:endParaRPr lang="en-GB" altLang="zh-CN" sz="1050" noProof="0" dirty="0">
                        <a:effectLst/>
                        <a:latin typeface="Calibri" panose="020F0502020204030204" pitchFamily="34" charset="0"/>
                        <a:ea typeface="+mn-ea"/>
                        <a:cs typeface="Times New Roman" panose="02020603050405020304" pitchFamily="18" charset="0"/>
                      </a:endParaRPr>
                    </a:p>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effectLst/>
                          <a:latin typeface="Calibri" panose="020F0502020204030204" pitchFamily="34" charset="0"/>
                          <a:ea typeface="+mn-ea"/>
                          <a:cs typeface="Times New Roman" panose="02020603050405020304" pitchFamily="18" charset="0"/>
                        </a:rPr>
                        <a:t>Tunnel: Ds=300m,</a:t>
                      </a:r>
                      <a:r>
                        <a:rPr lang="en-GB" altLang="zh-CN" sz="1050" baseline="0" noProof="0" dirty="0">
                          <a:effectLst/>
                          <a:latin typeface="Calibri" panose="020F0502020204030204" pitchFamily="34" charset="0"/>
                          <a:ea typeface="+mn-ea"/>
                          <a:cs typeface="Times New Roman" panose="02020603050405020304" pitchFamily="18" charset="0"/>
                        </a:rPr>
                        <a:t> </a:t>
                      </a:r>
                      <a:r>
                        <a:rPr lang="en-GB" altLang="zh-CN" sz="1050" baseline="0" noProof="0" dirty="0" err="1">
                          <a:effectLst/>
                          <a:latin typeface="Calibri" panose="020F0502020204030204" pitchFamily="34" charset="0"/>
                          <a:ea typeface="+mn-ea"/>
                          <a:cs typeface="Times New Roman" panose="02020603050405020304" pitchFamily="18" charset="0"/>
                        </a:rPr>
                        <a:t>Dmin</a:t>
                      </a:r>
                      <a:r>
                        <a:rPr lang="en-GB" altLang="zh-CN" sz="1050" baseline="0" noProof="0" dirty="0">
                          <a:effectLst/>
                          <a:latin typeface="Calibri" panose="020F0502020204030204" pitchFamily="34" charset="0"/>
                          <a:ea typeface="+mn-ea"/>
                          <a:cs typeface="Times New Roman" panose="02020603050405020304" pitchFamily="18" charset="0"/>
                        </a:rPr>
                        <a:t>=2m</a:t>
                      </a:r>
                    </a:p>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baseline="0" noProof="0" dirty="0">
                          <a:effectLst/>
                          <a:latin typeface="Calibri" panose="020F0502020204030204" pitchFamily="34" charset="0"/>
                          <a:ea typeface="+mn-ea"/>
                          <a:cs typeface="Times New Roman" panose="02020603050405020304" pitchFamily="18" charset="0"/>
                        </a:rPr>
                        <a:t>Open space: Ds=700m, </a:t>
                      </a:r>
                      <a:r>
                        <a:rPr lang="en-GB" altLang="zh-CN" sz="1050" baseline="0" noProof="0" dirty="0" err="1">
                          <a:effectLst/>
                          <a:latin typeface="Calibri" panose="020F0502020204030204" pitchFamily="34" charset="0"/>
                          <a:ea typeface="+mn-ea"/>
                          <a:cs typeface="Times New Roman" panose="02020603050405020304" pitchFamily="18" charset="0"/>
                        </a:rPr>
                        <a:t>Dmin</a:t>
                      </a:r>
                      <a:r>
                        <a:rPr lang="en-GB" altLang="zh-CN" sz="1050" baseline="0" noProof="0" dirty="0">
                          <a:effectLst/>
                          <a:latin typeface="Calibri" panose="020F0502020204030204" pitchFamily="34" charset="0"/>
                          <a:ea typeface="+mn-ea"/>
                          <a:cs typeface="Times New Roman" panose="02020603050405020304" pitchFamily="18" charset="0"/>
                        </a:rPr>
                        <a:t>=150m</a:t>
                      </a:r>
                      <a:endParaRPr lang="en-GB" altLang="zh-CN" sz="1050" noProof="0" dirty="0">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pPr algn="ctr">
                        <a:lnSpc>
                          <a:spcPct val="107000"/>
                        </a:lnSpc>
                        <a:spcAft>
                          <a:spcPts val="0"/>
                        </a:spcAft>
                      </a:pPr>
                      <a:endParaRPr kumimoji="1" lang="en-GB" altLang="zh-CN" sz="1200" strike="noStrike"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254786565"/>
                  </a:ext>
                </a:extLst>
              </a:tr>
              <a:tr h="179423">
                <a:tc>
                  <a:txBody>
                    <a:bodyPr/>
                    <a:lstStyle/>
                    <a:p>
                      <a:pPr algn="ctr">
                        <a:lnSpc>
                          <a:spcPct val="107000"/>
                        </a:lnSpc>
                        <a:spcAft>
                          <a:spcPts val="0"/>
                        </a:spcAft>
                      </a:pPr>
                      <a:r>
                        <a:rPr lang="en-GB" sz="1050" strike="noStrike" noProof="0" dirty="0">
                          <a:effectLst/>
                          <a:latin typeface="Calibri" panose="020F0502020204030204" pitchFamily="34" charset="0"/>
                          <a:ea typeface="宋体" panose="02010600030101010101" pitchFamily="2" charset="-122"/>
                          <a:cs typeface="Times New Roman" panose="02020603050405020304" pitchFamily="18" charset="0"/>
                        </a:rPr>
                        <a:t>SCS and BW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algn="ctr">
                        <a:lnSpc>
                          <a:spcPct val="107000"/>
                        </a:lnSpc>
                        <a:spcAft>
                          <a:spcPts val="0"/>
                        </a:spcAft>
                      </a:pPr>
                      <a:r>
                        <a:rPr kumimoji="1" lang="en-GB" altLang="zh-CN" sz="1050" strike="noStrike" kern="1200" noProof="0" dirty="0">
                          <a:solidFill>
                            <a:schemeClr val="tx1"/>
                          </a:solidFill>
                          <a:effectLst/>
                          <a:latin typeface="Calibri" panose="020F0502020204030204" pitchFamily="34" charset="0"/>
                          <a:ea typeface="+mn-ea"/>
                          <a:cs typeface="Times New Roman" panose="02020603050405020304" pitchFamily="18" charset="0"/>
                        </a:rPr>
                        <a:t>15kHz: 10MHz; 30kHz: 40MHz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pPr algn="ctr">
                        <a:lnSpc>
                          <a:spcPct val="107000"/>
                        </a:lnSpc>
                        <a:spcAft>
                          <a:spcPts val="0"/>
                        </a:spcAft>
                      </a:pPr>
                      <a:endParaRPr kumimoji="1" lang="en-US" sz="1400" strike="sngStrike" kern="120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002039032"/>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Timing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855922388"/>
                  </a:ext>
                </a:extLst>
              </a:tr>
              <a:tr h="179423">
                <a:tc>
                  <a:txBody>
                    <a:bodyPr/>
                    <a:lstStyle/>
                    <a:p>
                      <a:pPr algn="ctr">
                        <a:lnSpc>
                          <a:spcPct val="107000"/>
                        </a:lnSpc>
                        <a:spcAft>
                          <a:spcPts val="0"/>
                        </a:spcAft>
                      </a:pPr>
                      <a:r>
                        <a:rPr lang="en-GB" sz="1050" noProof="0" dirty="0">
                          <a:effectLst/>
                          <a:latin typeface="Calibri" panose="020F0502020204030204" pitchFamily="34" charset="0"/>
                          <a:ea typeface="宋体" panose="02010600030101010101" pitchFamily="2" charset="-122"/>
                          <a:cs typeface="Times New Roman" panose="02020603050405020304" pitchFamily="18" charset="0"/>
                        </a:rPr>
                        <a:t>Frequency offset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950705625"/>
                  </a:ext>
                </a:extLst>
              </a:tr>
              <a:tr h="358845">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a:t>Code block group, Frequency hopping, Limited buffer rate matching</a:t>
                      </a:r>
                      <a:endParaRPr lang="en-GB" sz="105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0"/>
                        </a:spcAft>
                      </a:pPr>
                      <a:r>
                        <a:rPr lang="en-GB" altLang="zh-CN" sz="1050" noProof="0">
                          <a:effectLst/>
                          <a:latin typeface="Calibri" panose="020F0502020204030204" pitchFamily="34" charset="0"/>
                          <a:ea typeface="+mn-ea"/>
                          <a:cs typeface="Times New Roman" panose="02020603050405020304" pitchFamily="18" charset="0"/>
                        </a:rPr>
                        <a:t>Disabled</a:t>
                      </a:r>
                      <a:endParaRPr kumimoji="1" lang="en-GB" sz="1050" kern="1200" noProof="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lnSpc>
                          <a:spcPct val="107000"/>
                        </a:lnSpc>
                        <a:spcAft>
                          <a:spcPts val="0"/>
                        </a:spcAft>
                      </a:pPr>
                      <a:r>
                        <a:rPr lang="en-GB" altLang="zh-CN" sz="1050" noProof="0" dirty="0">
                          <a:effectLst/>
                          <a:latin typeface="Calibri" panose="020F0502020204030204" pitchFamily="34" charset="0"/>
                          <a:ea typeface="+mn-ea"/>
                          <a:cs typeface="Times New Roman" panose="02020603050405020304" pitchFamily="18" charset="0"/>
                        </a:rPr>
                        <a:t>Disabled</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3522200636"/>
                  </a:ext>
                </a:extLst>
              </a:tr>
              <a:tr h="179423">
                <a:tc>
                  <a:txBody>
                    <a:bodyPr/>
                    <a:lstStyle/>
                    <a:p>
                      <a:pPr algn="ctr">
                        <a:lnSpc>
                          <a:spcPct val="107000"/>
                        </a:lnSpc>
                        <a:spcAft>
                          <a:spcPts val="0"/>
                        </a:spcAft>
                      </a:pPr>
                      <a:r>
                        <a:rPr lang="en-GB" altLang="zh-CN" sz="1050" noProof="0"/>
                        <a:t>Number of HARQ transmissions </a:t>
                      </a:r>
                      <a:endParaRPr lang="en-GB" sz="1050" noProof="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0"/>
                        </a:spcAft>
                      </a:pPr>
                      <a:r>
                        <a:rPr kumimoji="1" lang="en-GB" sz="1050" kern="1200" noProof="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lnSpc>
                          <a:spcPct val="107000"/>
                        </a:lnSpc>
                        <a:spcAft>
                          <a:spcPts val="0"/>
                        </a:spcAft>
                      </a:pPr>
                      <a:r>
                        <a:rPr kumimoji="1" lang="en-GB" sz="1050" kern="1200" noProof="0" dirty="0">
                          <a:solidFill>
                            <a:schemeClr val="tx1"/>
                          </a:solidFill>
                          <a:effectLst/>
                          <a:latin typeface="Calibri" panose="020F0502020204030204" pitchFamily="34" charset="0"/>
                          <a:ea typeface="+mn-ea"/>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035498067"/>
                  </a:ext>
                </a:extLst>
              </a:tr>
              <a:tr h="179423">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t>Testing metric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t>SNR @70% of maximum throughput</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altLang="zh-CN" sz="1050" noProof="0" dirty="0"/>
                        <a:t>SNR @70% of maximum throughput</a:t>
                      </a: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955215549"/>
                  </a:ext>
                </a:extLst>
              </a:tr>
              <a:tr h="179423">
                <a:tc gridSpan="6">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GB" altLang="zh-CN" sz="1050" noProof="0"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1" lang="en-GB" sz="1050" kern="1200" noProof="0" dirty="0">
                        <a:solidFill>
                          <a:schemeClr val="tx1"/>
                        </a:solidFill>
                        <a:effectLst/>
                        <a:latin typeface="Calibri" panose="020F0502020204030204" pitchFamily="34" charset="0"/>
                        <a:ea typeface="+mn-ea"/>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10023"/>
                  </a:ext>
                </a:extLst>
              </a:tr>
            </a:tbl>
          </a:graphicData>
        </a:graphic>
      </p:graphicFrame>
    </p:spTree>
    <p:extLst>
      <p:ext uri="{BB962C8B-B14F-4D97-AF65-F5344CB8AC3E}">
        <p14:creationId xmlns:p14="http://schemas.microsoft.com/office/powerpoint/2010/main" val="1721274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PRACH – </a:t>
            </a:r>
            <a:r>
              <a:rPr lang="en-GB" altLang="zh-CN" sz="3200" dirty="0"/>
              <a:t>TDLC300-100 propagation condition</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highlight>
                  <a:srgbClr val="00FF00"/>
                </a:highlight>
              </a:rPr>
              <a:t>Agreements from 1</a:t>
            </a:r>
            <a:r>
              <a:rPr lang="en-GB" sz="2600" baseline="30000" dirty="0">
                <a:highlight>
                  <a:srgbClr val="00FF00"/>
                </a:highlight>
              </a:rPr>
              <a:t>st</a:t>
            </a:r>
            <a:r>
              <a:rPr lang="en-GB" sz="2600" dirty="0">
                <a:highlight>
                  <a:srgbClr val="00FF00"/>
                </a:highlight>
              </a:rPr>
              <a:t> round</a:t>
            </a:r>
          </a:p>
          <a:p>
            <a:pPr lvl="1"/>
            <a:r>
              <a:rPr lang="en-GB" sz="2200" dirty="0"/>
              <a:t>TDLC300-100 propagation conditions for short preamble formats and long preamble formats</a:t>
            </a:r>
          </a:p>
          <a:p>
            <a:pPr lvl="2"/>
            <a:r>
              <a:rPr lang="en-GB" sz="1800" dirty="0"/>
              <a:t>Do not introduce TDLC300-100 fading channel with frequency offset of 400Hz requirements for short preamble formats and long preamble formats, as they are already defined in “normal mode” PRACH. Remove the cases from the simulation result summary template.</a:t>
            </a:r>
          </a:p>
          <a:p>
            <a:pPr lvl="1"/>
            <a:endParaRPr lang="en-GB" sz="2200" dirty="0"/>
          </a:p>
          <a:p>
            <a:pPr marL="514350" lvl="1" indent="0">
              <a:spcBef>
                <a:spcPts val="600"/>
              </a:spcBef>
              <a:buNone/>
            </a:pP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16</a:t>
            </a:fld>
            <a:endParaRPr lang="zh-CN" altLang="en-US"/>
          </a:p>
        </p:txBody>
      </p:sp>
    </p:spTree>
    <p:extLst>
      <p:ext uri="{BB962C8B-B14F-4D97-AF65-F5344CB8AC3E}">
        <p14:creationId xmlns:p14="http://schemas.microsoft.com/office/powerpoint/2010/main" val="5306600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UL TA – </a:t>
            </a:r>
            <a:r>
              <a:rPr lang="en-GB" altLang="zh-CN" sz="3200" dirty="0"/>
              <a:t>SRS configuration</a:t>
            </a:r>
            <a:endParaRPr lang="zh-CN" altLang="en-US" sz="3200" dirty="0"/>
          </a:p>
        </p:txBody>
      </p:sp>
      <p:sp>
        <p:nvSpPr>
          <p:cNvPr id="3" name="内容占位符 2"/>
          <p:cNvSpPr>
            <a:spLocks noGrp="1"/>
          </p:cNvSpPr>
          <p:nvPr>
            <p:ph idx="1"/>
          </p:nvPr>
        </p:nvSpPr>
        <p:spPr>
          <a:xfrm>
            <a:off x="457200" y="1412776"/>
            <a:ext cx="8229600" cy="5112568"/>
          </a:xfrm>
        </p:spPr>
        <p:txBody>
          <a:bodyPr>
            <a:normAutofit fontScale="92500" lnSpcReduction="10000"/>
          </a:bodyPr>
          <a:lstStyle/>
          <a:p>
            <a:r>
              <a:rPr lang="en-GB" sz="2600" dirty="0">
                <a:highlight>
                  <a:srgbClr val="00FF00"/>
                </a:highlight>
              </a:rPr>
              <a:t>Agreements from first round</a:t>
            </a:r>
          </a:p>
          <a:p>
            <a:pPr lvl="1"/>
            <a:r>
              <a:rPr lang="en-GB" sz="2200" dirty="0"/>
              <a:t>SRS bandwidth configuration</a:t>
            </a:r>
          </a:p>
          <a:p>
            <a:pPr lvl="2"/>
            <a:r>
              <a:rPr lang="en-GB" sz="1800" dirty="0"/>
              <a:t>Choose C_SRS = 11, B_SRS =0, for 40RB and C_SRS = 21, B_SRS =0, for 80RB.</a:t>
            </a:r>
          </a:p>
          <a:p>
            <a:pPr lvl="1"/>
            <a:r>
              <a:rPr lang="en-GB" sz="2200" dirty="0"/>
              <a:t>SRS transmission comb</a:t>
            </a:r>
          </a:p>
          <a:p>
            <a:pPr lvl="2"/>
            <a:r>
              <a:rPr lang="en-GB" sz="1800" dirty="0"/>
              <a:t>Choose KTC=2.</a:t>
            </a:r>
          </a:p>
          <a:p>
            <a:pPr lvl="1"/>
            <a:r>
              <a:rPr lang="en-GB" sz="2200" dirty="0"/>
              <a:t>SRS transmission periodicity</a:t>
            </a:r>
          </a:p>
          <a:p>
            <a:pPr lvl="2"/>
            <a:r>
              <a:rPr lang="en-GB" sz="1800" dirty="0"/>
              <a:t>Choose TSRS =10.</a:t>
            </a:r>
          </a:p>
          <a:p>
            <a:pPr lvl="1"/>
            <a:r>
              <a:rPr lang="en-GB" sz="2200" dirty="0"/>
              <a:t>SRS slot configuration differences between TS 38.104 and TS 38.141</a:t>
            </a:r>
          </a:p>
          <a:p>
            <a:pPr lvl="2"/>
            <a:r>
              <a:rPr lang="en-GB" sz="1800" dirty="0"/>
              <a:t>Same SRS slot configuration specified in 38.104/141-1/141-2 for requirements and testing.</a:t>
            </a:r>
          </a:p>
          <a:p>
            <a:pPr lvl="1"/>
            <a:r>
              <a:rPr lang="en-GB" sz="2200" dirty="0"/>
              <a:t>SRS transmit slot configuration</a:t>
            </a:r>
          </a:p>
          <a:p>
            <a:pPr lvl="2"/>
            <a:r>
              <a:rPr lang="en-GB" sz="1800" dirty="0"/>
              <a:t>FDD</a:t>
            </a:r>
          </a:p>
          <a:p>
            <a:pPr lvl="3"/>
            <a:r>
              <a:rPr lang="en-GB" sz="1400" dirty="0"/>
              <a:t>Slot #1 in radio frames</a:t>
            </a:r>
          </a:p>
          <a:p>
            <a:pPr lvl="2"/>
            <a:r>
              <a:rPr lang="en-GB" sz="1800" dirty="0"/>
              <a:t>TDD</a:t>
            </a:r>
          </a:p>
          <a:p>
            <a:pPr lvl="3"/>
            <a:r>
              <a:rPr lang="en-GB" sz="1400" dirty="0"/>
              <a:t>15kHz SCS: Slot #3 in radio frames</a:t>
            </a:r>
          </a:p>
          <a:p>
            <a:pPr lvl="3"/>
            <a:r>
              <a:rPr lang="en-GB" sz="1400" dirty="0"/>
              <a:t>30kHz SCS: Slot #7 in radio frames</a:t>
            </a:r>
          </a:p>
          <a:p>
            <a:pPr lvl="1"/>
            <a:endParaRPr lang="en-GB" sz="2200" dirty="0"/>
          </a:p>
          <a:p>
            <a:pPr marL="514350" lvl="1" indent="0">
              <a:spcBef>
                <a:spcPts val="600"/>
              </a:spcBef>
              <a:buNone/>
            </a:pP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17</a:t>
            </a:fld>
            <a:endParaRPr lang="zh-CN" altLang="en-US"/>
          </a:p>
        </p:txBody>
      </p:sp>
    </p:spTree>
    <p:extLst>
      <p:ext uri="{BB962C8B-B14F-4D97-AF65-F5344CB8AC3E}">
        <p14:creationId xmlns:p14="http://schemas.microsoft.com/office/powerpoint/2010/main" val="1634385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UL TA – </a:t>
            </a:r>
            <a:r>
              <a:rPr lang="en-GB" altLang="zh-CN" sz="3200" dirty="0"/>
              <a:t>SRS configuration</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highlight>
                  <a:srgbClr val="00FF00"/>
                </a:highlight>
              </a:rPr>
              <a:t>Second round agreements</a:t>
            </a:r>
          </a:p>
          <a:p>
            <a:pPr lvl="1"/>
            <a:r>
              <a:rPr lang="en-GB" sz="2200" dirty="0"/>
              <a:t>SRS symbol placement within slot for TDD</a:t>
            </a:r>
            <a:endParaRPr lang="en-GB" sz="2200" dirty="0">
              <a:highlight>
                <a:srgbClr val="FFFF00"/>
              </a:highlight>
            </a:endParaRPr>
          </a:p>
          <a:p>
            <a:pPr lvl="2"/>
            <a:r>
              <a:rPr lang="en-GB" sz="1800" dirty="0"/>
              <a:t>The last symbol in the special slot.</a:t>
            </a:r>
          </a:p>
          <a:p>
            <a:pPr marL="857250" lvl="2" indent="0">
              <a:buNone/>
            </a:pPr>
            <a:endParaRPr lang="en-GB" sz="1800" dirty="0"/>
          </a:p>
          <a:p>
            <a:pPr lvl="1"/>
            <a:r>
              <a:rPr lang="en-GB" sz="2200" dirty="0"/>
              <a:t>SRS symbol placement within slot for FDD </a:t>
            </a:r>
          </a:p>
          <a:p>
            <a:pPr lvl="2"/>
            <a:r>
              <a:rPr lang="en-GB" sz="1800" dirty="0"/>
              <a:t>Follow agreement from SRS placement within slot for TDD.</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18</a:t>
            </a:fld>
            <a:endParaRPr lang="zh-CN" altLang="en-US"/>
          </a:p>
        </p:txBody>
      </p:sp>
    </p:spTree>
    <p:extLst>
      <p:ext uri="{BB962C8B-B14F-4D97-AF65-F5344CB8AC3E}">
        <p14:creationId xmlns:p14="http://schemas.microsoft.com/office/powerpoint/2010/main" val="41885824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UL TA – </a:t>
            </a:r>
            <a:r>
              <a:rPr lang="en-GB" altLang="zh-CN" sz="3200" dirty="0"/>
              <a:t>Moving propagation conditions</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highlight>
                  <a:srgbClr val="00FF00"/>
                </a:highlight>
              </a:rPr>
              <a:t>Agreements from 1</a:t>
            </a:r>
            <a:r>
              <a:rPr lang="en-GB" sz="2600" baseline="30000" dirty="0">
                <a:highlight>
                  <a:srgbClr val="00FF00"/>
                </a:highlight>
              </a:rPr>
              <a:t>st</a:t>
            </a:r>
            <a:r>
              <a:rPr lang="en-GB" sz="2600" dirty="0">
                <a:highlight>
                  <a:srgbClr val="00FF00"/>
                </a:highlight>
              </a:rPr>
              <a:t> round</a:t>
            </a:r>
          </a:p>
          <a:p>
            <a:pPr lvl="1"/>
            <a:r>
              <a:rPr lang="en-GB" sz="2200" dirty="0"/>
              <a:t>Timing difference between moving UE and stationary UE scaling by TA command</a:t>
            </a:r>
          </a:p>
          <a:p>
            <a:pPr lvl="2"/>
            <a:r>
              <a:rPr lang="en-GB" sz="1800" dirty="0"/>
              <a:t>15KHz SCS:   </a:t>
            </a:r>
            <a:r>
              <a:rPr lang="el-GR" sz="1800" dirty="0" err="1"/>
              <a:t>Δτ</a:t>
            </a:r>
            <a:r>
              <a:rPr lang="el-GR" sz="1800" dirty="0"/>
              <a:t> - (</a:t>
            </a:r>
            <a:r>
              <a:rPr lang="en-GB" sz="1800" dirty="0"/>
              <a:t>TA -31)x16*64Tc</a:t>
            </a:r>
          </a:p>
          <a:p>
            <a:pPr lvl="2"/>
            <a:r>
              <a:rPr lang="en-GB" sz="1800" dirty="0"/>
              <a:t>30KHz SCS:   </a:t>
            </a:r>
            <a:r>
              <a:rPr lang="el-GR" sz="1800" dirty="0" err="1"/>
              <a:t>Δτ</a:t>
            </a:r>
            <a:r>
              <a:rPr lang="el-GR" sz="1800" dirty="0"/>
              <a:t> - (</a:t>
            </a:r>
            <a:r>
              <a:rPr lang="en-GB" sz="1800" dirty="0"/>
              <a:t>TA -31)x16*32Tc</a:t>
            </a:r>
          </a:p>
          <a:p>
            <a:pPr lvl="1"/>
            <a:r>
              <a:rPr lang="en-GB" sz="2200" dirty="0"/>
              <a:t>Taking Doppler shift into account.</a:t>
            </a:r>
          </a:p>
          <a:p>
            <a:pPr lvl="2"/>
            <a:r>
              <a:rPr lang="en-GB" sz="1800" dirty="0"/>
              <a:t>Do not consider Doppler shift in UL TA scenarios with 350 kph UE speed.</a:t>
            </a:r>
          </a:p>
          <a:p>
            <a:pPr lvl="1"/>
            <a:endParaRPr lang="en-GB" sz="2200" dirty="0"/>
          </a:p>
          <a:p>
            <a:pPr marL="514350" lvl="1" indent="0">
              <a:spcBef>
                <a:spcPts val="600"/>
              </a:spcBef>
              <a:buNone/>
            </a:pP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19</a:t>
            </a:fld>
            <a:endParaRPr lang="zh-CN" altLang="en-US"/>
          </a:p>
        </p:txBody>
      </p:sp>
    </p:spTree>
    <p:extLst>
      <p:ext uri="{BB962C8B-B14F-4D97-AF65-F5344CB8AC3E}">
        <p14:creationId xmlns:p14="http://schemas.microsoft.com/office/powerpoint/2010/main" val="1582915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Background</a:t>
            </a:r>
            <a:endParaRPr lang="zh-CN" altLang="en-US" sz="3200" dirty="0"/>
          </a:p>
        </p:txBody>
      </p:sp>
      <p:sp>
        <p:nvSpPr>
          <p:cNvPr id="3" name="内容占位符 2"/>
          <p:cNvSpPr>
            <a:spLocks noGrp="1"/>
          </p:cNvSpPr>
          <p:nvPr>
            <p:ph idx="1"/>
          </p:nvPr>
        </p:nvSpPr>
        <p:spPr>
          <a:xfrm>
            <a:off x="457200" y="1412776"/>
            <a:ext cx="8229600" cy="5112568"/>
          </a:xfrm>
        </p:spPr>
        <p:txBody>
          <a:bodyPr>
            <a:normAutofit fontScale="92500" lnSpcReduction="20000"/>
          </a:bodyPr>
          <a:lstStyle/>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PUSCH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R4-1910128 Way forward on NR HST BS demodulation requirements, RAN4#92.</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R4-1912809 Way forward on NR HST PUSCH demodulation requirements, RAN4#92Bis.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R4-1915886 Way forward on NR HST PUSCH demodulation requirements, RAN4#93.</a:t>
            </a:r>
            <a:endParaRPr lang="zh-CN" altLang="en-US" sz="20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PRACH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R4-1910128 WF on NR BS HST demodulation requirements , RAN4#92.</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R4-1912729 WF on  NR HST BS PRACH demodulation requirements, RAN4#92b.</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R4-1915871 Way forward on NR HST PRACH demodulation requirement, RAN4#93.</a:t>
            </a:r>
          </a:p>
          <a:p>
            <a:pPr marL="400050">
              <a:spcBef>
                <a:spcPts val="600"/>
              </a:spcBef>
            </a:pPr>
            <a:r>
              <a:rPr lang="en-GB" altLang="zh-CN" sz="2400" dirty="0">
                <a:latin typeface="Arial Unicode MS" pitchFamily="50" charset="-127"/>
                <a:ea typeface="Arial Unicode MS" pitchFamily="50" charset="-127"/>
                <a:cs typeface="Arial Unicode MS" pitchFamily="50" charset="-127"/>
              </a:rPr>
              <a:t>Corresponding Email summary in RAN4#94-e</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R4-2002523 Email discussion summary for RAN4#94e_#94_NR_HST_Demod_BS, RAN4#94-e.</a:t>
            </a: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33232953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UL TA – </a:t>
            </a:r>
            <a:r>
              <a:rPr lang="en-GB" altLang="zh-CN" sz="3200" dirty="0"/>
              <a:t>Test metric</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t>Test metric</a:t>
            </a:r>
            <a:endParaRPr lang="en-GB" sz="2200" strike="sngStrike" dirty="0"/>
          </a:p>
          <a:p>
            <a:pPr lvl="1"/>
            <a:r>
              <a:rPr lang="en-GB" sz="2200" dirty="0"/>
              <a:t>Option 1: SNR@70% of maximum throughput for the moving UE.</a:t>
            </a:r>
          </a:p>
          <a:p>
            <a:pPr lvl="1"/>
            <a:r>
              <a:rPr lang="en-GB" sz="2200" dirty="0"/>
              <a:t>Option 2: Keep decision open. Study test metrics under time estimation error.</a:t>
            </a:r>
          </a:p>
          <a:p>
            <a:pPr lvl="1"/>
            <a:endParaRPr lang="en-GB" sz="22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20</a:t>
            </a:fld>
            <a:endParaRPr lang="zh-CN" altLang="en-US"/>
          </a:p>
        </p:txBody>
      </p:sp>
    </p:spTree>
    <p:extLst>
      <p:ext uri="{BB962C8B-B14F-4D97-AF65-F5344CB8AC3E}">
        <p14:creationId xmlns:p14="http://schemas.microsoft.com/office/powerpoint/2010/main" val="1650668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UL TA – </a:t>
            </a:r>
            <a:r>
              <a:rPr lang="en-GB" altLang="zh-CN" sz="3200" dirty="0"/>
              <a:t>UL TA PUSCH configuration</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highlight>
                  <a:srgbClr val="00FF00"/>
                </a:highlight>
              </a:rPr>
              <a:t>Agreements from 1</a:t>
            </a:r>
            <a:r>
              <a:rPr lang="en-GB" sz="2600" baseline="30000" dirty="0">
                <a:highlight>
                  <a:srgbClr val="00FF00"/>
                </a:highlight>
              </a:rPr>
              <a:t>st</a:t>
            </a:r>
            <a:r>
              <a:rPr lang="en-GB" sz="2600" dirty="0">
                <a:highlight>
                  <a:srgbClr val="00FF00"/>
                </a:highlight>
              </a:rPr>
              <a:t> round</a:t>
            </a:r>
          </a:p>
          <a:p>
            <a:pPr lvl="1"/>
            <a:r>
              <a:rPr lang="en-GB" sz="2200" dirty="0"/>
              <a:t>UL TA PUSCH time domain resource allocation</a:t>
            </a:r>
          </a:p>
          <a:p>
            <a:pPr lvl="2"/>
            <a:r>
              <a:rPr lang="en-GB" sz="1800" dirty="0"/>
              <a:t>Choose start=0, length=14, DM-RS and resource allocation type 1.</a:t>
            </a:r>
          </a:p>
          <a:p>
            <a:pPr lvl="1"/>
            <a:endParaRPr lang="en-GB" sz="2200" dirty="0"/>
          </a:p>
          <a:p>
            <a:pPr marL="514350" lvl="1" indent="0">
              <a:spcBef>
                <a:spcPts val="600"/>
              </a:spcBef>
              <a:buNone/>
            </a:pP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21</a:t>
            </a:fld>
            <a:endParaRPr lang="zh-CN" altLang="en-US"/>
          </a:p>
        </p:txBody>
      </p:sp>
    </p:spTree>
    <p:extLst>
      <p:ext uri="{BB962C8B-B14F-4D97-AF65-F5344CB8AC3E}">
        <p14:creationId xmlns:p14="http://schemas.microsoft.com/office/powerpoint/2010/main" val="23624378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UL TA – </a:t>
            </a:r>
            <a:r>
              <a:rPr lang="en-GB" altLang="zh-CN" sz="3200" dirty="0"/>
              <a:t>UL TA PUSCH configuration</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highlight>
                  <a:srgbClr val="00FF00"/>
                </a:highlight>
              </a:rPr>
              <a:t>Second round agreements</a:t>
            </a:r>
          </a:p>
          <a:p>
            <a:pPr lvl="1"/>
            <a:r>
              <a:rPr lang="en-GB" sz="2200" dirty="0"/>
              <a:t>UL TA PUSCH mapping type B</a:t>
            </a:r>
            <a:br>
              <a:rPr lang="en-GB" sz="2200" dirty="0"/>
            </a:br>
            <a:r>
              <a:rPr lang="en-GB" sz="1800" dirty="0"/>
              <a:t>For the UL TA scenario Y: Have PUSCH mapping type A and B requirements and use applicability rule to test only one. </a:t>
            </a:r>
          </a:p>
          <a:p>
            <a:pPr lvl="2"/>
            <a:r>
              <a:rPr lang="en-GB" sz="1800" dirty="0"/>
              <a:t>For other scenarios: Decided on case by case basis.</a:t>
            </a:r>
          </a:p>
          <a:p>
            <a:pPr marL="857250" lvl="2" indent="0">
              <a:buNone/>
            </a:pPr>
            <a:endParaRPr lang="en-GB" sz="1800" dirty="0"/>
          </a:p>
          <a:p>
            <a:pPr lvl="1"/>
            <a:r>
              <a:rPr lang="en-GB" sz="2200" dirty="0"/>
              <a:t>DM-RS scrambling sequence initialization</a:t>
            </a:r>
            <a:br>
              <a:rPr lang="en-GB" sz="2200" dirty="0"/>
            </a:br>
            <a:r>
              <a:rPr lang="en-GB" sz="2200" dirty="0"/>
              <a:t>Proposed WF</a:t>
            </a:r>
          </a:p>
          <a:p>
            <a:pPr lvl="2"/>
            <a:r>
              <a:rPr lang="en-GB" sz="1800" dirty="0"/>
              <a:t>Chose scramblingID0/N</a:t>
            </a:r>
            <a:r>
              <a:rPr lang="en-GB" sz="1800" baseline="-25000" dirty="0"/>
              <a:t>ID</a:t>
            </a:r>
            <a:r>
              <a:rPr lang="en-GB" sz="1800" baseline="30000" dirty="0"/>
              <a:t>0</a:t>
            </a:r>
            <a:r>
              <a:rPr lang="en-GB" sz="1800" dirty="0"/>
              <a:t>=0 for moving UE and scramblingID0/N</a:t>
            </a:r>
            <a:r>
              <a:rPr lang="en-GB" sz="1800" baseline="-25000" dirty="0"/>
              <a:t>ID</a:t>
            </a:r>
            <a:r>
              <a:rPr lang="en-GB" sz="1800" baseline="30000" dirty="0"/>
              <a:t>0</a:t>
            </a:r>
            <a:r>
              <a:rPr lang="en-GB" sz="1800" dirty="0"/>
              <a:t>=1 for stationary UE.</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22</a:t>
            </a:fld>
            <a:endParaRPr lang="zh-CN" altLang="en-US"/>
          </a:p>
        </p:txBody>
      </p:sp>
    </p:spTree>
    <p:extLst>
      <p:ext uri="{BB962C8B-B14F-4D97-AF65-F5344CB8AC3E}">
        <p14:creationId xmlns:p14="http://schemas.microsoft.com/office/powerpoint/2010/main" val="1876934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End</a:t>
            </a:r>
            <a:endParaRPr lang="zh-CN" altLang="en-US" sz="32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23</a:t>
            </a:fld>
            <a:endParaRPr lang="zh-CN" altLang="en-US"/>
          </a:p>
        </p:txBody>
      </p:sp>
      <p:sp>
        <p:nvSpPr>
          <p:cNvPr id="6" name="Content Placeholder 5">
            <a:extLst>
              <a:ext uri="{FF2B5EF4-FFF2-40B4-BE49-F238E27FC236}">
                <a16:creationId xmlns:a16="http://schemas.microsoft.com/office/drawing/2014/main" id="{813D8CC9-51B2-40C4-830D-F5C457FA8843}"/>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2171122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General – </a:t>
            </a:r>
            <a:r>
              <a:rPr lang="en-GB" altLang="zh-CN" sz="3200" dirty="0"/>
              <a:t>High Speed BS demodulation requirement applicability with respect to BS types</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pPr lvl="0"/>
            <a:r>
              <a:rPr lang="en-GB" sz="2400" dirty="0">
                <a:highlight>
                  <a:srgbClr val="00FF00"/>
                </a:highlight>
              </a:rPr>
              <a:t>Agreements from 1</a:t>
            </a:r>
            <a:r>
              <a:rPr lang="en-GB" sz="2400" baseline="30000" dirty="0">
                <a:highlight>
                  <a:srgbClr val="00FF00"/>
                </a:highlight>
              </a:rPr>
              <a:t>st</a:t>
            </a:r>
            <a:r>
              <a:rPr lang="en-GB" sz="2400" dirty="0">
                <a:highlight>
                  <a:srgbClr val="00FF00"/>
                </a:highlight>
              </a:rPr>
              <a:t> round</a:t>
            </a:r>
          </a:p>
          <a:p>
            <a:pPr lvl="1" hangingPunct="0"/>
            <a:r>
              <a:rPr lang="en-GB" sz="2000" dirty="0"/>
              <a:t>PUSCH HST, PRACH HST, PUSCH UL TA requirements shall only be applied to Wide Area Base Stations and Medium Range Base Stations.</a:t>
            </a:r>
          </a:p>
          <a:p>
            <a:pPr marL="514350" lvl="1" indent="0">
              <a:spcBef>
                <a:spcPts val="600"/>
              </a:spcBef>
              <a:buNone/>
            </a:pP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610512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General – </a:t>
            </a:r>
            <a:r>
              <a:rPr lang="en-GB" altLang="zh-CN" sz="3200" dirty="0"/>
              <a:t>High Speed BS demodulation requirement applicability with respect to speed</a:t>
            </a:r>
            <a:endParaRPr lang="zh-CN" altLang="en-US" sz="3200" dirty="0"/>
          </a:p>
        </p:txBody>
      </p:sp>
      <p:sp>
        <p:nvSpPr>
          <p:cNvPr id="3" name="内容占位符 2"/>
          <p:cNvSpPr>
            <a:spLocks noGrp="1"/>
          </p:cNvSpPr>
          <p:nvPr>
            <p:ph idx="1"/>
          </p:nvPr>
        </p:nvSpPr>
        <p:spPr>
          <a:xfrm>
            <a:off x="457200" y="1412776"/>
            <a:ext cx="8229600" cy="5112568"/>
          </a:xfrm>
        </p:spPr>
        <p:txBody>
          <a:bodyPr>
            <a:normAutofit fontScale="77500" lnSpcReduction="20000"/>
          </a:bodyPr>
          <a:lstStyle/>
          <a:p>
            <a:r>
              <a:rPr lang="en-GB" sz="2600" dirty="0"/>
              <a:t>Organisation of high-speed train requirement sections for </a:t>
            </a:r>
            <a:r>
              <a:rPr lang="en-GB" sz="2600" dirty="0">
                <a:highlight>
                  <a:srgbClr val="00FFFF"/>
                </a:highlight>
              </a:rPr>
              <a:t>PUSCH</a:t>
            </a:r>
            <a:r>
              <a:rPr lang="en-GB" sz="2600" dirty="0"/>
              <a:t> in specifications</a:t>
            </a:r>
          </a:p>
          <a:p>
            <a:pPr lvl="1"/>
            <a:r>
              <a:rPr lang="en-GB" sz="2200" dirty="0">
                <a:highlight>
                  <a:srgbClr val="00FF00"/>
                </a:highlight>
              </a:rPr>
              <a:t>350kph</a:t>
            </a:r>
          </a:p>
          <a:p>
            <a:pPr lvl="2"/>
            <a:r>
              <a:rPr lang="en-GB" sz="1800" dirty="0">
                <a:highlight>
                  <a:srgbClr val="00FF00"/>
                </a:highlight>
              </a:rPr>
              <a:t>Current section for non-HST </a:t>
            </a:r>
          </a:p>
          <a:p>
            <a:pPr lvl="3"/>
            <a:r>
              <a:rPr lang="en-GB" sz="1400" dirty="0">
                <a:highlight>
                  <a:srgbClr val="00FF00"/>
                </a:highlight>
              </a:rPr>
              <a:t>No change</a:t>
            </a:r>
          </a:p>
          <a:p>
            <a:pPr lvl="2"/>
            <a:r>
              <a:rPr lang="en-GB" sz="1800" dirty="0">
                <a:highlight>
                  <a:srgbClr val="00FF00"/>
                </a:highlight>
              </a:rPr>
              <a:t>New section for HST (350kph only in this meeting)</a:t>
            </a:r>
          </a:p>
          <a:p>
            <a:pPr lvl="3"/>
            <a:r>
              <a:rPr lang="en-GB" sz="1400" dirty="0">
                <a:highlight>
                  <a:srgbClr val="00FF00"/>
                </a:highlight>
              </a:rPr>
              <a:t>One new table for 350kph</a:t>
            </a:r>
            <a:endParaRPr lang="en-GB" sz="2200" dirty="0">
              <a:highlight>
                <a:srgbClr val="00FF00"/>
              </a:highlight>
            </a:endParaRPr>
          </a:p>
          <a:p>
            <a:pPr lvl="1"/>
            <a:r>
              <a:rPr lang="en-GB" sz="2200" dirty="0"/>
              <a:t>500kph </a:t>
            </a:r>
          </a:p>
          <a:p>
            <a:pPr lvl="2"/>
            <a:r>
              <a:rPr lang="en-GB" sz="1800" dirty="0"/>
              <a:t>Option 1:</a:t>
            </a:r>
          </a:p>
          <a:p>
            <a:pPr lvl="3"/>
            <a:r>
              <a:rPr lang="en-GB" sz="1400" dirty="0"/>
              <a:t>non-HST section</a:t>
            </a:r>
          </a:p>
          <a:p>
            <a:pPr lvl="4"/>
            <a:r>
              <a:rPr lang="en-GB" sz="1400" dirty="0"/>
              <a:t>No change</a:t>
            </a:r>
          </a:p>
          <a:p>
            <a:pPr lvl="3"/>
            <a:r>
              <a:rPr lang="en-GB" sz="1400" dirty="0"/>
              <a:t> HST section used for 350kph</a:t>
            </a:r>
          </a:p>
          <a:p>
            <a:pPr lvl="4"/>
            <a:r>
              <a:rPr lang="en-GB" sz="1400" dirty="0"/>
              <a:t>One new table for 500kph</a:t>
            </a:r>
          </a:p>
          <a:p>
            <a:pPr lvl="2"/>
            <a:r>
              <a:rPr lang="en-GB" sz="1800" dirty="0"/>
              <a:t>Option 2:</a:t>
            </a:r>
          </a:p>
          <a:p>
            <a:pPr lvl="3"/>
            <a:r>
              <a:rPr lang="en-GB" sz="1400" dirty="0"/>
              <a:t>non-HST section</a:t>
            </a:r>
          </a:p>
          <a:p>
            <a:pPr lvl="4"/>
            <a:r>
              <a:rPr lang="en-GB" sz="1400" dirty="0"/>
              <a:t>No change</a:t>
            </a:r>
          </a:p>
          <a:p>
            <a:pPr lvl="3"/>
            <a:r>
              <a:rPr lang="en-GB" sz="1400" dirty="0"/>
              <a:t> HST section used for 350kph</a:t>
            </a:r>
          </a:p>
          <a:p>
            <a:pPr lvl="4"/>
            <a:r>
              <a:rPr lang="en-GB" sz="1400" dirty="0"/>
              <a:t>Merge 500kph with table for 350kph</a:t>
            </a:r>
          </a:p>
          <a:p>
            <a:pPr lvl="2"/>
            <a:r>
              <a:rPr lang="en-GB" sz="1800" dirty="0"/>
              <a:t>Option 3:</a:t>
            </a:r>
          </a:p>
          <a:p>
            <a:pPr lvl="3"/>
            <a:r>
              <a:rPr lang="en-GB" sz="1400" dirty="0"/>
              <a:t>non-HST section</a:t>
            </a:r>
          </a:p>
          <a:p>
            <a:pPr lvl="4"/>
            <a:r>
              <a:rPr lang="en-GB" sz="1400" dirty="0"/>
              <a:t>No change</a:t>
            </a:r>
          </a:p>
          <a:p>
            <a:pPr lvl="3"/>
            <a:r>
              <a:rPr lang="en-GB" sz="1400" dirty="0"/>
              <a:t> New HST section 500kph</a:t>
            </a:r>
          </a:p>
          <a:p>
            <a:pPr lvl="4"/>
            <a:r>
              <a:rPr lang="en-GB" sz="1400" dirty="0"/>
              <a:t>One new table for 500kph</a:t>
            </a:r>
            <a:endParaRPr lang="en-GB" sz="2200" dirty="0"/>
          </a:p>
          <a:p>
            <a:pPr lvl="2"/>
            <a:r>
              <a:rPr lang="en-GB" sz="1800" dirty="0"/>
              <a:t>Other options not precluded</a:t>
            </a:r>
          </a:p>
          <a:p>
            <a:pPr lvl="1"/>
            <a:endParaRPr lang="en-GB" sz="22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4</a:t>
            </a:fld>
            <a:endParaRPr lang="zh-CN" altLang="en-US"/>
          </a:p>
        </p:txBody>
      </p:sp>
    </p:spTree>
    <p:extLst>
      <p:ext uri="{BB962C8B-B14F-4D97-AF65-F5344CB8AC3E}">
        <p14:creationId xmlns:p14="http://schemas.microsoft.com/office/powerpoint/2010/main" val="4166576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General – </a:t>
            </a:r>
            <a:r>
              <a:rPr lang="en-GB" altLang="zh-CN" sz="3200" dirty="0"/>
              <a:t>High Speed BS demodulation requirement applicability with respect to speed</a:t>
            </a:r>
            <a:endParaRPr lang="zh-CN" altLang="en-US" sz="3200" dirty="0"/>
          </a:p>
        </p:txBody>
      </p:sp>
      <p:sp>
        <p:nvSpPr>
          <p:cNvPr id="3" name="内容占位符 2"/>
          <p:cNvSpPr>
            <a:spLocks noGrp="1"/>
          </p:cNvSpPr>
          <p:nvPr>
            <p:ph idx="1"/>
          </p:nvPr>
        </p:nvSpPr>
        <p:spPr>
          <a:xfrm>
            <a:off x="457200" y="1412776"/>
            <a:ext cx="8229600" cy="5112568"/>
          </a:xfrm>
        </p:spPr>
        <p:txBody>
          <a:bodyPr>
            <a:normAutofit fontScale="77500" lnSpcReduction="20000"/>
          </a:bodyPr>
          <a:lstStyle/>
          <a:p>
            <a:r>
              <a:rPr lang="en-GB" sz="2600" dirty="0"/>
              <a:t>Organisation of high-speed train requirement sections for </a:t>
            </a:r>
            <a:r>
              <a:rPr lang="en-GB" sz="2600" dirty="0">
                <a:highlight>
                  <a:srgbClr val="00FFFF"/>
                </a:highlight>
              </a:rPr>
              <a:t>PRACH</a:t>
            </a:r>
            <a:r>
              <a:rPr lang="en-GB" sz="2600" dirty="0"/>
              <a:t> in specifications</a:t>
            </a:r>
          </a:p>
          <a:p>
            <a:pPr lvl="1"/>
            <a:r>
              <a:rPr lang="en-GB" sz="2200" dirty="0"/>
              <a:t>350kph:</a:t>
            </a:r>
          </a:p>
          <a:p>
            <a:pPr lvl="2"/>
            <a:r>
              <a:rPr lang="en-GB" sz="1800" dirty="0"/>
              <a:t>Option 1:</a:t>
            </a:r>
          </a:p>
          <a:p>
            <a:pPr lvl="3"/>
            <a:r>
              <a:rPr lang="en-GB" sz="1600" u="sng" dirty="0"/>
              <a:t>Current</a:t>
            </a:r>
            <a:r>
              <a:rPr lang="en-GB" sz="1600" dirty="0"/>
              <a:t> section for non-HST</a:t>
            </a:r>
          </a:p>
          <a:p>
            <a:pPr lvl="4"/>
            <a:r>
              <a:rPr lang="en-GB" sz="1400" dirty="0"/>
              <a:t>New table long format restricted set type A</a:t>
            </a:r>
          </a:p>
          <a:p>
            <a:pPr lvl="4"/>
            <a:r>
              <a:rPr lang="en-GB" sz="1400" dirty="0"/>
              <a:t>New table long format restricted set type B</a:t>
            </a:r>
          </a:p>
          <a:p>
            <a:pPr lvl="2"/>
            <a:r>
              <a:rPr lang="en-GB" sz="1800" dirty="0"/>
              <a:t>Option 2:</a:t>
            </a:r>
          </a:p>
          <a:p>
            <a:pPr marL="1485900" lvl="3" indent="-171450"/>
            <a:r>
              <a:rPr lang="en-GB" sz="1400" u="sng" dirty="0"/>
              <a:t>New</a:t>
            </a:r>
            <a:r>
              <a:rPr lang="en-GB" sz="1400" dirty="0"/>
              <a:t> section for HST</a:t>
            </a:r>
          </a:p>
          <a:p>
            <a:pPr marL="1943100" lvl="4" indent="-171450"/>
            <a:r>
              <a:rPr lang="en-GB" sz="1300" dirty="0"/>
              <a:t>New table format 0 restricted set type A </a:t>
            </a:r>
          </a:p>
          <a:p>
            <a:pPr marL="1943100" lvl="4" indent="-171450"/>
            <a:r>
              <a:rPr lang="en-GB" sz="1300" dirty="0"/>
              <a:t>New table format 0 restricted set type B</a:t>
            </a:r>
          </a:p>
          <a:p>
            <a:pPr lvl="2"/>
            <a:r>
              <a:rPr lang="en-GB" sz="1800" dirty="0"/>
              <a:t>Other options not precluded.</a:t>
            </a:r>
          </a:p>
          <a:p>
            <a:pPr lvl="4"/>
            <a:endParaRPr lang="en-GB" sz="2200" dirty="0"/>
          </a:p>
          <a:p>
            <a:pPr lvl="1"/>
            <a:r>
              <a:rPr lang="en-GB" sz="2200" dirty="0"/>
              <a:t>500kph:</a:t>
            </a:r>
          </a:p>
          <a:p>
            <a:pPr lvl="2"/>
            <a:r>
              <a:rPr lang="en-GB" sz="1800" dirty="0"/>
              <a:t>Option 1:</a:t>
            </a:r>
          </a:p>
          <a:p>
            <a:pPr lvl="3"/>
            <a:r>
              <a:rPr lang="en-GB" sz="1600" dirty="0"/>
              <a:t>Current section for non-HST</a:t>
            </a:r>
          </a:p>
          <a:p>
            <a:pPr lvl="4"/>
            <a:r>
              <a:rPr lang="en-GB" sz="1400" dirty="0"/>
              <a:t>Re-use tables short format and add high speed requirements (currently 500kph only).</a:t>
            </a:r>
            <a:endParaRPr lang="en-GB" sz="3200" dirty="0"/>
          </a:p>
          <a:p>
            <a:pPr lvl="2"/>
            <a:r>
              <a:rPr lang="en-GB" sz="1800" dirty="0"/>
              <a:t>Option 2:</a:t>
            </a:r>
          </a:p>
          <a:p>
            <a:pPr lvl="3"/>
            <a:r>
              <a:rPr lang="en-GB" sz="1600" dirty="0"/>
              <a:t>Current section for non-HST</a:t>
            </a:r>
          </a:p>
          <a:p>
            <a:pPr lvl="4"/>
            <a:r>
              <a:rPr lang="en-GB" sz="1400" dirty="0"/>
              <a:t>New tables (per SCS) short format high speed requirements (currently 500kph only).</a:t>
            </a:r>
            <a:endParaRPr lang="en-GB" sz="3200" dirty="0"/>
          </a:p>
          <a:p>
            <a:pPr lvl="2"/>
            <a:r>
              <a:rPr lang="en-GB" sz="1800" dirty="0"/>
              <a:t>Option 3:</a:t>
            </a:r>
          </a:p>
          <a:p>
            <a:pPr marL="1485900" lvl="3" indent="-171450"/>
            <a:r>
              <a:rPr lang="en-GB" sz="1400" dirty="0"/>
              <a:t>New section for HST used for 350kph</a:t>
            </a:r>
          </a:p>
          <a:p>
            <a:pPr marL="1943100" lvl="4" indent="-171450"/>
            <a:r>
              <a:rPr lang="en-GB" sz="1300" dirty="0"/>
              <a:t>New tables (per SCS) short format high speed requirements (currently 500kph only).</a:t>
            </a:r>
          </a:p>
          <a:p>
            <a:pPr lvl="2"/>
            <a:r>
              <a:rPr lang="en-GB" sz="1800" dirty="0"/>
              <a:t>Other options not precluded.</a:t>
            </a:r>
            <a:endParaRPr lang="en-GB" sz="14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5</a:t>
            </a:fld>
            <a:endParaRPr lang="zh-CN" altLang="en-US"/>
          </a:p>
        </p:txBody>
      </p:sp>
    </p:spTree>
    <p:extLst>
      <p:ext uri="{BB962C8B-B14F-4D97-AF65-F5344CB8AC3E}">
        <p14:creationId xmlns:p14="http://schemas.microsoft.com/office/powerpoint/2010/main" val="3757927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General – </a:t>
            </a:r>
            <a:r>
              <a:rPr lang="en-GB" altLang="zh-CN" sz="3200" dirty="0"/>
              <a:t>High Speed BS demodulation requirement applicability with respect to speed</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t>Organisation of high-speed train requirement sections for </a:t>
            </a:r>
            <a:r>
              <a:rPr lang="en-GB" sz="2600" dirty="0">
                <a:highlight>
                  <a:srgbClr val="00FFFF"/>
                </a:highlight>
              </a:rPr>
              <a:t>UL TA</a:t>
            </a:r>
            <a:r>
              <a:rPr lang="en-GB" sz="2600" dirty="0"/>
              <a:t> in specifications</a:t>
            </a:r>
          </a:p>
          <a:p>
            <a:pPr lvl="1"/>
            <a:r>
              <a:rPr lang="en-GB" sz="2200" dirty="0">
                <a:highlight>
                  <a:srgbClr val="00FF00"/>
                </a:highlight>
              </a:rPr>
              <a:t>New section for UL TA</a:t>
            </a:r>
          </a:p>
          <a:p>
            <a:pPr lvl="2"/>
            <a:r>
              <a:rPr lang="en-GB" sz="1800" dirty="0">
                <a:highlight>
                  <a:srgbClr val="00FF00"/>
                </a:highlight>
              </a:rPr>
              <a:t>Currently only scenario Y with UE speed 350kph. </a:t>
            </a:r>
            <a:br>
              <a:rPr lang="en-GB" sz="1800" dirty="0">
                <a:highlight>
                  <a:srgbClr val="00FF00"/>
                </a:highlight>
              </a:rPr>
            </a:br>
            <a:r>
              <a:rPr lang="en-GB" sz="1800" dirty="0">
                <a:highlight>
                  <a:srgbClr val="00FF00"/>
                </a:highlight>
              </a:rPr>
              <a:t>Hence no question for which table to used.</a:t>
            </a:r>
          </a:p>
          <a:p>
            <a:pPr lvl="1"/>
            <a:endParaRPr lang="en-GB" sz="22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2174937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General – </a:t>
            </a:r>
            <a:r>
              <a:rPr lang="en-GB" altLang="zh-CN" sz="3200" dirty="0"/>
              <a:t>High Speed BS demodulation requirement applicability with respect to speed</a:t>
            </a:r>
            <a:endParaRPr lang="zh-CN" altLang="en-US" sz="3200" dirty="0"/>
          </a:p>
        </p:txBody>
      </p:sp>
      <p:sp>
        <p:nvSpPr>
          <p:cNvPr id="3" name="内容占位符 2"/>
          <p:cNvSpPr>
            <a:spLocks noGrp="1"/>
          </p:cNvSpPr>
          <p:nvPr>
            <p:ph idx="1"/>
          </p:nvPr>
        </p:nvSpPr>
        <p:spPr>
          <a:xfrm>
            <a:off x="457200" y="1412775"/>
            <a:ext cx="8229600" cy="5308699"/>
          </a:xfrm>
        </p:spPr>
        <p:txBody>
          <a:bodyPr>
            <a:normAutofit fontScale="47500" lnSpcReduction="20000"/>
          </a:bodyPr>
          <a:lstStyle/>
          <a:p>
            <a:r>
              <a:rPr lang="en-GB" sz="3000" dirty="0"/>
              <a:t>High speed support declaration for HST PUSCH</a:t>
            </a:r>
          </a:p>
          <a:p>
            <a:pPr lvl="1"/>
            <a:r>
              <a:rPr lang="en-GB" sz="2500" dirty="0"/>
              <a:t>Option 1: Allow BS to declare support for either 350kph, or 500kph, or both, and to test requirements accordingly.</a:t>
            </a:r>
            <a:br>
              <a:rPr lang="en-GB" sz="2500" dirty="0"/>
            </a:br>
            <a:r>
              <a:rPr lang="en-GB" sz="2500" dirty="0"/>
              <a:t>A BS that only declares to support 500kph does not need to test 350kph. A BS that declares to support both 350kph and 500kph needs to test both.</a:t>
            </a:r>
          </a:p>
          <a:p>
            <a:pPr lvl="1"/>
            <a:r>
              <a:rPr lang="en-GB" sz="2500" dirty="0"/>
              <a:t>Option 2: Allow BS to declare support for either 350kph, or 500kph, but not both.</a:t>
            </a:r>
            <a:br>
              <a:rPr lang="en-GB" sz="2500" dirty="0"/>
            </a:br>
            <a:r>
              <a:rPr lang="en-GB" sz="2500" dirty="0"/>
              <a:t>A BS that declares to support 500kph, and passes the tests for 500kph, can also consider the tests for 350kph as passed (i.e., skip 350kph).</a:t>
            </a:r>
          </a:p>
          <a:p>
            <a:pPr lvl="1"/>
            <a:r>
              <a:rPr lang="en-GB" sz="2500" dirty="0"/>
              <a:t>Option 3: Allow BS to declare support for either 350kph, or 500kph, but not both.</a:t>
            </a:r>
            <a:br>
              <a:rPr lang="en-GB" sz="2500" dirty="0"/>
            </a:br>
            <a:r>
              <a:rPr lang="en-GB" sz="2500" dirty="0"/>
              <a:t>A BS that declares to support 500kph needs to test  both 500kph and 350kph (i.e., no skipping).</a:t>
            </a:r>
          </a:p>
          <a:p>
            <a:pPr lvl="1"/>
            <a:r>
              <a:rPr lang="en-GB" sz="2500" dirty="0"/>
              <a:t>Other options not precluded.</a:t>
            </a:r>
          </a:p>
          <a:p>
            <a:endParaRPr lang="en-GB" sz="2600" dirty="0"/>
          </a:p>
          <a:p>
            <a:r>
              <a:rPr lang="en-GB" sz="3000" dirty="0"/>
              <a:t>High speed support declaration for HST PRACH</a:t>
            </a:r>
          </a:p>
          <a:p>
            <a:pPr lvl="1"/>
            <a:r>
              <a:rPr lang="en-GB" sz="2400" dirty="0"/>
              <a:t>Option 1: Allow BS to declare support for either 350kph, or 500kph, or both, and to test requirements accordingly.</a:t>
            </a:r>
            <a:br>
              <a:rPr lang="en-GB" sz="2400" dirty="0"/>
            </a:br>
            <a:r>
              <a:rPr lang="en-GB" sz="2400" dirty="0"/>
              <a:t>A BS that only declares to support 500kph does not need to pass 350kph test, with long format or other format. A BS that declares to support both 350kph and 500kph needs to test both.</a:t>
            </a:r>
          </a:p>
          <a:p>
            <a:pPr lvl="1"/>
            <a:r>
              <a:rPr lang="en-GB" sz="2400" dirty="0"/>
              <a:t>Option 2: Allow BS to declare support for either 350kph, or 500kph, but not both.</a:t>
            </a:r>
            <a:br>
              <a:rPr lang="en-GB" sz="2400" dirty="0"/>
            </a:br>
            <a:r>
              <a:rPr lang="en-GB" sz="2400" dirty="0"/>
              <a:t>A BS that declares to support 500kph and passes the tests for 500kph with short format, it can also consider the tests for 350kph with long format as passed (i.e., skip 350kph).</a:t>
            </a:r>
          </a:p>
          <a:p>
            <a:pPr lvl="1"/>
            <a:r>
              <a:rPr lang="en-GB" sz="2400" dirty="0"/>
              <a:t>Option 3: Allow BS to declare support for either 350kph, or 500kph, but not both.</a:t>
            </a:r>
            <a:br>
              <a:rPr lang="en-GB" sz="2400" dirty="0"/>
            </a:br>
            <a:r>
              <a:rPr lang="en-GB" sz="2400" dirty="0"/>
              <a:t>A BS that declares to support 500kph needs to test with both 500kph and 350kph with long format (i.e., no skipping).</a:t>
            </a:r>
          </a:p>
          <a:p>
            <a:pPr lvl="1"/>
            <a:r>
              <a:rPr lang="en-GB" sz="2400" dirty="0"/>
              <a:t>Other options not precluded.</a:t>
            </a:r>
          </a:p>
          <a:p>
            <a:endParaRPr lang="en-GB" sz="2600" dirty="0"/>
          </a:p>
          <a:p>
            <a:r>
              <a:rPr lang="en-GB" sz="2600" dirty="0"/>
              <a:t>High speed support declaration for UL TA</a:t>
            </a:r>
          </a:p>
          <a:p>
            <a:pPr lvl="1"/>
            <a:r>
              <a:rPr lang="en-GB" sz="2500" dirty="0"/>
              <a:t>Option 1: Allow BS to declare support for either 350kph, or 500kph, or both, and to test requirements accordingly.</a:t>
            </a:r>
            <a:br>
              <a:rPr lang="en-GB" sz="2500" dirty="0"/>
            </a:br>
            <a:r>
              <a:rPr lang="en-GB" sz="2500" dirty="0"/>
              <a:t>A BS that only declares to support 500kph does not need to test scenarios with 350kph. A BS that declares to support both 350kph and 500kph needs to test both.</a:t>
            </a:r>
          </a:p>
          <a:p>
            <a:pPr lvl="1"/>
            <a:r>
              <a:rPr lang="en-GB" sz="2500" dirty="0"/>
              <a:t>Option 2: Allow BS to declare support for either 350kph, or 500kph, but not both.</a:t>
            </a:r>
            <a:br>
              <a:rPr lang="en-GB" sz="2500" dirty="0"/>
            </a:br>
            <a:r>
              <a:rPr lang="en-GB" sz="2500" dirty="0"/>
              <a:t>A BS that declares to support 500kph, and passes the tests for scenarios with 500kph, can also consider the tests for scenarios with 350kph as passed (i.e., skip 350kph).</a:t>
            </a:r>
          </a:p>
          <a:p>
            <a:pPr lvl="1"/>
            <a:r>
              <a:rPr lang="en-GB" sz="2500" dirty="0"/>
              <a:t>Option 3: Allow BS to declare support for either 350kph, or 500kph, but not both.</a:t>
            </a:r>
            <a:br>
              <a:rPr lang="en-GB" sz="2500" dirty="0"/>
            </a:br>
            <a:r>
              <a:rPr lang="en-GB" sz="2500" dirty="0"/>
              <a:t>A BS that declares to support 500kph needs to test scenarios with both 350kph and 500kph (i.e., no skipping).</a:t>
            </a:r>
          </a:p>
          <a:p>
            <a:pPr lvl="1"/>
            <a:r>
              <a:rPr lang="en-GB" sz="2500" dirty="0"/>
              <a:t>Other options not precluded.</a:t>
            </a:r>
          </a:p>
          <a:p>
            <a:pPr marL="0" lvl="0" indent="0">
              <a:buNone/>
            </a:pPr>
            <a:endParaRPr lang="en-GB" sz="26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7</a:t>
            </a:fld>
            <a:endParaRPr lang="zh-CN" altLang="en-US" dirty="0"/>
          </a:p>
        </p:txBody>
      </p:sp>
    </p:spTree>
    <p:extLst>
      <p:ext uri="{BB962C8B-B14F-4D97-AF65-F5344CB8AC3E}">
        <p14:creationId xmlns:p14="http://schemas.microsoft.com/office/powerpoint/2010/main" val="2819147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General – </a:t>
            </a:r>
            <a:r>
              <a:rPr lang="en-GB" altLang="zh-CN" sz="3200" dirty="0"/>
              <a:t>High Speed BS demodulation requirement applicability with respect to speed</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t>Relationship between TDD and FDD requirements</a:t>
            </a:r>
            <a:br>
              <a:rPr lang="en-GB" sz="2600" dirty="0"/>
            </a:br>
            <a:r>
              <a:rPr lang="en-GB" sz="2600" dirty="0"/>
              <a:t>Discuss in next meeting.</a:t>
            </a:r>
          </a:p>
          <a:p>
            <a:pPr lvl="1"/>
            <a:r>
              <a:rPr lang="en-GB" sz="2200" dirty="0"/>
              <a:t>Option 1: Same requirements applicable for FDD and TDD; only one case simulated for result delivery.</a:t>
            </a:r>
            <a:br>
              <a:rPr lang="en-GB" sz="2200" dirty="0"/>
            </a:br>
            <a:r>
              <a:rPr lang="en-GB" sz="2200" dirty="0"/>
              <a:t>Parameter tables show SRS mapping for FDD and TDD separately.</a:t>
            </a:r>
          </a:p>
          <a:p>
            <a:pPr lvl="1"/>
            <a:r>
              <a:rPr lang="en-GB" sz="2200" dirty="0"/>
              <a:t>Option 2: Both FDD and TDD simulated. Decision of same requirements or different requirements applicable for FDD and TDD taken after simulation.</a:t>
            </a:r>
            <a:br>
              <a:rPr lang="en-GB" sz="2200" dirty="0"/>
            </a:br>
            <a:r>
              <a:rPr lang="en-GB" sz="2200" dirty="0"/>
              <a:t>Parameter tables show SRS mapping for FDD and TDD separately.</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8</a:t>
            </a:fld>
            <a:endParaRPr lang="zh-CN" altLang="en-US"/>
          </a:p>
        </p:txBody>
      </p:sp>
    </p:spTree>
    <p:extLst>
      <p:ext uri="{BB962C8B-B14F-4D97-AF65-F5344CB8AC3E}">
        <p14:creationId xmlns:p14="http://schemas.microsoft.com/office/powerpoint/2010/main" val="207035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4638"/>
            <a:ext cx="8424936" cy="1143000"/>
          </a:xfrm>
        </p:spPr>
        <p:txBody>
          <a:bodyPr>
            <a:noAutofit/>
          </a:bodyPr>
          <a:lstStyle/>
          <a:p>
            <a:r>
              <a:rPr lang="en-US" altLang="zh-CN" sz="3200" dirty="0"/>
              <a:t>PUSCH – </a:t>
            </a:r>
            <a:r>
              <a:rPr lang="en-GB" altLang="zh-CN" sz="3200" dirty="0"/>
              <a:t>Antenna Configuration</a:t>
            </a:r>
            <a:endParaRPr lang="zh-CN" altLang="en-US" sz="3200" dirty="0"/>
          </a:p>
        </p:txBody>
      </p:sp>
      <p:sp>
        <p:nvSpPr>
          <p:cNvPr id="3" name="内容占位符 2"/>
          <p:cNvSpPr>
            <a:spLocks noGrp="1"/>
          </p:cNvSpPr>
          <p:nvPr>
            <p:ph idx="1"/>
          </p:nvPr>
        </p:nvSpPr>
        <p:spPr>
          <a:xfrm>
            <a:off x="457200" y="1412776"/>
            <a:ext cx="8229600" cy="5112568"/>
          </a:xfrm>
        </p:spPr>
        <p:txBody>
          <a:bodyPr>
            <a:normAutofit/>
          </a:bodyPr>
          <a:lstStyle/>
          <a:p>
            <a:r>
              <a:rPr lang="en-GB" sz="2600" dirty="0"/>
              <a:t>Introduce 1T1R requirements for the tunnel scenario</a:t>
            </a:r>
            <a:endParaRPr lang="en-GB" sz="2200" dirty="0"/>
          </a:p>
          <a:p>
            <a:pPr lvl="1"/>
            <a:r>
              <a:rPr lang="en-GB" sz="2200" dirty="0"/>
              <a:t>Option 1: Introduce 1T1R requirements for the tunnel scenario.</a:t>
            </a:r>
          </a:p>
          <a:p>
            <a:pPr lvl="1"/>
            <a:r>
              <a:rPr lang="en-GB" sz="2200" dirty="0"/>
              <a:t>Option 2: Do not introduce 1T1R requirements for the tunnel scenario.</a:t>
            </a:r>
          </a:p>
          <a:p>
            <a:pPr lvl="1"/>
            <a:r>
              <a:rPr lang="en-GB" sz="2200" dirty="0"/>
              <a:t>Option 3: Introduce 1T1R requirements for the tunnel scenario, and limit tests to not cover OTA.</a:t>
            </a: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349868259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5546</TotalTime>
  <Words>1472</Words>
  <Application>Microsoft Office PowerPoint</Application>
  <PresentationFormat>On-screen Show (4:3)</PresentationFormat>
  <Paragraphs>297</Paragraphs>
  <Slides>23</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Arial Unicode MS</vt:lpstr>
      <vt:lpstr>Calibri</vt:lpstr>
      <vt:lpstr>Office 主题</vt:lpstr>
      <vt:lpstr>WF on Rel-16 NR HST BS demodulation requirements</vt:lpstr>
      <vt:lpstr>Background</vt:lpstr>
      <vt:lpstr>General – High Speed BS demodulation requirement applicability with respect to BS types</vt:lpstr>
      <vt:lpstr>General – High Speed BS demodulation requirement applicability with respect to speed</vt:lpstr>
      <vt:lpstr>General – High Speed BS demodulation requirement applicability with respect to speed</vt:lpstr>
      <vt:lpstr>General – High Speed BS demodulation requirement applicability with respect to speed</vt:lpstr>
      <vt:lpstr>General – High Speed BS demodulation requirement applicability with respect to speed</vt:lpstr>
      <vt:lpstr>General – High Speed BS demodulation requirement applicability with respect to speed</vt:lpstr>
      <vt:lpstr>PUSCH – Antenna Configuration</vt:lpstr>
      <vt:lpstr>PUSCH – Antenna Configuration</vt:lpstr>
      <vt:lpstr>PUSCH – Test parameters for testing PUSCH</vt:lpstr>
      <vt:lpstr>PUSCH – Test parameters for testing PUSCH</vt:lpstr>
      <vt:lpstr>PUSCH – Test parameters for testing PUSCH</vt:lpstr>
      <vt:lpstr>PUSCH – Applicability rules for PUSCH high speed train requirements</vt:lpstr>
      <vt:lpstr>Simulation assumption for PUSCH</vt:lpstr>
      <vt:lpstr>PRACH – TDLC300-100 propagation condition</vt:lpstr>
      <vt:lpstr>UL TA – SRS configuration</vt:lpstr>
      <vt:lpstr>UL TA – SRS configuration</vt:lpstr>
      <vt:lpstr>UL TA – Moving propagation conditions</vt:lpstr>
      <vt:lpstr>UL TA – Test metric</vt:lpstr>
      <vt:lpstr>UL TA – UL TA PUSCH configuration</vt:lpstr>
      <vt:lpstr>UL TA – UL TA PUSCH configuration</vt:lpstr>
      <vt:lpstr>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Moderator</cp:lastModifiedBy>
  <cp:revision>376</cp:revision>
  <dcterms:created xsi:type="dcterms:W3CDTF">2019-09-05T02:26:38Z</dcterms:created>
  <dcterms:modified xsi:type="dcterms:W3CDTF">2020-03-05T00:48:07Z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1582507889</vt:lpwstr>
  </property>
</Properties>
</file>