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9" r:id="rId2"/>
    <p:sldId id="280" r:id="rId3"/>
    <p:sldId id="283" r:id="rId4"/>
    <p:sldId id="294" r:id="rId5"/>
    <p:sldId id="292" r:id="rId6"/>
    <p:sldId id="295" r:id="rId7"/>
    <p:sldId id="293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257"/>
  </p:normalViewPr>
  <p:slideViewPr>
    <p:cSldViewPr showGuides="1">
      <p:cViewPr varScale="1">
        <p:scale>
          <a:sx n="116" d="100"/>
          <a:sy n="116" d="100"/>
        </p:scale>
        <p:origin x="1500" y="108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8989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8228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81643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6546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367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6185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US" altLang="zh-CN" sz="4000" dirty="0" smtClean="0"/>
              <a:t>WF </a:t>
            </a:r>
            <a:r>
              <a:rPr lang="en-US" altLang="zh-CN" sz="4000" dirty="0"/>
              <a:t>on R16 NR RRM enhancements – </a:t>
            </a:r>
            <a:r>
              <a:rPr lang="en-US" altLang="zh-CN" sz="4000" dirty="0" smtClean="0"/>
              <a:t>mandatory gap patterns</a:t>
            </a:r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3GPP </a:t>
            </a:r>
            <a:r>
              <a:rPr lang="en-GB" altLang="zh-CN" sz="2400" b="1" dirty="0"/>
              <a:t>TSG-RAN WG4 Meeting #94-e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Electronic </a:t>
            </a:r>
            <a:r>
              <a:rPr lang="en-GB" altLang="zh-CN" sz="2400" b="1" dirty="0"/>
              <a:t>Meeting, Feb</a:t>
            </a:r>
            <a:r>
              <a:rPr lang="en-GB" altLang="zh-CN" sz="2400" b="1" dirty="0" smtClean="0"/>
              <a:t>. 24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Mar</a:t>
            </a:r>
            <a:r>
              <a:rPr lang="en-GB" altLang="zh-CN" sz="2400" b="1" dirty="0" smtClean="0"/>
              <a:t>. 6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R4-2002248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 smtClean="0"/>
              <a:t>Agreements in the last meeting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GB" altLang="zh-CN" sz="1800" dirty="0"/>
              <a:t>Confirm</a:t>
            </a:r>
            <a:r>
              <a:rPr lang="en-US" altLang="en-GB" sz="1800" dirty="0" err="1"/>
              <a:t>ed</a:t>
            </a:r>
            <a:r>
              <a:rPr lang="en-GB" altLang="zh-CN" sz="1800" dirty="0"/>
              <a:t> R15 capability information elements cannot be changed in meaning by any new capability </a:t>
            </a:r>
            <a:r>
              <a:rPr lang="en-GB" altLang="zh-CN" sz="1800" dirty="0" err="1"/>
              <a:t>signaling</a:t>
            </a:r>
            <a:r>
              <a:rPr lang="en-GB" altLang="zh-CN" sz="1800" dirty="0"/>
              <a:t> introduced in R16</a:t>
            </a:r>
          </a:p>
          <a:p>
            <a:r>
              <a:rPr lang="en-GB" altLang="zh-CN" sz="1800" dirty="0"/>
              <a:t>Confirm</a:t>
            </a:r>
            <a:r>
              <a:rPr lang="en-US" altLang="en-GB" sz="1800" dirty="0" err="1"/>
              <a:t>ed</a:t>
            </a:r>
            <a:r>
              <a:rPr lang="en-GB" altLang="zh-CN" sz="1800" dirty="0"/>
              <a:t> R15 gap pattern applicability rule is not changed due to introduction of additional mandatory gap patterns in </a:t>
            </a:r>
            <a:r>
              <a:rPr lang="en-GB" altLang="zh-CN" sz="1800" dirty="0" smtClean="0"/>
              <a:t>R16</a:t>
            </a:r>
            <a:endParaRPr lang="en-GB" altLang="zh-CN" sz="18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WF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z="1800" dirty="0" smtClean="0"/>
              <a:t>​Definition </a:t>
            </a:r>
            <a:r>
              <a:rPr lang="en-US" altLang="zh-CN" sz="1800" dirty="0"/>
              <a:t>of NR only measurement </a:t>
            </a:r>
          </a:p>
          <a:p>
            <a:pPr lvl="1"/>
            <a:r>
              <a:rPr lang="en-US" altLang="zh-CN" sz="1600" dirty="0" smtClean="0"/>
              <a:t>Option </a:t>
            </a:r>
            <a:r>
              <a:rPr lang="en-US" altLang="zh-CN" sz="1600" dirty="0"/>
              <a:t>1 (ZTE, Ericsson)</a:t>
            </a:r>
          </a:p>
          <a:p>
            <a:pPr lvl="2"/>
            <a:r>
              <a:rPr lang="en-US" altLang="zh-CN" sz="1200" dirty="0"/>
              <a:t>When an UE indicates that a gap pattern is for NR only measurement, it means the gap pattern cannot be configured for E-UTRA measurements.</a:t>
            </a:r>
          </a:p>
          <a:p>
            <a:pPr lvl="1"/>
            <a:r>
              <a:rPr lang="en-US" altLang="zh-CN" sz="1600" dirty="0"/>
              <a:t>Option </a:t>
            </a:r>
            <a:r>
              <a:rPr lang="en-US" altLang="zh-CN" sz="1600" dirty="0" smtClean="0"/>
              <a:t>2 </a:t>
            </a:r>
            <a:r>
              <a:rPr lang="en-US" altLang="zh-CN" sz="1600" dirty="0"/>
              <a:t>(</a:t>
            </a:r>
            <a:r>
              <a:rPr lang="en-US" altLang="zh-CN" sz="1600" dirty="0" err="1"/>
              <a:t>MediaTek</a:t>
            </a:r>
            <a:r>
              <a:rPr lang="en-US" altLang="zh-CN" sz="1600" dirty="0"/>
              <a:t>, Intel, OPPO, CMCC, Huawei, NTT DOCOMO)</a:t>
            </a:r>
          </a:p>
          <a:p>
            <a:pPr lvl="2"/>
            <a:r>
              <a:rPr lang="en-US" altLang="zh-CN" sz="1200" dirty="0"/>
              <a:t>The definition of NR-only measurement is the target measurement objects to be measured within the measurement gap are all NR carriers.</a:t>
            </a:r>
          </a:p>
          <a:p>
            <a:pPr lvl="1"/>
            <a:r>
              <a:rPr lang="en-US" altLang="zh-CN" sz="1600" dirty="0"/>
              <a:t>Option </a:t>
            </a:r>
            <a:r>
              <a:rPr lang="en-US" altLang="zh-CN" sz="1600" dirty="0" smtClean="0"/>
              <a:t>3 </a:t>
            </a:r>
            <a:r>
              <a:rPr lang="en-US" altLang="zh-CN" sz="1600" dirty="0"/>
              <a:t>(Qualcomm, OPPO)</a:t>
            </a:r>
          </a:p>
          <a:p>
            <a:pPr lvl="2"/>
            <a:r>
              <a:rPr lang="en-US" altLang="zh-CN" sz="1200" dirty="0"/>
              <a:t>NR only measurements should mean target cell is NR and that the gap is only needed on NR serving </a:t>
            </a:r>
            <a:r>
              <a:rPr lang="en-US" altLang="zh-CN" sz="1200" dirty="0" smtClean="0"/>
              <a:t>cells</a:t>
            </a:r>
          </a:p>
          <a:p>
            <a:pPr lvl="0"/>
            <a:r>
              <a:rPr lang="en-US" altLang="zh-CN" sz="1800" dirty="0" smtClean="0"/>
              <a:t>Applicable scenarios of </a:t>
            </a:r>
            <a:r>
              <a:rPr lang="en-US" altLang="zh-CN" sz="1800" dirty="0"/>
              <a:t>UE capability </a:t>
            </a:r>
            <a:r>
              <a:rPr lang="en-US" altLang="zh-CN" sz="1800" dirty="0" smtClean="0"/>
              <a:t>for </a:t>
            </a:r>
            <a:r>
              <a:rPr lang="en-US" altLang="zh-CN" sz="1800" dirty="0"/>
              <a:t>NR only measurement </a:t>
            </a:r>
          </a:p>
          <a:p>
            <a:pPr lvl="1"/>
            <a:r>
              <a:rPr lang="en-US" altLang="zh-CN" sz="1600" dirty="0"/>
              <a:t>Option </a:t>
            </a:r>
            <a:r>
              <a:rPr lang="en-US" altLang="zh-CN" sz="1600" dirty="0" smtClean="0"/>
              <a:t>1</a:t>
            </a:r>
          </a:p>
          <a:p>
            <a:pPr lvl="2"/>
            <a:r>
              <a:rPr lang="en-GB" altLang="zh-CN" sz="1200" dirty="0" smtClean="0"/>
              <a:t>The UE capability is applicable to NR SA and NR-DC mode</a:t>
            </a:r>
          </a:p>
          <a:p>
            <a:pPr lvl="1"/>
            <a:r>
              <a:rPr lang="en-GB" altLang="zh-CN" sz="1600" dirty="0" smtClean="0"/>
              <a:t>Option 2 </a:t>
            </a:r>
          </a:p>
          <a:p>
            <a:pPr lvl="2"/>
            <a:r>
              <a:rPr lang="en-GB" altLang="zh-CN" sz="1200" dirty="0"/>
              <a:t>The UE capability is applicable to NR </a:t>
            </a:r>
            <a:r>
              <a:rPr lang="en-GB" altLang="zh-CN" sz="1200" dirty="0" smtClean="0"/>
              <a:t>SA, NR-DC, NE-DC,  EN-DC and LTE SA mode</a:t>
            </a:r>
          </a:p>
          <a:p>
            <a:pPr>
              <a:defRPr/>
            </a:pPr>
            <a:r>
              <a:rPr lang="en-US" altLang="zh-CN" sz="2000" dirty="0" smtClean="0"/>
              <a:t>Purpose of UE </a:t>
            </a:r>
            <a:r>
              <a:rPr lang="en-US" altLang="zh-CN" sz="2000" dirty="0"/>
              <a:t>capability for NR only </a:t>
            </a:r>
            <a:r>
              <a:rPr lang="en-US" altLang="zh-CN" sz="2000" dirty="0" smtClean="0"/>
              <a:t>measurements </a:t>
            </a:r>
            <a:endParaRPr lang="en-US" altLang="zh-CN" sz="2000" dirty="0"/>
          </a:p>
          <a:p>
            <a:pPr lvl="1"/>
            <a:r>
              <a:rPr lang="en-US" altLang="zh-CN" sz="1800" dirty="0"/>
              <a:t>Option 1</a:t>
            </a:r>
          </a:p>
          <a:p>
            <a:pPr lvl="2">
              <a:defRPr/>
            </a:pPr>
            <a:r>
              <a:rPr lang="en-US" altLang="zh-CN" sz="1200" dirty="0"/>
              <a:t>The UE capability is to indicate if the gap patterns </a:t>
            </a:r>
            <a:r>
              <a:rPr lang="en-US" altLang="zh-CN" sz="1200" dirty="0" smtClean="0"/>
              <a:t>in FR1 from </a:t>
            </a:r>
            <a:r>
              <a:rPr lang="en-US" altLang="zh-CN" sz="1200" dirty="0"/>
              <a:t>GP#2 to </a:t>
            </a:r>
            <a:r>
              <a:rPr lang="en-US" altLang="zh-CN" sz="1200" dirty="0" smtClean="0"/>
              <a:t>GP#11 </a:t>
            </a:r>
            <a:r>
              <a:rPr lang="en-US" altLang="zh-CN" sz="1200" dirty="0"/>
              <a:t>can only be used to do NR only measurements.</a:t>
            </a:r>
          </a:p>
          <a:p>
            <a:pPr lvl="1">
              <a:defRPr/>
            </a:pPr>
            <a:r>
              <a:rPr lang="en-US" altLang="zh-CN" sz="1800" dirty="0" smtClean="0"/>
              <a:t>Option 2</a:t>
            </a:r>
          </a:p>
          <a:p>
            <a:pPr lvl="2">
              <a:defRPr/>
            </a:pPr>
            <a:r>
              <a:rPr lang="en-US" altLang="zh-CN" sz="1200" dirty="0" smtClean="0"/>
              <a:t>Other options are not precluded</a:t>
            </a:r>
            <a:endParaRPr lang="en-US" altLang="zh-CN" sz="12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WF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z="1600" dirty="0" smtClean="0"/>
              <a:t>​Applicable scenarios for </a:t>
            </a:r>
            <a:r>
              <a:rPr lang="en-US" altLang="zh-CN" sz="1600" dirty="0"/>
              <a:t>additional mandatory gap patterns</a:t>
            </a:r>
          </a:p>
          <a:p>
            <a:pPr lvl="1"/>
            <a:r>
              <a:rPr lang="en-US" altLang="zh-CN" sz="1400" dirty="0"/>
              <a:t>Option 1 </a:t>
            </a:r>
          </a:p>
          <a:p>
            <a:pPr lvl="2"/>
            <a:r>
              <a:rPr lang="en-US" altLang="zh-CN" sz="1200" dirty="0"/>
              <a:t>Additional mandatory gap patterns are </a:t>
            </a:r>
            <a:r>
              <a:rPr lang="en-US" altLang="zh-CN" sz="1200" dirty="0" smtClean="0"/>
              <a:t>applicable for </a:t>
            </a:r>
            <a:r>
              <a:rPr lang="en-US" altLang="zh-CN" sz="1200" dirty="0"/>
              <a:t>NR SA and NR-DC mode</a:t>
            </a:r>
          </a:p>
          <a:p>
            <a:pPr lvl="1"/>
            <a:r>
              <a:rPr lang="en-US" altLang="zh-CN" sz="1400" dirty="0"/>
              <a:t>Option 2 </a:t>
            </a:r>
          </a:p>
          <a:p>
            <a:pPr lvl="2"/>
            <a:r>
              <a:rPr lang="en-US" altLang="zh-CN" sz="1200" dirty="0"/>
              <a:t>Additional mandatory gap patterns are </a:t>
            </a:r>
            <a:r>
              <a:rPr lang="en-US" altLang="zh-CN" sz="1200" dirty="0" smtClean="0"/>
              <a:t>applicable </a:t>
            </a:r>
            <a:r>
              <a:rPr lang="en-US" altLang="zh-CN" sz="1200" dirty="0"/>
              <a:t>to NR SA, </a:t>
            </a:r>
            <a:r>
              <a:rPr lang="en-US" altLang="zh-CN" sz="1200" dirty="0" smtClean="0"/>
              <a:t>NR-DC, LTE </a:t>
            </a:r>
            <a:r>
              <a:rPr lang="en-US" altLang="zh-CN" sz="1200" dirty="0"/>
              <a:t>SA, </a:t>
            </a:r>
            <a:r>
              <a:rPr lang="en-US" altLang="zh-CN" sz="1200" dirty="0" smtClean="0"/>
              <a:t>EN-DC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NE-DC mode</a:t>
            </a:r>
            <a:endParaRPr lang="en-US" altLang="zh-CN" sz="1200" dirty="0"/>
          </a:p>
          <a:p>
            <a:pPr lvl="1"/>
            <a:r>
              <a:rPr lang="en-US" altLang="zh-CN" sz="1400" dirty="0"/>
              <a:t>Option 3 </a:t>
            </a:r>
          </a:p>
          <a:p>
            <a:pPr lvl="2"/>
            <a:r>
              <a:rPr lang="en-US" altLang="zh-CN" sz="1200" dirty="0"/>
              <a:t>Additional mandatory gap patterns are applied to NR SA and NR-DC mode</a:t>
            </a:r>
          </a:p>
          <a:p>
            <a:pPr lvl="2"/>
            <a:r>
              <a:rPr lang="en-US" altLang="zh-CN" sz="1200" dirty="0"/>
              <a:t>In EN-DC, NE-DC and LTE SA mode</a:t>
            </a:r>
          </a:p>
          <a:p>
            <a:pPr lvl="3"/>
            <a:r>
              <a:rPr lang="en-US" altLang="zh-CN" sz="1100" dirty="0"/>
              <a:t>No additional mandatory gap patterns </a:t>
            </a:r>
            <a:r>
              <a:rPr lang="en-US" altLang="zh-CN" sz="1100" dirty="0" smtClean="0"/>
              <a:t>for FR1 for </a:t>
            </a:r>
            <a:r>
              <a:rPr lang="en-US" altLang="zh-CN" sz="1100" dirty="0"/>
              <a:t>UE not supporting shortMeasurementGap-r14</a:t>
            </a:r>
          </a:p>
          <a:p>
            <a:pPr lvl="3"/>
            <a:r>
              <a:rPr lang="en-US" altLang="zh-CN" sz="1100" dirty="0"/>
              <a:t>GP#2 and GP#3 are additional </a:t>
            </a:r>
            <a:r>
              <a:rPr lang="en-US" altLang="zh-CN" sz="1100" dirty="0" smtClean="0"/>
              <a:t>mandatory for FR1 for </a:t>
            </a:r>
            <a:r>
              <a:rPr lang="en-US" altLang="zh-CN" sz="1100" dirty="0"/>
              <a:t>UE supporting shortMeasurementGap-r14</a:t>
            </a:r>
            <a:endParaRPr lang="en-US" altLang="zh-CN" sz="1100" dirty="0" smtClean="0"/>
          </a:p>
          <a:p>
            <a:pPr lvl="1"/>
            <a:r>
              <a:rPr lang="en-US" altLang="zh-CN" sz="1400" dirty="0"/>
              <a:t>Option </a:t>
            </a:r>
            <a:r>
              <a:rPr lang="en-US" altLang="zh-CN" sz="1400" dirty="0" smtClean="0"/>
              <a:t>4 </a:t>
            </a:r>
            <a:endParaRPr lang="en-US" altLang="zh-CN" sz="1400" dirty="0"/>
          </a:p>
          <a:p>
            <a:pPr lvl="2"/>
            <a:r>
              <a:rPr lang="en-US" altLang="zh-CN" sz="1200" dirty="0"/>
              <a:t>Additional mandatory gap patterns are applied to NR SA and NR-DC mode</a:t>
            </a:r>
          </a:p>
          <a:p>
            <a:pPr lvl="2"/>
            <a:r>
              <a:rPr lang="en-US" altLang="zh-CN" sz="1200" dirty="0"/>
              <a:t>In </a:t>
            </a:r>
            <a:r>
              <a:rPr lang="en-US" altLang="zh-CN" sz="1200" dirty="0" smtClean="0"/>
              <a:t>EN-DC and </a:t>
            </a:r>
            <a:r>
              <a:rPr lang="en-US" altLang="zh-CN" sz="1200" dirty="0"/>
              <a:t>LTE SA </a:t>
            </a:r>
            <a:r>
              <a:rPr lang="en-US" altLang="zh-CN" sz="1200" dirty="0" smtClean="0"/>
              <a:t>mode, no additional mandatory is needed</a:t>
            </a:r>
            <a:endParaRPr lang="en-US" altLang="zh-CN" sz="1200" dirty="0"/>
          </a:p>
          <a:p>
            <a:pPr lvl="3"/>
            <a:r>
              <a:rPr lang="en-US" altLang="zh-CN" sz="1100" dirty="0" smtClean="0"/>
              <a:t>GP#2 </a:t>
            </a:r>
            <a:r>
              <a:rPr lang="en-US" altLang="zh-CN" sz="1100" dirty="0"/>
              <a:t>and GP#3 </a:t>
            </a:r>
            <a:r>
              <a:rPr lang="en-US" altLang="zh-CN" sz="1100" dirty="0" smtClean="0"/>
              <a:t>can be used for both LTE and NR measurements </a:t>
            </a:r>
            <a:r>
              <a:rPr lang="en-US" altLang="zh-CN" sz="1100" dirty="0"/>
              <a:t>for UE supporting shortMeasurementGap-r14</a:t>
            </a:r>
            <a:endParaRPr lang="en-US" altLang="zh-CN" sz="1100" dirty="0" smtClean="0"/>
          </a:p>
          <a:p>
            <a:pPr lvl="3"/>
            <a:r>
              <a:rPr lang="en-US" altLang="zh-CN" sz="1100" dirty="0" smtClean="0"/>
              <a:t>GP#4 to GP#11 </a:t>
            </a:r>
            <a:r>
              <a:rPr lang="en-US" altLang="zh-CN" sz="1100" dirty="0"/>
              <a:t>can be used for both LTE and NR measurements </a:t>
            </a:r>
            <a:r>
              <a:rPr lang="en-US" altLang="zh-CN" sz="1100" dirty="0" smtClean="0"/>
              <a:t>if UE reports the gap pattern is </a:t>
            </a:r>
            <a:r>
              <a:rPr lang="en-US" altLang="zh-CN" sz="1100" dirty="0"/>
              <a:t>supported via measGapPatterns-r15 </a:t>
            </a:r>
          </a:p>
          <a:p>
            <a:pPr lvl="2"/>
            <a:r>
              <a:rPr lang="en-US" altLang="zh-CN" sz="1200" dirty="0"/>
              <a:t>In </a:t>
            </a:r>
            <a:r>
              <a:rPr lang="en-US" altLang="zh-CN" sz="1200" dirty="0" smtClean="0"/>
              <a:t>NE-DC mode</a:t>
            </a:r>
            <a:endParaRPr lang="en-US" altLang="zh-CN" sz="1200" dirty="0"/>
          </a:p>
          <a:p>
            <a:pPr lvl="3"/>
            <a:r>
              <a:rPr lang="en-US" altLang="zh-CN" sz="1100" dirty="0" smtClean="0"/>
              <a:t>For UE supporting shortMeasurementGap-r14, GP#2 </a:t>
            </a:r>
            <a:r>
              <a:rPr lang="en-US" altLang="zh-CN" sz="1100" dirty="0"/>
              <a:t>and </a:t>
            </a:r>
            <a:r>
              <a:rPr lang="en-US" altLang="zh-CN" sz="1100" dirty="0" smtClean="0"/>
              <a:t>GP#3 are additional mandatory </a:t>
            </a:r>
          </a:p>
          <a:p>
            <a:pPr lvl="3"/>
            <a:r>
              <a:rPr lang="en-US" altLang="zh-CN" sz="1100" dirty="0"/>
              <a:t>if UE reports </a:t>
            </a:r>
            <a:r>
              <a:rPr lang="en-US" altLang="zh-CN" sz="1100" dirty="0" smtClean="0"/>
              <a:t>a </a:t>
            </a:r>
            <a:r>
              <a:rPr lang="en-US" altLang="zh-CN" sz="1100" dirty="0"/>
              <a:t>gap pattern is supported via </a:t>
            </a:r>
            <a:r>
              <a:rPr lang="en-US" altLang="zh-CN" sz="1100" dirty="0" smtClean="0"/>
              <a:t>measGapPatterns-r15, it can be additional mandatory if it is agreed to be mandatory.</a:t>
            </a:r>
          </a:p>
          <a:p>
            <a:pPr lvl="1"/>
            <a:r>
              <a:rPr lang="en-US" altLang="zh-CN" sz="1400" dirty="0" smtClean="0"/>
              <a:t>Option 5 </a:t>
            </a:r>
            <a:endParaRPr lang="en-US" altLang="zh-CN" sz="1400" dirty="0"/>
          </a:p>
          <a:p>
            <a:pPr lvl="2"/>
            <a:r>
              <a:rPr lang="en-US" altLang="zh-CN" sz="1200" dirty="0"/>
              <a:t>Additional mandatory gap patterns are applied to NR SA, NR-DC, LTE SA, EN-DC and NE-DC mode</a:t>
            </a:r>
          </a:p>
          <a:p>
            <a:pPr lvl="3"/>
            <a:r>
              <a:rPr lang="en-US" altLang="zh-CN" sz="1100" dirty="0"/>
              <a:t>6ms gap would be used for the LTE serving cell, but the short gap could still be used with the NR </a:t>
            </a:r>
            <a:r>
              <a:rPr lang="en-US" altLang="zh-CN" sz="1100" dirty="0" smtClean="0"/>
              <a:t>serving cell</a:t>
            </a:r>
            <a:endParaRPr lang="en-US" altLang="zh-CN" sz="1100" dirty="0"/>
          </a:p>
          <a:p>
            <a:pPr lvl="1"/>
            <a:r>
              <a:rPr lang="en-US" altLang="zh-CN" sz="1400" dirty="0"/>
              <a:t>Option </a:t>
            </a:r>
            <a:r>
              <a:rPr lang="en-US" altLang="zh-CN" sz="1400" dirty="0" smtClean="0"/>
              <a:t>6</a:t>
            </a:r>
          </a:p>
          <a:p>
            <a:pPr lvl="2"/>
            <a:r>
              <a:rPr lang="en-US" altLang="zh-CN" sz="1200" dirty="0" smtClean="0"/>
              <a:t>Other options are not precluded</a:t>
            </a:r>
            <a:endParaRPr lang="en-US" altLang="zh-CN" sz="1200" dirty="0"/>
          </a:p>
          <a:p>
            <a:pPr lvl="0"/>
            <a:endParaRPr lang="en-US" altLang="zh-CN" sz="1600" dirty="0" smtClean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430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WF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US" altLang="zh-CN" sz="2000" dirty="0"/>
              <a:t>Mandatory with capability </a:t>
            </a:r>
            <a:r>
              <a:rPr lang="en-US" altLang="zh-CN" sz="2000" dirty="0" smtClean="0"/>
              <a:t>signaling</a:t>
            </a:r>
            <a:endParaRPr lang="en-US" altLang="zh-CN" sz="2000" dirty="0"/>
          </a:p>
          <a:p>
            <a:pPr lvl="1">
              <a:defRPr/>
            </a:pPr>
            <a:r>
              <a:rPr lang="en-US" altLang="zh-CN" sz="1600" dirty="0"/>
              <a:t>Option 1 </a:t>
            </a:r>
            <a:r>
              <a:rPr lang="en-US" altLang="zh-CN" sz="1600" dirty="0" smtClean="0"/>
              <a:t>: </a:t>
            </a:r>
            <a:endParaRPr lang="en-US" altLang="zh-CN" sz="1600" dirty="0" smtClean="0"/>
          </a:p>
          <a:p>
            <a:pPr lvl="2">
              <a:defRPr/>
            </a:pPr>
            <a:r>
              <a:rPr lang="en-US" altLang="zh-CN" sz="1400" dirty="0" smtClean="0"/>
              <a:t>Any </a:t>
            </a:r>
            <a:r>
              <a:rPr lang="en-US" altLang="zh-CN" sz="1400" dirty="0"/>
              <a:t>new gap patterns to be made mandatory should be mandatory with capability signaling.</a:t>
            </a:r>
          </a:p>
          <a:p>
            <a:pPr lvl="1">
              <a:defRPr/>
            </a:pPr>
            <a:r>
              <a:rPr lang="en-US" altLang="zh-CN" sz="1600" dirty="0" smtClean="0"/>
              <a:t>Option 2: </a:t>
            </a:r>
          </a:p>
          <a:p>
            <a:pPr lvl="2">
              <a:defRPr/>
            </a:pPr>
            <a:r>
              <a:rPr lang="en-US" altLang="zh-CN" sz="1400" dirty="0" smtClean="0"/>
              <a:t>The additional mandatory gap pattern feature </a:t>
            </a:r>
            <a:r>
              <a:rPr lang="en-US" altLang="zh-CN" sz="1400" dirty="0" smtClean="0"/>
              <a:t>is </a:t>
            </a:r>
            <a:r>
              <a:rPr lang="en-US" altLang="zh-CN" sz="1400" dirty="0"/>
              <a:t>mandatory with capability signaling.</a:t>
            </a:r>
            <a:endParaRPr lang="en-US" altLang="zh-CN" sz="1400" dirty="0" smtClean="0"/>
          </a:p>
          <a:p>
            <a:pPr lvl="1">
              <a:defRPr/>
            </a:pPr>
            <a:r>
              <a:rPr lang="en-US" altLang="zh-CN" sz="1600" dirty="0" smtClean="0"/>
              <a:t>Option 3: </a:t>
            </a:r>
          </a:p>
          <a:p>
            <a:pPr lvl="2">
              <a:defRPr/>
            </a:pPr>
            <a:r>
              <a:rPr lang="en-US" altLang="zh-CN" sz="1400" dirty="0" smtClean="0"/>
              <a:t>FFS</a:t>
            </a: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5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WF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>
              <a:defRPr/>
            </a:pPr>
            <a:r>
              <a:rPr lang="en-US" altLang="zh-CN" sz="2000" dirty="0" smtClean="0"/>
              <a:t>Mandatory </a:t>
            </a:r>
            <a:r>
              <a:rPr lang="en-US" altLang="zh-CN" sz="2000" dirty="0"/>
              <a:t>gap patterns for FR1</a:t>
            </a:r>
          </a:p>
          <a:p>
            <a:pPr lvl="1">
              <a:defRPr/>
            </a:pPr>
            <a:r>
              <a:rPr lang="en-US" altLang="zh-CN" sz="1600" dirty="0" smtClean="0"/>
              <a:t>Option </a:t>
            </a:r>
            <a:r>
              <a:rPr lang="en-US" altLang="zh-CN" sz="1600" dirty="0"/>
              <a:t>1 </a:t>
            </a:r>
          </a:p>
          <a:p>
            <a:pPr lvl="2">
              <a:defRPr/>
            </a:pPr>
            <a:r>
              <a:rPr lang="en-US" altLang="zh-CN" sz="1200" dirty="0"/>
              <a:t>GP#2 and </a:t>
            </a:r>
            <a:r>
              <a:rPr lang="en-US" altLang="zh-CN" sz="1200" dirty="0" smtClean="0"/>
              <a:t>GP#3</a:t>
            </a:r>
          </a:p>
          <a:p>
            <a:pPr lvl="1">
              <a:defRPr/>
            </a:pPr>
            <a:r>
              <a:rPr lang="en-US" altLang="zh-CN" sz="1600" dirty="0"/>
              <a:t>Option </a:t>
            </a:r>
            <a:r>
              <a:rPr lang="en-US" altLang="zh-CN" sz="1600" dirty="0" smtClean="0"/>
              <a:t>2 </a:t>
            </a:r>
            <a:endParaRPr lang="en-US" altLang="zh-CN" sz="1600" dirty="0"/>
          </a:p>
          <a:p>
            <a:pPr lvl="2">
              <a:defRPr/>
            </a:pPr>
            <a:r>
              <a:rPr lang="en-US" altLang="zh-CN" sz="1200" dirty="0" smtClean="0"/>
              <a:t>GP#2, GP#3, GP#7</a:t>
            </a:r>
            <a:r>
              <a:rPr lang="en-US" altLang="zh-CN" sz="1200" dirty="0"/>
              <a:t>, GP#8, GP#9, GP#10 and GP#11</a:t>
            </a:r>
            <a:r>
              <a:rPr lang="en-US" altLang="zh-CN" sz="1200" dirty="0" smtClean="0"/>
              <a:t> </a:t>
            </a:r>
            <a:endParaRPr lang="en-US" altLang="zh-CN" sz="1200" dirty="0"/>
          </a:p>
          <a:p>
            <a:pPr lvl="1">
              <a:defRPr/>
            </a:pPr>
            <a:r>
              <a:rPr lang="en-US" altLang="zh-CN" sz="1600" dirty="0" smtClean="0"/>
              <a:t>Option 3 </a:t>
            </a:r>
            <a:endParaRPr lang="en-US" altLang="zh-CN" sz="1600" dirty="0"/>
          </a:p>
          <a:p>
            <a:pPr lvl="2">
              <a:defRPr/>
            </a:pPr>
            <a:r>
              <a:rPr lang="en-US" altLang="zh-CN" sz="1200" dirty="0" smtClean="0"/>
              <a:t>Other options are not precluded</a:t>
            </a:r>
            <a:endParaRPr lang="en-US" altLang="zh-CN" sz="1200" dirty="0"/>
          </a:p>
          <a:p>
            <a:pPr>
              <a:defRPr/>
            </a:pPr>
            <a:r>
              <a:rPr lang="en-US" altLang="zh-CN" sz="2000" dirty="0"/>
              <a:t>Mandatory gap patterns for </a:t>
            </a:r>
            <a:r>
              <a:rPr lang="en-US" altLang="zh-CN" sz="2000" dirty="0" smtClean="0"/>
              <a:t>FR2</a:t>
            </a:r>
            <a:endParaRPr lang="en-US" altLang="zh-CN" sz="2000" dirty="0"/>
          </a:p>
          <a:p>
            <a:pPr lvl="1">
              <a:defRPr/>
            </a:pPr>
            <a:r>
              <a:rPr lang="en-US" altLang="zh-CN" sz="1600" dirty="0"/>
              <a:t>Option 1 </a:t>
            </a:r>
          </a:p>
          <a:p>
            <a:pPr lvl="2">
              <a:defRPr/>
            </a:pPr>
            <a:r>
              <a:rPr lang="en-US" altLang="zh-CN" sz="1200" dirty="0" smtClean="0"/>
              <a:t>GP#17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GP#18</a:t>
            </a:r>
            <a:endParaRPr lang="en-US" altLang="zh-CN" sz="1200" dirty="0"/>
          </a:p>
          <a:p>
            <a:pPr lvl="1">
              <a:defRPr/>
            </a:pPr>
            <a:r>
              <a:rPr lang="en-US" altLang="zh-CN" sz="1600" dirty="0"/>
              <a:t>Option 2 </a:t>
            </a:r>
          </a:p>
          <a:p>
            <a:pPr lvl="2">
              <a:defRPr/>
            </a:pPr>
            <a:r>
              <a:rPr lang="en-US" altLang="zh-CN" sz="1200" dirty="0" smtClean="0"/>
              <a:t>GP#16, GP#17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GP#18</a:t>
            </a:r>
            <a:r>
              <a:rPr lang="en-US" altLang="zh-CN" sz="1200" dirty="0"/>
              <a:t>, </a:t>
            </a:r>
            <a:r>
              <a:rPr lang="en-US" altLang="zh-CN" sz="1200" dirty="0" smtClean="0"/>
              <a:t>GP#19</a:t>
            </a:r>
            <a:endParaRPr lang="en-US" altLang="zh-CN" sz="1200" dirty="0"/>
          </a:p>
          <a:p>
            <a:pPr lvl="1">
              <a:defRPr/>
            </a:pPr>
            <a:r>
              <a:rPr lang="en-US" altLang="zh-CN" sz="1600" dirty="0"/>
              <a:t>Option 3 </a:t>
            </a:r>
          </a:p>
          <a:p>
            <a:pPr lvl="2">
              <a:defRPr/>
            </a:pPr>
            <a:r>
              <a:rPr lang="en-US" altLang="zh-CN" sz="1200" dirty="0"/>
              <a:t>Other options are not </a:t>
            </a:r>
            <a:r>
              <a:rPr lang="en-US" altLang="zh-CN" sz="1200" dirty="0" smtClean="0"/>
              <a:t>precluded</a:t>
            </a:r>
          </a:p>
          <a:p>
            <a:pPr>
              <a:defRPr/>
            </a:pPr>
            <a:r>
              <a:rPr lang="en-US" altLang="zh-CN" sz="2000" dirty="0" smtClean="0"/>
              <a:t>How to make decisions on additional mandatory gap patterns if consensus cannot be reached</a:t>
            </a:r>
          </a:p>
          <a:p>
            <a:pPr lvl="1">
              <a:defRPr/>
            </a:pPr>
            <a:r>
              <a:rPr lang="en-US" altLang="zh-CN" sz="1600" dirty="0" smtClean="0"/>
              <a:t>Option 1</a:t>
            </a:r>
          </a:p>
          <a:p>
            <a:pPr lvl="2">
              <a:defRPr/>
            </a:pPr>
            <a:r>
              <a:rPr lang="en-US" altLang="zh-CN" sz="1200" dirty="0" smtClean="0"/>
              <a:t>Based on majority view</a:t>
            </a:r>
          </a:p>
          <a:p>
            <a:pPr lvl="1">
              <a:defRPr/>
            </a:pPr>
            <a:r>
              <a:rPr lang="en-US" altLang="zh-CN" sz="1600" dirty="0" smtClean="0"/>
              <a:t>Option 2</a:t>
            </a:r>
          </a:p>
          <a:p>
            <a:pPr lvl="2">
              <a:defRPr/>
            </a:pPr>
            <a:r>
              <a:rPr lang="en-US" altLang="zh-CN" sz="1200" dirty="0" smtClean="0"/>
              <a:t>Any views that is agreeable</a:t>
            </a:r>
          </a:p>
          <a:p>
            <a:pPr>
              <a:defRPr/>
            </a:pPr>
            <a:endParaRPr lang="en-US" altLang="zh-CN" sz="2000" dirty="0"/>
          </a:p>
          <a:p>
            <a:pPr lvl="2">
              <a:defRPr/>
            </a:pPr>
            <a:endParaRPr lang="en-US" altLang="zh-CN" sz="12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6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485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WF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en-GB" sz="2000" dirty="0" smtClean="0"/>
              <a:t>Decisions </a:t>
            </a:r>
            <a:r>
              <a:rPr lang="en-US" altLang="en-GB" sz="2000" dirty="0"/>
              <a:t>on </a:t>
            </a:r>
            <a:r>
              <a:rPr lang="en-US" altLang="en-GB" sz="2000" dirty="0" smtClean="0"/>
              <a:t>additional mandatory gap </a:t>
            </a:r>
            <a:r>
              <a:rPr lang="en-US" altLang="en-GB" sz="2000" dirty="0"/>
              <a:t>patterns </a:t>
            </a:r>
            <a:r>
              <a:rPr lang="en-US" altLang="en-GB" sz="2000" dirty="0" smtClean="0"/>
              <a:t>will </a:t>
            </a:r>
            <a:r>
              <a:rPr lang="en-US" altLang="en-GB" sz="2000" dirty="0"/>
              <a:t>be made in the </a:t>
            </a:r>
            <a:r>
              <a:rPr lang="en-US" altLang="en-GB" sz="2000" dirty="0" smtClean="0"/>
              <a:t>next RAN4 meeting.</a:t>
            </a:r>
            <a:endParaRPr lang="en-US" altLang="en-GB" sz="2000" dirty="0"/>
          </a:p>
          <a:p>
            <a:r>
              <a:rPr lang="en-US" altLang="en-GB" sz="2000" dirty="0"/>
              <a:t>LS on RAN4 agreements on UE capability and </a:t>
            </a:r>
            <a:r>
              <a:rPr lang="en-US" altLang="en-GB" sz="2000" dirty="0" smtClean="0"/>
              <a:t>mandatory </a:t>
            </a:r>
            <a:r>
              <a:rPr lang="en-US" altLang="en-GB" sz="2000" dirty="0"/>
              <a:t>measurement gap patterns will be send to RAN2 in the </a:t>
            </a:r>
            <a:r>
              <a:rPr lang="en-US" altLang="en-GB" sz="2000" dirty="0" smtClean="0"/>
              <a:t>next </a:t>
            </a:r>
            <a:r>
              <a:rPr lang="en-US" altLang="en-GB" sz="2000" dirty="0"/>
              <a:t>meeting.</a:t>
            </a:r>
            <a:r>
              <a:rPr lang="en-GB" altLang="zh-CN" sz="2000" dirty="0"/>
              <a:t> </a:t>
            </a:r>
          </a:p>
          <a:p>
            <a:pPr lvl="0"/>
            <a:endParaRPr lang="en-US" altLang="zh-CN" sz="2000" dirty="0"/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7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127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677</Words>
  <Application>Microsoft Office PowerPoint</Application>
  <PresentationFormat>全屏显示(4:3)</PresentationFormat>
  <Paragraphs>95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Office 主题​​</vt:lpstr>
      <vt:lpstr> WF on R16 NR RRM enhancements – mandatory gap patterns </vt:lpstr>
      <vt:lpstr>Agreements in the last meeting</vt:lpstr>
      <vt:lpstr>WF</vt:lpstr>
      <vt:lpstr>WF</vt:lpstr>
      <vt:lpstr>WF</vt:lpstr>
      <vt:lpstr>WF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杨谦10115881</cp:lastModifiedBy>
  <cp:revision>243</cp:revision>
  <dcterms:created xsi:type="dcterms:W3CDTF">2016-10-20T10:53:00Z</dcterms:created>
  <dcterms:modified xsi:type="dcterms:W3CDTF">2020-03-04T14:42:01Z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