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9" r:id="rId2"/>
    <p:sldId id="684" r:id="rId3"/>
    <p:sldId id="698" r:id="rId4"/>
    <p:sldId id="700" r:id="rId5"/>
    <p:sldId id="697" r:id="rId6"/>
    <p:sldId id="701" r:id="rId7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8F52B"/>
    <a:srgbClr val="A5E463"/>
    <a:srgbClr val="4778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14" autoAdjust="0"/>
    <p:restoredTop sz="95751" autoAdjust="0"/>
  </p:normalViewPr>
  <p:slideViewPr>
    <p:cSldViewPr snapToGrid="0" snapToObjects="1">
      <p:cViewPr>
        <p:scale>
          <a:sx n="75" d="100"/>
          <a:sy n="75" d="100"/>
        </p:scale>
        <p:origin x="-640" y="-5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5" d="100"/>
        <a:sy n="5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A9F8E-3251-4042-9700-004A398EF650}" type="datetimeFigureOut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58412-F9A2-154A-B813-9397F2EA9CE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196DB-7AEB-6E4C-BE2A-2EF34860165F}" type="datetimeFigureOut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4D72E-BB4A-5244-8387-D4030BC65C9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4D72E-BB4A-5244-8387-D4030BC65C9B}" type="slidenum">
              <a:rPr kumimoji="1" lang="zh-CN" altLang="en-US" smtClean="0"/>
              <a:pPr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4D72E-BB4A-5244-8387-D4030BC65C9B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4D72E-BB4A-5244-8387-D4030BC65C9B}" type="slidenum">
              <a:rPr kumimoji="1" lang="zh-CN" altLang="en-US" smtClean="0"/>
              <a:pPr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24128" y="4677986"/>
            <a:ext cx="2374900" cy="238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65100" y="114301"/>
            <a:ext cx="3111500" cy="1054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566675" y="205980"/>
            <a:ext cx="830327" cy="634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2CD7-8A59-F947-B634-E34F3370F802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A924-8C31-D842-A742-8254843DD8B4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7000C-6D95-8640-8ED6-0507A470331A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36EB-180E-4940-AE7A-AFE6B6D82211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32FCE-E918-B344-95DD-D582ED2BEE15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C6C1F-0505-E546-8AB3-EBA53DE757D2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D831-CD83-294F-9C92-95DE47340016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28CD3-F138-9F4D-B429-D20299CFC29F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A6D52-69EB-3C43-9B8D-AFB4CE3247F7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9CF-BBD9-3D41-86BA-0FF01D28CCD0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81"/>
            <a:ext cx="7139136" cy="565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72234"/>
            <a:ext cx="8229600" cy="3622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6AD85-9C0B-5A4A-BF12-74991BA35C29}" type="datetime1">
              <a:rPr kumimoji="1" lang="zh-CN" altLang="en-US" smtClean="0"/>
              <a:pPr/>
              <a:t>2020-02-14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7960703" y="205980"/>
            <a:ext cx="830327" cy="6349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>
            <a:alphaModFix amt="46000"/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900" y="850901"/>
            <a:ext cx="3733800" cy="622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lang="zh-CN" altLang="en-US" sz="2800" b="1" kern="1200" dirty="0">
          <a:solidFill>
            <a:srgbClr val="1E1C1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1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1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Visio___1.vsd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95268" y="729201"/>
            <a:ext cx="8577257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/>
              <a:t>3GPP RAN WG4 Meeting #94-e                                                                                                     </a:t>
            </a:r>
            <a:r>
              <a:rPr lang="en-GB" altLang="zh-CN" sz="1600" dirty="0" smtClean="0"/>
              <a:t> </a:t>
            </a:r>
            <a:r>
              <a:rPr lang="en-GB" altLang="zh-CN" sz="1600" b="1" dirty="0" smtClean="0"/>
              <a:t>R4-2000904</a:t>
            </a:r>
            <a:br>
              <a:rPr lang="en-GB" altLang="zh-CN" sz="1600" b="1" dirty="0" smtClean="0"/>
            </a:br>
            <a:r>
              <a:rPr lang="en-GB" altLang="zh-CN" sz="1600" b="1" dirty="0" smtClean="0"/>
              <a:t>Online, 24th February – 6th March 2020</a:t>
            </a:r>
            <a:endParaRPr lang="zh-CN" altLang="zh-CN" sz="1600" dirty="0" smtClean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b="1" dirty="0" smtClean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b="1" dirty="0" smtClean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10300" algn="r"/>
                <a:tab pos="8459470" algn="r"/>
              </a:tabLst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29"/>
          <p:cNvSpPr txBox="1">
            <a:spLocks noChangeArrowheads="1"/>
          </p:cNvSpPr>
          <p:nvPr/>
        </p:nvSpPr>
        <p:spPr bwMode="auto">
          <a:xfrm>
            <a:off x="761072" y="1696314"/>
            <a:ext cx="7632848" cy="29526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3600" b="1" dirty="0" smtClean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Motivation for new WI on air-to-ground network for NR</a:t>
            </a:r>
            <a:endParaRPr lang="en-US" altLang="zh-CN" sz="3600" b="1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en-US" altLang="zh-CN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+mj-cs"/>
              </a:rPr>
              <a:t>CMCC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Justification </a:t>
            </a:r>
            <a:endParaRPr kumimoji="1" lang="zh-CN" altLang="en-US" dirty="0">
              <a:latin typeface="+mj-lt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  <p:sp>
        <p:nvSpPr>
          <p:cNvPr id="8" name="内容占位符 2"/>
          <p:cNvSpPr txBox="1"/>
          <p:nvPr/>
        </p:nvSpPr>
        <p:spPr>
          <a:xfrm>
            <a:off x="191926" y="913178"/>
            <a:ext cx="8382000" cy="13615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 panose="020B0604020202020204"/>
              <a:buChar char="•"/>
              <a:defRPr/>
            </a:pPr>
            <a:r>
              <a:rPr lang="en-GB" altLang="zh-CN" dirty="0" smtClean="0"/>
              <a:t>Air-to-ground (ATG) network refers to in-flight connectivity technique, using ground-based cell towers that send signals up to an aircraft’s antenna(s) of onboard ATG terminal. As a plane travels into different sections of airspace, the onboard ATG terminal automatically connects to the cell with strongest received signal power, just as a mobile phone does on the ground</a:t>
            </a:r>
            <a:endParaRPr lang="zh-CN" altLang="zh-CN" dirty="0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7455" y="2681096"/>
          <a:ext cx="3306234" cy="2126545"/>
        </p:xfrm>
        <a:graphic>
          <a:graphicData uri="http://schemas.openxmlformats.org/presentationml/2006/ole">
            <p:oleObj spid="_x0000_s1026" name="Visio" r:id="rId4" imgW="2705034" imgH="1745206" progId="Visio.Drawing.15">
              <p:embed/>
            </p:oleObj>
          </a:graphicData>
        </a:graphic>
      </p:graphicFrame>
      <p:sp>
        <p:nvSpPr>
          <p:cNvPr id="6" name="内容占位符 1">
            <a:extLst>
              <a:ext uri="{FF2B5EF4-FFF2-40B4-BE49-F238E27FC236}">
                <a16:creationId xmlns="" xmlns:a16="http://schemas.microsoft.com/office/drawing/2014/main" id="{F6F95DAA-C4D3-4591-A20C-94E4CD98D67F}"/>
              </a:ext>
            </a:extLst>
          </p:cNvPr>
          <p:cNvSpPr txBox="1">
            <a:spLocks/>
          </p:cNvSpPr>
          <p:nvPr/>
        </p:nvSpPr>
        <p:spPr>
          <a:xfrm>
            <a:off x="4342526" y="2534352"/>
            <a:ext cx="4264362" cy="2390398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685783" rtl="0" eaLnBrk="1" latinLnBrk="0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41" indent="-285750" algn="l" defTabSz="685783" rtl="0" eaLnBrk="1" latinLnBrk="0" hangingPunct="1">
              <a:lnSpc>
                <a:spcPct val="100000"/>
              </a:lnSpc>
              <a:spcBef>
                <a:spcPts val="375"/>
              </a:spcBef>
              <a:buFont typeface=".AppleSystemUIFont" charset="-12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1532" indent="-285750" algn="l" defTabSz="685783" rtl="0" eaLnBrk="1" latinLnBrk="0" hangingPunct="1">
              <a:lnSpc>
                <a:spcPct val="100000"/>
              </a:lnSpc>
              <a:spcBef>
                <a:spcPts val="375"/>
              </a:spcBef>
              <a:buFont typeface="Arial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396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/>
              <a:t>Scenario</a:t>
            </a:r>
            <a:r>
              <a:rPr lang="en-US" altLang="zh-CN" sz="2000" dirty="0"/>
              <a:t>: to provide broadband access for civil aircrafts</a:t>
            </a:r>
          </a:p>
          <a:p>
            <a:pPr lvl="1"/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gNB deployed on the ground, with antennas pointing upward to form an aerial cell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as a special UE 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to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gNB: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5G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air interface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to passengers: WiFi access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Justification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763406"/>
            <a:ext cx="8400473" cy="3988986"/>
          </a:xfrm>
        </p:spPr>
        <p:txBody>
          <a:bodyPr>
            <a:noAutofit/>
          </a:bodyPr>
          <a:lstStyle/>
          <a:p>
            <a:pPr hangingPunct="0">
              <a:buNone/>
            </a:pPr>
            <a:endParaRPr lang="en-GB" altLang="zh-CN" sz="1400" dirty="0" smtClean="0">
              <a:latin typeface="+mj-lt"/>
            </a:endParaRPr>
          </a:p>
          <a:p>
            <a:pPr hangingPunct="0"/>
            <a:r>
              <a:rPr lang="en-GB" altLang="zh-CN" sz="1800" dirty="0" smtClean="0">
                <a:latin typeface="+mn-lt"/>
                <a:ea typeface="+mn-ea"/>
                <a:cs typeface="+mn-cs"/>
              </a:rPr>
              <a:t>There are several regional commercial or trial in-flight networks based on hybrid techniques of ATG and satellite communication, such as </a:t>
            </a:r>
            <a:r>
              <a:rPr lang="en-GB" altLang="zh-CN" sz="1800" dirty="0" err="1" smtClean="0">
                <a:latin typeface="+mn-lt"/>
                <a:ea typeface="+mn-ea"/>
                <a:cs typeface="+mn-cs"/>
              </a:rPr>
              <a:t>Gogo’s</a:t>
            </a:r>
            <a:r>
              <a:rPr lang="en-GB" altLang="zh-CN" sz="1800" dirty="0" smtClean="0">
                <a:latin typeface="+mn-lt"/>
                <a:ea typeface="+mn-ea"/>
                <a:cs typeface="+mn-cs"/>
              </a:rPr>
              <a:t> commercial network in USA, </a:t>
            </a:r>
            <a:r>
              <a:rPr lang="en-GB" altLang="zh-CN" sz="1800" dirty="0" err="1" smtClean="0">
                <a:latin typeface="+mn-lt"/>
                <a:ea typeface="+mn-ea"/>
                <a:cs typeface="+mn-cs"/>
              </a:rPr>
              <a:t>Inmarsat’s</a:t>
            </a:r>
            <a:r>
              <a:rPr lang="en-GB" altLang="zh-CN" sz="1800" dirty="0" smtClean="0">
                <a:latin typeface="+mn-lt"/>
                <a:ea typeface="+mn-ea"/>
                <a:cs typeface="+mn-cs"/>
              </a:rPr>
              <a:t> commercial network in Europe, and CMCC’s trial network in China. Regarding the hybrid network, satellite link focus on providing every-where connectivity (e.g., when cross the sea), while ATG link focus on providing high-quality data services for all service available areas (e.g., inland and coastline area) considering its advantage of high throughput, low propagation delay, and low cost over satellite’s application</a:t>
            </a:r>
          </a:p>
          <a:p>
            <a:pPr hangingPunct="0"/>
            <a:endParaRPr lang="zh-CN" altLang="zh-CN" sz="1600" dirty="0" smtClean="0"/>
          </a:p>
          <a:p>
            <a:pPr hangingPunct="0"/>
            <a:r>
              <a:rPr lang="en-GB" altLang="zh-CN" sz="1800" dirty="0" smtClean="0">
                <a:latin typeface="+mn-lt"/>
                <a:ea typeface="+mn-ea"/>
                <a:cs typeface="+mn-cs"/>
              </a:rPr>
              <a:t>In RAN#86 meeting, the new WID (RP-193234) solutions for NR to support non-terrestrial networks (NTN) was approved. The NTN work item aims to specify the enhancements identified for NR NTN (non-terrestrial networks) especially LEO and GEO with implicit compatibility to support HAPS (high altitude platform station) and ATG (air to ground) scenarios</a:t>
            </a:r>
          </a:p>
          <a:p>
            <a:pPr hangingPunct="0"/>
            <a:endParaRPr lang="zh-CN" altLang="zh-CN" sz="1600" dirty="0" smtClean="0"/>
          </a:p>
          <a:p>
            <a:pPr hangingPunct="0"/>
            <a:endParaRPr lang="zh-CN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>
              <a:buNone/>
            </a:pPr>
            <a:endParaRPr lang="zh-CN" altLang="zh-CN" sz="1600" dirty="0" smtClean="0">
              <a:latin typeface="+mj-lt"/>
            </a:endParaRPr>
          </a:p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3</a:t>
            </a:fld>
            <a:endParaRPr kumimoji="1"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Justification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673102"/>
            <a:ext cx="8400473" cy="3988986"/>
          </a:xfrm>
        </p:spPr>
        <p:txBody>
          <a:bodyPr>
            <a:noAutofit/>
          </a:bodyPr>
          <a:lstStyle/>
          <a:p>
            <a:pPr hangingPunct="0">
              <a:buNone/>
            </a:pPr>
            <a:endParaRPr lang="zh-CN" altLang="zh-CN" sz="1600" dirty="0" smtClean="0">
              <a:latin typeface="+mj-lt"/>
            </a:endParaRPr>
          </a:p>
          <a:p>
            <a:pPr hangingPunct="0"/>
            <a:r>
              <a:rPr lang="en-US" altLang="zh-CN" sz="1800" dirty="0" smtClean="0">
                <a:latin typeface="+mn-lt"/>
                <a:ea typeface="+mn-ea"/>
                <a:cs typeface="+mn-cs"/>
              </a:rPr>
              <a:t>NTN WI with implicit compatibility to support HAPS and ATG scenarios, the expected conclusion seems to be that NTN's technology can support ATG from RAN1/RAN2, and only RAN1/RAN2 work related to ATG scenario is involved in NTT WI.</a:t>
            </a:r>
            <a:r>
              <a:rPr lang="en-GB" altLang="zh-CN" sz="1800" dirty="0" smtClean="0">
                <a:latin typeface="+mn-lt"/>
                <a:ea typeface="+mn-ea"/>
                <a:cs typeface="+mn-cs"/>
              </a:rPr>
              <a:t> This means that RAN1/RAN2 will begin to define the work related to ATG scenario.</a:t>
            </a:r>
            <a:r>
              <a:rPr lang="en-US" altLang="zh-CN" sz="1800" dirty="0" smtClean="0">
                <a:latin typeface="+mn-lt"/>
                <a:ea typeface="+mn-ea"/>
                <a:cs typeface="+mn-cs"/>
              </a:rPr>
              <a:t> We propose that a separate WI led by RAN4 could be considered if the RAN1/RAN2 part is specified in NTN WI to support ATG</a:t>
            </a:r>
          </a:p>
          <a:p>
            <a:pPr hangingPunct="0"/>
            <a:endParaRPr lang="en-GB" altLang="zh-CN" sz="1800" dirty="0" smtClean="0">
              <a:latin typeface="+mn-lt"/>
              <a:ea typeface="+mn-ea"/>
              <a:cs typeface="+mn-cs"/>
            </a:endParaRPr>
          </a:p>
          <a:p>
            <a:pPr hangingPunct="0"/>
            <a:r>
              <a:rPr lang="en-GB" altLang="zh-CN" sz="1800" dirty="0" smtClean="0">
                <a:latin typeface="+mn-lt"/>
                <a:ea typeface="+mn-ea"/>
                <a:cs typeface="+mn-cs"/>
              </a:rPr>
              <a:t>Some characteristics could to be considered for ATG network deployment scenarios:</a:t>
            </a:r>
            <a:endParaRPr lang="zh-CN" altLang="zh-CN" sz="1800" dirty="0" smtClean="0">
              <a:latin typeface="+mn-lt"/>
              <a:ea typeface="+mn-ea"/>
              <a:cs typeface="+mn-cs"/>
            </a:endParaRPr>
          </a:p>
          <a:p>
            <a:pPr lvl="1" hangingPunct="0">
              <a:buFont typeface="Wingdings" pitchFamily="2" charset="2"/>
              <a:buChar char="Ø"/>
            </a:pPr>
            <a:r>
              <a:rPr lang="en-GB" altLang="zh-CN" sz="1600" dirty="0" smtClean="0">
                <a:latin typeface="+mn-lt"/>
                <a:ea typeface="+mn-ea"/>
                <a:cs typeface="+mn-cs"/>
              </a:rPr>
              <a:t>Extreme large inter-site distance (ISD) and large coverage range: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>
              <a:buFont typeface="Wingdings" pitchFamily="2" charset="2"/>
              <a:buChar char="Ø"/>
            </a:pPr>
            <a:r>
              <a:rPr lang="en-GB" altLang="zh-CN" sz="1600" dirty="0" smtClean="0">
                <a:latin typeface="+mn-lt"/>
                <a:ea typeface="+mn-ea"/>
                <a:cs typeface="+mn-cs"/>
              </a:rPr>
              <a:t>Utilizing non-disjoint operators’ proprietary frequency for deploying both ATG and IMT terrestrial networks: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>
              <a:buFont typeface="Wingdings" pitchFamily="2" charset="2"/>
              <a:buChar char="Ø"/>
            </a:pPr>
            <a:r>
              <a:rPr lang="en-GB" altLang="zh-CN" sz="1600" dirty="0" smtClean="0">
                <a:latin typeface="+mn-lt"/>
                <a:ea typeface="+mn-ea"/>
                <a:cs typeface="+mn-cs"/>
              </a:rPr>
              <a:t>Much powerful on-board ATG terminal capacity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hangingPunct="0">
              <a:buNone/>
            </a:pPr>
            <a:endParaRPr lang="zh-CN" altLang="zh-CN" sz="1800" dirty="0" smtClean="0"/>
          </a:p>
          <a:p>
            <a:pPr hangingPunct="0"/>
            <a:endParaRPr lang="en-US" altLang="zh-CN" sz="1800" dirty="0" smtClean="0">
              <a:latin typeface="+mn-lt"/>
              <a:ea typeface="+mn-ea"/>
              <a:cs typeface="+mn-cs"/>
            </a:endParaRPr>
          </a:p>
          <a:p>
            <a:pPr hangingPunct="0"/>
            <a:endParaRPr lang="en-US" altLang="zh-CN" sz="1800" dirty="0" smtClean="0">
              <a:latin typeface="+mn-lt"/>
              <a:ea typeface="+mn-ea"/>
              <a:cs typeface="+mn-cs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/>
            <a:endParaRPr lang="en-GB" altLang="zh-CN" sz="1600" dirty="0" smtClean="0">
              <a:latin typeface="+mj-lt"/>
            </a:endParaRPr>
          </a:p>
          <a:p>
            <a:pPr hangingPunct="0">
              <a:buNone/>
            </a:pPr>
            <a:endParaRPr lang="zh-CN" altLang="zh-CN" sz="1600" dirty="0" smtClean="0">
              <a:latin typeface="+mj-lt"/>
            </a:endParaRPr>
          </a:p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4</a:t>
            </a:fld>
            <a:endParaRPr kumimoji="1"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Objective </a:t>
            </a:r>
            <a:endParaRPr kumimoji="1" lang="zh-CN" altLang="en-US" dirty="0">
              <a:latin typeface="+mj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hangingPunct="0">
              <a:buNone/>
            </a:pPr>
            <a:r>
              <a:rPr lang="en-GB" altLang="zh-CN" sz="1700" b="1" dirty="0" smtClean="0">
                <a:latin typeface="+mn-lt"/>
                <a:ea typeface="+mn-ea"/>
                <a:cs typeface="+mn-cs"/>
              </a:rPr>
              <a:t>The objective of the work item is to specify the necessary features to support NR deployment for ATG application in 3GPP Release 17</a:t>
            </a:r>
          </a:p>
          <a:p>
            <a:pPr hangingPunct="0">
              <a:buNone/>
            </a:pPr>
            <a:endParaRPr lang="en-GB" altLang="zh-CN" sz="1700" b="1" dirty="0" smtClean="0">
              <a:latin typeface="+mn-lt"/>
              <a:ea typeface="+mn-ea"/>
              <a:cs typeface="+mn-cs"/>
            </a:endParaRPr>
          </a:p>
          <a:p>
            <a:pPr hangingPunct="0">
              <a:buNone/>
            </a:pPr>
            <a:r>
              <a:rPr lang="en-GB" altLang="zh-CN" sz="1600" b="1" dirty="0" smtClean="0"/>
              <a:t>Objective of SI or Core part WI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0" hangingPunct="0"/>
            <a:r>
              <a:rPr lang="en-US" altLang="zh-CN" sz="1600" dirty="0" smtClean="0">
                <a:latin typeface="+mn-lt"/>
                <a:ea typeface="+mn-ea"/>
                <a:cs typeface="+mn-cs"/>
              </a:rPr>
              <a:t>Specify features to </a:t>
            </a:r>
            <a:r>
              <a:rPr lang="en-GB" altLang="zh-CN" sz="1600" dirty="0" smtClean="0">
                <a:latin typeface="+mn-lt"/>
                <a:ea typeface="+mn-ea"/>
                <a:cs typeface="+mn-cs"/>
              </a:rPr>
              <a:t>core specifications of RF and RRM requirements for coexistence between ATG and IMT terrestrial network [</a:t>
            </a:r>
            <a:r>
              <a:rPr lang="en-US" altLang="zh-CN" sz="1600" dirty="0" smtClean="0">
                <a:latin typeface="+mn-lt"/>
                <a:ea typeface="+mn-ea"/>
                <a:cs typeface="+mn-cs"/>
              </a:rPr>
              <a:t>RAN4</a:t>
            </a:r>
            <a:r>
              <a:rPr lang="en-GB" altLang="zh-CN" sz="1600" dirty="0" smtClean="0">
                <a:latin typeface="+mn-lt"/>
                <a:ea typeface="+mn-ea"/>
                <a:cs typeface="+mn-cs"/>
              </a:rPr>
              <a:t>]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Study and specify the framework how ATG core requirements are defined.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the potential bands to be used as example for ATG((e.g. n79)</a:t>
            </a:r>
            <a:r>
              <a:rPr lang="en-US" altLang="zh-CN" sz="1600" dirty="0" smtClean="0">
                <a:latin typeface="+mn-lt"/>
                <a:ea typeface="+mn-ea"/>
                <a:cs typeface="+mn-cs"/>
              </a:rPr>
              <a:t> 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</a:t>
            </a:r>
            <a:r>
              <a:rPr lang="en-US" altLang="zh-CN" sz="1600" dirty="0" smtClean="0">
                <a:latin typeface="+mn-lt"/>
                <a:ea typeface="+mn-ea"/>
                <a:cs typeface="+mn-cs"/>
              </a:rPr>
              <a:t>co-existence evaluation for ATG network </a:t>
            </a:r>
            <a:r>
              <a:rPr lang="en-GB" altLang="zh-CN" sz="1600" dirty="0" smtClean="0">
                <a:latin typeface="+mn-lt"/>
                <a:ea typeface="+mn-ea"/>
                <a:cs typeface="+mn-cs"/>
              </a:rPr>
              <a:t>(e.g. ACLR, ACS)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new UE/BS type for ATG network if necessary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</a:t>
            </a:r>
            <a:r>
              <a:rPr lang="en-US" altLang="zh-CN" sz="1600" dirty="0" smtClean="0">
                <a:latin typeface="+mn-lt"/>
                <a:ea typeface="+mn-ea"/>
                <a:cs typeface="+mn-cs"/>
              </a:rPr>
              <a:t>RF requirements for ATG UE/BS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RRM core requirements for ATG UE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hangingPunct="0">
              <a:buNone/>
            </a:pPr>
            <a:r>
              <a:rPr lang="en-GB" altLang="zh-CN" sz="1700" b="1" dirty="0" smtClean="0"/>
              <a:t>Objective of Performance part WI</a:t>
            </a:r>
            <a:endParaRPr lang="zh-CN" altLang="zh-CN" sz="1700" b="1" dirty="0" smtClean="0"/>
          </a:p>
          <a:p>
            <a:pPr lvl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RRM performance requirements and test cases for ATG UE. [RAN4]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 lvl="0"/>
            <a:r>
              <a:rPr lang="en-GB" altLang="zh-CN" sz="1600" dirty="0" smtClean="0">
                <a:latin typeface="+mn-lt"/>
                <a:ea typeface="+mn-ea"/>
                <a:cs typeface="+mn-cs"/>
              </a:rPr>
              <a:t>Specify demodulation performance requirements and test cases for ATG UE/BS. [RAN4]</a:t>
            </a:r>
            <a:endParaRPr lang="zh-CN" altLang="zh-CN" sz="1600" dirty="0" smtClean="0">
              <a:latin typeface="+mn-lt"/>
              <a:ea typeface="+mn-ea"/>
              <a:cs typeface="+mn-cs"/>
            </a:endParaRPr>
          </a:p>
          <a:p>
            <a:pPr>
              <a:buNone/>
            </a:pPr>
            <a:endParaRPr kumimoji="1" lang="en-US" altLang="zh-CN" dirty="0" smtClean="0">
              <a:latin typeface="+mj-lt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uk-UA" smtClean="0">
                <a:latin typeface="+mj-lt"/>
              </a:rPr>
              <a:pPr/>
              <a:t>5</a:t>
            </a:fld>
            <a:endParaRPr lang="uk-UA">
              <a:latin typeface="+mj-lt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/>
              <a:t>                     </a:t>
            </a:r>
          </a:p>
          <a:p>
            <a:pPr>
              <a:buNone/>
            </a:pP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                  Thanks!</a:t>
            </a:r>
            <a:endParaRPr lang="zh-CN" altLang="en-US" sz="4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办公室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574</Words>
  <Application>Microsoft Office PowerPoint</Application>
  <PresentationFormat>全屏显示(16:9)</PresentationFormat>
  <Paragraphs>85</Paragraphs>
  <Slides>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自定义设计</vt:lpstr>
      <vt:lpstr>Visio</vt:lpstr>
      <vt:lpstr>幻灯片 1</vt:lpstr>
      <vt:lpstr>Justification </vt:lpstr>
      <vt:lpstr>Justification</vt:lpstr>
      <vt:lpstr>Justification</vt:lpstr>
      <vt:lpstr>Objective 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shaozhe</dc:creator>
  <cp:lastModifiedBy>cmcc</cp:lastModifiedBy>
  <cp:revision>2891</cp:revision>
  <cp:lastPrinted>2017-08-24T03:39:00Z</cp:lastPrinted>
  <dcterms:created xsi:type="dcterms:W3CDTF">2014-03-06T02:43:00Z</dcterms:created>
  <dcterms:modified xsi:type="dcterms:W3CDTF">2020-02-14T04:44:33Z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