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1"/>
  </p:sldMasterIdLst>
  <p:notesMasterIdLst>
    <p:notesMasterId r:id="rId15"/>
  </p:notesMasterIdLst>
  <p:handoutMasterIdLst>
    <p:handoutMasterId r:id="rId16"/>
  </p:handoutMasterIdLst>
  <p:sldIdLst>
    <p:sldId id="934" r:id="rId2"/>
    <p:sldId id="928" r:id="rId3"/>
    <p:sldId id="927" r:id="rId4"/>
    <p:sldId id="935" r:id="rId5"/>
    <p:sldId id="929" r:id="rId6"/>
    <p:sldId id="938" r:id="rId7"/>
    <p:sldId id="257" r:id="rId8"/>
    <p:sldId id="940" r:id="rId9"/>
    <p:sldId id="951" r:id="rId10"/>
    <p:sldId id="941" r:id="rId11"/>
    <p:sldId id="952" r:id="rId12"/>
    <p:sldId id="931" r:id="rId13"/>
    <p:sldId id="939" r:id="rId14"/>
  </p:sldIdLst>
  <p:sldSz cx="9144000" cy="6858000" type="screen4x3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  <a:srgbClr val="72AF2F"/>
    <a:srgbClr val="B1D254"/>
    <a:srgbClr val="FFCC00"/>
    <a:srgbClr val="72732F"/>
    <a:srgbClr val="C6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B1DE21-D7D9-443A-B7F5-0D98BAF080E5}" v="47" dt="2020-02-04T15:12:09.5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00" autoAdjust="0"/>
    <p:restoredTop sz="99180" autoAdjust="0"/>
  </p:normalViewPr>
  <p:slideViewPr>
    <p:cSldViewPr snapToGrid="0">
      <p:cViewPr varScale="1">
        <p:scale>
          <a:sx n="67" d="100"/>
          <a:sy n="67" d="100"/>
        </p:scale>
        <p:origin x="1224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rvyakov, Andrey" userId="dbdfc4e7-c505-4785-a117-c03dfe609c52" providerId="ADAL" clId="{0CB1DE21-D7D9-443A-B7F5-0D98BAF080E5}"/>
    <pc:docChg chg="undo custSel addSld modSld">
      <pc:chgData name="Chervyakov, Andrey" userId="dbdfc4e7-c505-4785-a117-c03dfe609c52" providerId="ADAL" clId="{0CB1DE21-D7D9-443A-B7F5-0D98BAF080E5}" dt="2020-02-04T15:31:38.549" v="903" actId="6549"/>
      <pc:docMkLst>
        <pc:docMk/>
      </pc:docMkLst>
      <pc:sldChg chg="modSp">
        <pc:chgData name="Chervyakov, Andrey" userId="dbdfc4e7-c505-4785-a117-c03dfe609c52" providerId="ADAL" clId="{0CB1DE21-D7D9-443A-B7F5-0D98BAF080E5}" dt="2020-02-04T15:31:38.549" v="903" actId="6549"/>
        <pc:sldMkLst>
          <pc:docMk/>
          <pc:sldMk cId="3545491834" sldId="927"/>
        </pc:sldMkLst>
        <pc:spChg chg="mod">
          <ac:chgData name="Chervyakov, Andrey" userId="dbdfc4e7-c505-4785-a117-c03dfe609c52" providerId="ADAL" clId="{0CB1DE21-D7D9-443A-B7F5-0D98BAF080E5}" dt="2020-02-04T15:31:38.549" v="903" actId="6549"/>
          <ac:spMkLst>
            <pc:docMk/>
            <pc:sldMk cId="3545491834" sldId="927"/>
            <ac:spMk id="3" creationId="{B1BE6906-4FA3-42DA-8E86-BA4DD12F41A6}"/>
          </ac:spMkLst>
        </pc:spChg>
      </pc:sldChg>
      <pc:sldChg chg="modSp">
        <pc:chgData name="Chervyakov, Andrey" userId="dbdfc4e7-c505-4785-a117-c03dfe609c52" providerId="ADAL" clId="{0CB1DE21-D7D9-443A-B7F5-0D98BAF080E5}" dt="2020-02-04T14:42:56.109" v="1" actId="207"/>
        <pc:sldMkLst>
          <pc:docMk/>
          <pc:sldMk cId="2261567071" sldId="928"/>
        </pc:sldMkLst>
        <pc:spChg chg="mod">
          <ac:chgData name="Chervyakov, Andrey" userId="dbdfc4e7-c505-4785-a117-c03dfe609c52" providerId="ADAL" clId="{0CB1DE21-D7D9-443A-B7F5-0D98BAF080E5}" dt="2020-02-04T14:42:56.109" v="1" actId="207"/>
          <ac:spMkLst>
            <pc:docMk/>
            <pc:sldMk cId="2261567071" sldId="928"/>
            <ac:spMk id="3" creationId="{B1BE6906-4FA3-42DA-8E86-BA4DD12F41A6}"/>
          </ac:spMkLst>
        </pc:spChg>
      </pc:sldChg>
      <pc:sldChg chg="modSp">
        <pc:chgData name="Chervyakov, Andrey" userId="dbdfc4e7-c505-4785-a117-c03dfe609c52" providerId="ADAL" clId="{0CB1DE21-D7D9-443A-B7F5-0D98BAF080E5}" dt="2020-02-04T15:09:54.653" v="843" actId="20577"/>
        <pc:sldMkLst>
          <pc:docMk/>
          <pc:sldMk cId="2373741808" sldId="929"/>
        </pc:sldMkLst>
        <pc:spChg chg="mod">
          <ac:chgData name="Chervyakov, Andrey" userId="dbdfc4e7-c505-4785-a117-c03dfe609c52" providerId="ADAL" clId="{0CB1DE21-D7D9-443A-B7F5-0D98BAF080E5}" dt="2020-02-04T15:09:54.653" v="843" actId="20577"/>
          <ac:spMkLst>
            <pc:docMk/>
            <pc:sldMk cId="2373741808" sldId="929"/>
            <ac:spMk id="3" creationId="{B1BE6906-4FA3-42DA-8E86-BA4DD12F41A6}"/>
          </ac:spMkLst>
        </pc:spChg>
      </pc:sldChg>
      <pc:sldChg chg="modSp">
        <pc:chgData name="Chervyakov, Andrey" userId="dbdfc4e7-c505-4785-a117-c03dfe609c52" providerId="ADAL" clId="{0CB1DE21-D7D9-443A-B7F5-0D98BAF080E5}" dt="2020-02-04T14:59:14.174" v="457" actId="400"/>
        <pc:sldMkLst>
          <pc:docMk/>
          <pc:sldMk cId="1218408132" sldId="931"/>
        </pc:sldMkLst>
        <pc:spChg chg="mod">
          <ac:chgData name="Chervyakov, Andrey" userId="dbdfc4e7-c505-4785-a117-c03dfe609c52" providerId="ADAL" clId="{0CB1DE21-D7D9-443A-B7F5-0D98BAF080E5}" dt="2020-02-04T14:59:14.174" v="457" actId="400"/>
          <ac:spMkLst>
            <pc:docMk/>
            <pc:sldMk cId="1218408132" sldId="931"/>
            <ac:spMk id="3" creationId="{B1BE6906-4FA3-42DA-8E86-BA4DD12F41A6}"/>
          </ac:spMkLst>
        </pc:spChg>
      </pc:sldChg>
      <pc:sldChg chg="modSp">
        <pc:chgData name="Chervyakov, Andrey" userId="dbdfc4e7-c505-4785-a117-c03dfe609c52" providerId="ADAL" clId="{0CB1DE21-D7D9-443A-B7F5-0D98BAF080E5}" dt="2020-02-04T15:01:21.131" v="516" actId="6549"/>
        <pc:sldMkLst>
          <pc:docMk/>
          <pc:sldMk cId="3776196306" sldId="935"/>
        </pc:sldMkLst>
        <pc:spChg chg="mod">
          <ac:chgData name="Chervyakov, Andrey" userId="dbdfc4e7-c505-4785-a117-c03dfe609c52" providerId="ADAL" clId="{0CB1DE21-D7D9-443A-B7F5-0D98BAF080E5}" dt="2020-02-04T15:01:21.131" v="516" actId="6549"/>
          <ac:spMkLst>
            <pc:docMk/>
            <pc:sldMk cId="3776196306" sldId="935"/>
            <ac:spMk id="3" creationId="{B1BE6906-4FA3-42DA-8E86-BA4DD12F41A6}"/>
          </ac:spMkLst>
        </pc:spChg>
      </pc:sldChg>
      <pc:sldChg chg="modSp">
        <pc:chgData name="Chervyakov, Andrey" userId="dbdfc4e7-c505-4785-a117-c03dfe609c52" providerId="ADAL" clId="{0CB1DE21-D7D9-443A-B7F5-0D98BAF080E5}" dt="2020-02-04T15:12:11.246" v="902" actId="6549"/>
        <pc:sldMkLst>
          <pc:docMk/>
          <pc:sldMk cId="2697639175" sldId="938"/>
        </pc:sldMkLst>
        <pc:spChg chg="mod">
          <ac:chgData name="Chervyakov, Andrey" userId="dbdfc4e7-c505-4785-a117-c03dfe609c52" providerId="ADAL" clId="{0CB1DE21-D7D9-443A-B7F5-0D98BAF080E5}" dt="2020-02-04T15:12:11.246" v="902" actId="6549"/>
          <ac:spMkLst>
            <pc:docMk/>
            <pc:sldMk cId="2697639175" sldId="938"/>
            <ac:spMk id="3" creationId="{B1BE6906-4FA3-42DA-8E86-BA4DD12F41A6}"/>
          </ac:spMkLst>
        </pc:spChg>
      </pc:sldChg>
      <pc:sldChg chg="modSp add">
        <pc:chgData name="Chervyakov, Andrey" userId="dbdfc4e7-c505-4785-a117-c03dfe609c52" providerId="ADAL" clId="{0CB1DE21-D7D9-443A-B7F5-0D98BAF080E5}" dt="2020-02-04T14:57:46.983" v="454" actId="6549"/>
        <pc:sldMkLst>
          <pc:docMk/>
          <pc:sldMk cId="3893838906" sldId="939"/>
        </pc:sldMkLst>
        <pc:spChg chg="mod">
          <ac:chgData name="Chervyakov, Andrey" userId="dbdfc4e7-c505-4785-a117-c03dfe609c52" providerId="ADAL" clId="{0CB1DE21-D7D9-443A-B7F5-0D98BAF080E5}" dt="2020-02-04T14:50:05.937" v="227" actId="20577"/>
          <ac:spMkLst>
            <pc:docMk/>
            <pc:sldMk cId="3893838906" sldId="939"/>
            <ac:spMk id="2" creationId="{4653FC17-6DDA-4C90-8331-B521BC2ADE4B}"/>
          </ac:spMkLst>
        </pc:spChg>
        <pc:spChg chg="mod">
          <ac:chgData name="Chervyakov, Andrey" userId="dbdfc4e7-c505-4785-a117-c03dfe609c52" providerId="ADAL" clId="{0CB1DE21-D7D9-443A-B7F5-0D98BAF080E5}" dt="2020-02-04T14:57:46.983" v="454" actId="6549"/>
          <ac:spMkLst>
            <pc:docMk/>
            <pc:sldMk cId="3893838906" sldId="939"/>
            <ac:spMk id="3" creationId="{B1BE6906-4FA3-42DA-8E86-BA4DD12F41A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5325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34188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34188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2975" y="6475413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6456363"/>
            <a:ext cx="464185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683418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pic>
        <p:nvPicPr>
          <p:cNvPr id="1030" name="Picture 6" descr="3GPP_TM_RD.jpg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3463" y="188913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58213" y="6483350"/>
            <a:ext cx="395287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169988" y="5009389"/>
            <a:ext cx="45767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0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0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2975" y="6475413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6" descr="3GPP_TM_RD.jpg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3463" y="188913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2975" y="6475413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445326" y="6455537"/>
            <a:ext cx="71786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8574088" y="6464300"/>
            <a:ext cx="395287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ftp://3gpp.org/tsg_ran/WG4_Radio/TSGR4_94_e/Inbox/" TargetMode="External"/><Relationship Id="rId2" Type="http://schemas.openxmlformats.org/officeDocument/2006/relationships/hyperlink" Target="ftp://3gpp.org/tsg_ran/WG4_Radio/TSGR4_94_e/Inbox/Drafts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nam03.safelinks.protection.outlook.com/?url=https://www.3gpp.org/ftp/3guInternal/3GPP_ultimate_templates/Template_3GPP_CR.docx&amp;data=02|01|steven.chen@futurewei.com|559a5d54d0504c703cc708d79e7a642a|0fee8ff2a3b240189c753a1d5591fedc|1|1|637152120831269926&amp;sdata=9Am40cGifCiUUl%2Bdx1GIld0NjLWVqZrbBy8cbcF/TTA%3D&amp;reserved=0" TargetMode="External"/><Relationship Id="rId2" Type="http://schemas.openxmlformats.org/officeDocument/2006/relationships/hyperlink" Target="https://www.3gpp.org/specifications/84-change-request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3GPP_TSG_RAN_WG4@LIST.ETSI.OR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RAN4#94 E-meeting Arrangements and Guidelines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BB0B9E5-9838-4AA8-B169-89A3469C2E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RAN4 Chair: Steven Chen</a:t>
            </a:r>
          </a:p>
          <a:p>
            <a:r>
              <a:rPr lang="en-US" dirty="0"/>
              <a:t>Vice Chairs: Haijie Qiu, Andrey Chervyakov </a:t>
            </a:r>
          </a:p>
        </p:txBody>
      </p:sp>
    </p:spTree>
    <p:extLst>
      <p:ext uri="{BB962C8B-B14F-4D97-AF65-F5344CB8AC3E}">
        <p14:creationId xmlns:p14="http://schemas.microsoft.com/office/powerpoint/2010/main" val="7751970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D69B278-7853-43C4-8E53-14EC1849A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04925"/>
            <a:ext cx="8229600" cy="4525963"/>
          </a:xfrm>
        </p:spPr>
        <p:txBody>
          <a:bodyPr/>
          <a:lstStyle/>
          <a:p>
            <a:r>
              <a:rPr lang="en-US" dirty="0"/>
              <a:t>Delegates are strongly encouraged to provide comments/concerns asap</a:t>
            </a:r>
          </a:p>
          <a:p>
            <a:pPr lvl="1"/>
            <a:r>
              <a:rPr lang="en-US" dirty="0"/>
              <a:t>Silence within a reasonable timeframe means no objection</a:t>
            </a:r>
          </a:p>
          <a:p>
            <a:r>
              <a:rPr lang="en-US" dirty="0"/>
              <a:t>It is strongly encouraged that each company/delegate consolidate their comments/views and send them out in one email for each email thread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8E6CC3-5722-44AA-AD46-33C54EE1E9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92D28-9CB3-4957-BFD2-683A3D6260A5}" type="slidenum">
              <a:rPr lang="en-GB" altLang="en-US" smtClean="0"/>
              <a:pPr/>
              <a:t>10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D9A5191-4CF0-444A-8D21-46747A2FA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 on email discussions</a:t>
            </a:r>
          </a:p>
        </p:txBody>
      </p:sp>
    </p:spTree>
    <p:extLst>
      <p:ext uri="{BB962C8B-B14F-4D97-AF65-F5344CB8AC3E}">
        <p14:creationId xmlns:p14="http://schemas.microsoft.com/office/powerpoint/2010/main" val="3787917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D69B278-7853-43C4-8E53-14EC1849A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04925"/>
            <a:ext cx="8229600" cy="4525963"/>
          </a:xfrm>
        </p:spPr>
        <p:txBody>
          <a:bodyPr/>
          <a:lstStyle/>
          <a:p>
            <a:r>
              <a:rPr lang="en-US" dirty="0"/>
              <a:t>Each email thread needs to use a clear and consistent thread title for easy tracking (the title for each thread is to be announced)</a:t>
            </a:r>
          </a:p>
          <a:p>
            <a:pPr lvl="3"/>
            <a:r>
              <a:rPr lang="en-US" dirty="0"/>
              <a:t>E.g., if not done appropriately, after a while an email thread may become something like:</a:t>
            </a:r>
          </a:p>
          <a:p>
            <a:pPr lvl="4"/>
            <a:r>
              <a:rPr lang="en-US" dirty="0"/>
              <a:t>RE: </a:t>
            </a:r>
            <a:r>
              <a:rPr lang="en-US" dirty="0" err="1"/>
              <a:t>xxxx</a:t>
            </a:r>
            <a:endParaRPr lang="en-US" dirty="0"/>
          </a:p>
          <a:p>
            <a:pPr lvl="4"/>
            <a:r>
              <a:rPr lang="en-US" dirty="0"/>
              <a:t>RE: RE: </a:t>
            </a:r>
            <a:r>
              <a:rPr lang="en-US" dirty="0" err="1"/>
              <a:t>xxxx</a:t>
            </a:r>
            <a:endParaRPr lang="en-US" dirty="0"/>
          </a:p>
          <a:p>
            <a:pPr lvl="4"/>
            <a:r>
              <a:rPr lang="zh-CN" altLang="en-US" dirty="0"/>
              <a:t>回复</a:t>
            </a:r>
            <a:r>
              <a:rPr lang="en-US" dirty="0"/>
              <a:t>:RE: </a:t>
            </a:r>
            <a:r>
              <a:rPr lang="en-US" dirty="0" err="1"/>
              <a:t>xxxx</a:t>
            </a:r>
            <a:endParaRPr lang="en-US" dirty="0"/>
          </a:p>
          <a:p>
            <a:pPr lvl="4"/>
            <a:r>
              <a:rPr lang="en-US" dirty="0"/>
              <a:t>[External] RE: </a:t>
            </a:r>
            <a:r>
              <a:rPr lang="en-US" dirty="0" err="1"/>
              <a:t>xxxx</a:t>
            </a:r>
            <a:endParaRPr lang="en-US" dirty="0"/>
          </a:p>
          <a:p>
            <a:pPr lvl="4"/>
            <a:r>
              <a:rPr lang="en-US" dirty="0"/>
              <a:t>Etc.</a:t>
            </a:r>
          </a:p>
          <a:p>
            <a:pPr marL="1828800" lvl="4" indent="0">
              <a:buNone/>
            </a:pPr>
            <a:r>
              <a:rPr lang="en-US" dirty="0"/>
              <a:t>which makes it very hard to track. </a:t>
            </a:r>
            <a:r>
              <a:rPr lang="en-US" dirty="0">
                <a:solidFill>
                  <a:srgbClr val="FF0000"/>
                </a:solidFill>
              </a:rPr>
              <a:t>PLEASE fix it to RE: </a:t>
            </a:r>
            <a:r>
              <a:rPr lang="en-US" dirty="0" err="1">
                <a:solidFill>
                  <a:srgbClr val="FF0000"/>
                </a:solidFill>
              </a:rPr>
              <a:t>xxxx</a:t>
            </a:r>
            <a:r>
              <a:rPr lang="en-US" dirty="0">
                <a:solidFill>
                  <a:srgbClr val="FF0000"/>
                </a:solidFill>
              </a:rPr>
              <a:t>! 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8E6CC3-5722-44AA-AD46-33C54EE1E9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92D28-9CB3-4957-BFD2-683A3D6260A5}" type="slidenum">
              <a:rPr lang="en-GB" altLang="en-US" smtClean="0"/>
              <a:pPr/>
              <a:t>11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D9A5191-4CF0-444A-8D21-46747A2FA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 on email discussions </a:t>
            </a:r>
            <a:r>
              <a:rPr lang="en-US"/>
              <a:t>(cont.)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553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6834188" cy="1143000"/>
          </a:xfrm>
        </p:spPr>
        <p:txBody>
          <a:bodyPr/>
          <a:lstStyle/>
          <a:p>
            <a:r>
              <a:rPr lang="en-US" b="1" dirty="0"/>
              <a:t>Others</a:t>
            </a:r>
            <a:endParaRPr lang="ru-RU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085850"/>
            <a:ext cx="8477251" cy="4525963"/>
          </a:xfrm>
        </p:spPr>
        <p:txBody>
          <a:bodyPr/>
          <a:lstStyle/>
          <a:p>
            <a:r>
              <a:rPr lang="en-US" sz="2400" dirty="0"/>
              <a:t>Please share your drafts in the server: </a:t>
            </a:r>
            <a:r>
              <a:rPr lang="en-US" sz="2400" dirty="0">
                <a:hlinkClick r:id="rId2"/>
              </a:rPr>
              <a:t>ftp://3gpp.org/tsg_ran/WG4_Radio/TSGR4_94_e/Inbox/Drafts/</a:t>
            </a:r>
            <a:r>
              <a:rPr lang="en-US" sz="2400" dirty="0"/>
              <a:t> Avoid using email attachment (especially large attachments) for sharing drafts, which may cause email problems. In the Drafts folder, each email discussion thread will have its own sub-folder</a:t>
            </a:r>
          </a:p>
          <a:p>
            <a:r>
              <a:rPr lang="en-US" sz="2400" dirty="0"/>
              <a:t>To upload drafts to </a:t>
            </a:r>
            <a:r>
              <a:rPr lang="en-US" sz="2400" dirty="0">
                <a:hlinkClick r:id="rId2"/>
              </a:rPr>
              <a:t>ftp://3gpp.org/tsg_ran/WG4_Radio/TSGR4_94_e/Inbox/Drafts/</a:t>
            </a:r>
            <a:r>
              <a:rPr lang="en-US" sz="2400" dirty="0"/>
              <a:t> or formal </a:t>
            </a:r>
            <a:r>
              <a:rPr lang="en-US" sz="2400" dirty="0" err="1"/>
              <a:t>tdocs</a:t>
            </a:r>
            <a:r>
              <a:rPr lang="en-US" sz="2400" dirty="0"/>
              <a:t> to </a:t>
            </a:r>
            <a:r>
              <a:rPr lang="en-US" sz="2400" dirty="0">
                <a:hlinkClick r:id="rId3"/>
              </a:rPr>
              <a:t>ftp://3gpp.org/tsg_ran/WG4_Radio/TSGR4_94_e/Inbox/</a:t>
            </a:r>
            <a:r>
              <a:rPr lang="en-US" sz="2400" dirty="0"/>
              <a:t> , delegates need to use their EOL account credentials.</a:t>
            </a:r>
          </a:p>
          <a:p>
            <a:r>
              <a:rPr lang="en-US" sz="2400" dirty="0"/>
              <a:t>No </a:t>
            </a:r>
            <a:r>
              <a:rPr lang="en-US" sz="2400" dirty="0" err="1"/>
              <a:t>tdoc</a:t>
            </a:r>
            <a:r>
              <a:rPr lang="en-US" sz="2400" dirty="0"/>
              <a:t> revisions, except that: </a:t>
            </a:r>
          </a:p>
          <a:p>
            <a:pPr lvl="1"/>
            <a:r>
              <a:rPr lang="en-US" dirty="0"/>
              <a:t>To correct technical errors</a:t>
            </a:r>
          </a:p>
          <a:p>
            <a:pPr lvl="1"/>
            <a:r>
              <a:rPr lang="en-US" dirty="0"/>
              <a:t>CRs or TPs</a:t>
            </a:r>
          </a:p>
          <a:p>
            <a:pPr lvl="1"/>
            <a:endParaRPr lang="en-US" sz="1400" dirty="0"/>
          </a:p>
          <a:p>
            <a:pPr marL="514350" lvl="1" indent="0">
              <a:buNone/>
            </a:pPr>
            <a:endParaRPr lang="en-US" sz="1800" b="1" dirty="0"/>
          </a:p>
          <a:p>
            <a:pPr lvl="1"/>
            <a:endParaRPr lang="en-US" sz="1400" dirty="0"/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218408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6834188" cy="1143000"/>
          </a:xfrm>
        </p:spPr>
        <p:txBody>
          <a:bodyPr/>
          <a:lstStyle/>
          <a:p>
            <a:r>
              <a:rPr lang="en-US" b="1" dirty="0"/>
              <a:t>CR guidelines </a:t>
            </a:r>
            <a:br>
              <a:rPr lang="en-US" b="1" dirty="0"/>
            </a:br>
            <a:r>
              <a:rPr lang="en-US" b="1" dirty="0"/>
              <a:t>(applicable to all meetings)</a:t>
            </a:r>
            <a:endParaRPr lang="ru-RU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1800" dirty="0"/>
              <a:t>Encourage to r</a:t>
            </a:r>
            <a:r>
              <a:rPr lang="ru-RU" sz="1800" dirty="0"/>
              <a:t>ead MCC CR guidelines in </a:t>
            </a:r>
            <a:r>
              <a:rPr lang="ru-RU" sz="1800" u="sng" dirty="0">
                <a:hlinkClick r:id="rId2"/>
              </a:rPr>
              <a:t>https://www.3gpp.org/specifications/84-change-requests</a:t>
            </a:r>
            <a:endParaRPr lang="ru-RU" sz="1800" dirty="0"/>
          </a:p>
          <a:p>
            <a:pPr lvl="0"/>
            <a:r>
              <a:rPr lang="ru-RU" sz="1800" dirty="0"/>
              <a:t>CR formatting</a:t>
            </a:r>
          </a:p>
          <a:p>
            <a:pPr lvl="1"/>
            <a:r>
              <a:rPr lang="ru-RU" sz="1600" b="1" dirty="0"/>
              <a:t>Make sure that all fields in the CR coversheet are filled in and filled in correctly</a:t>
            </a:r>
          </a:p>
          <a:p>
            <a:pPr lvl="1"/>
            <a:r>
              <a:rPr lang="ru-RU" sz="1600" dirty="0"/>
              <a:t>Use the latest MCC </a:t>
            </a:r>
            <a:r>
              <a:rPr lang="ru-RU" sz="1600" u="sng" dirty="0">
                <a:hlinkClick r:id="rId3"/>
              </a:rPr>
              <a:t>CR template</a:t>
            </a:r>
            <a:r>
              <a:rPr lang="ru-RU" sz="1600" dirty="0"/>
              <a:t> </a:t>
            </a:r>
          </a:p>
          <a:p>
            <a:pPr lvl="1"/>
            <a:r>
              <a:rPr lang="ru-RU" sz="1600" dirty="0"/>
              <a:t>Encourage to use 3GU pre-filled coversheets which </a:t>
            </a:r>
            <a:r>
              <a:rPr lang="en-US" sz="1600" dirty="0"/>
              <a:t>are </a:t>
            </a:r>
            <a:r>
              <a:rPr lang="ru-RU" sz="1600" dirty="0"/>
              <a:t>available after tdoc reservation </a:t>
            </a:r>
          </a:p>
          <a:p>
            <a:pPr lvl="0"/>
            <a:r>
              <a:rPr lang="ru-RU" sz="1800" dirty="0"/>
              <a:t>CR coversheet errors handling</a:t>
            </a:r>
          </a:p>
          <a:p>
            <a:pPr lvl="1"/>
            <a:r>
              <a:rPr lang="ru-RU" sz="1600" dirty="0"/>
              <a:t>No CR allocation / revision to fix CR coversheet errors will be </a:t>
            </a:r>
            <a:r>
              <a:rPr lang="en-US" sz="1600" dirty="0"/>
              <a:t>allowed </a:t>
            </a:r>
            <a:r>
              <a:rPr lang="ru-RU" sz="1600" dirty="0"/>
              <a:t>after tdoc submission deadline and before the meeting. </a:t>
            </a:r>
          </a:p>
          <a:p>
            <a:pPr lvl="1"/>
            <a:r>
              <a:rPr lang="ru-RU" sz="1600" dirty="0"/>
              <a:t>CRs with coversheet errors need to be corrected during the meeting</a:t>
            </a:r>
            <a:r>
              <a:rPr lang="en-US" sz="1600" dirty="0"/>
              <a:t> (before the CR is agreed / endorsed)</a:t>
            </a:r>
            <a:endParaRPr lang="ru-RU" sz="1600" dirty="0">
              <a:solidFill>
                <a:srgbClr val="00B050"/>
              </a:solidFill>
            </a:endParaRPr>
          </a:p>
          <a:p>
            <a:pPr lvl="1"/>
            <a:r>
              <a:rPr lang="ru-RU" sz="1600" dirty="0"/>
              <a:t>CR revisions allocated during the meeting only</a:t>
            </a:r>
            <a:r>
              <a:rPr lang="en-US" sz="1600" dirty="0"/>
              <a:t> (subject to session chair decision)</a:t>
            </a:r>
          </a:p>
          <a:p>
            <a:pPr marL="0" indent="0">
              <a:buNone/>
            </a:pPr>
            <a:endParaRPr lang="en-US" sz="2400" dirty="0"/>
          </a:p>
          <a:p>
            <a:pPr marL="514350" lvl="1" indent="0">
              <a:buNone/>
            </a:pPr>
            <a:endParaRPr lang="en-US" sz="1200" b="1" dirty="0"/>
          </a:p>
          <a:p>
            <a:pPr lvl="1"/>
            <a:endParaRPr lang="en-US" sz="1050" dirty="0"/>
          </a:p>
          <a:p>
            <a:pPr lvl="1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893838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6834188" cy="1143000"/>
          </a:xfrm>
        </p:spPr>
        <p:txBody>
          <a:bodyPr/>
          <a:lstStyle/>
          <a:p>
            <a:r>
              <a:rPr lang="en-US" b="1" dirty="0"/>
              <a:t>General Aspects</a:t>
            </a:r>
            <a:r>
              <a:rPr lang="en-US" dirty="0"/>
              <a:t> </a:t>
            </a:r>
            <a:endParaRPr lang="ru-R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2000" b="1" dirty="0"/>
              <a:t>The </a:t>
            </a:r>
            <a:r>
              <a:rPr lang="en-US" sz="2000" b="1" dirty="0" err="1"/>
              <a:t>tdoc</a:t>
            </a:r>
            <a:r>
              <a:rPr lang="en-US" sz="2000" b="1" dirty="0"/>
              <a:t> submission deadline is </a:t>
            </a:r>
            <a:r>
              <a:rPr lang="en-US" sz="2000" b="1" dirty="0">
                <a:solidFill>
                  <a:srgbClr val="FF0000"/>
                </a:solidFill>
              </a:rPr>
              <a:t>11:59pm UTC on Fri Feb. 14th 2020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2000" b="1" dirty="0"/>
              <a:t>The E-meeting will take place during Feb. 24 – Mar. 6 (i.e. two weeks) using email discussions. No conference calls will be used.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2000" b="1" dirty="0"/>
              <a:t>Email discussions will be carried out on RAN4 email reflector </a:t>
            </a:r>
            <a:r>
              <a:rPr lang="en-US" sz="2000" b="1" dirty="0">
                <a:hlinkClick r:id="rId2"/>
              </a:rPr>
              <a:t>3GPP_TSG_RAN_WG4@LIST.ETSI.ORG</a:t>
            </a:r>
            <a:r>
              <a:rPr lang="en-US" sz="2000" b="1" dirty="0"/>
              <a:t> 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2000" b="1" dirty="0"/>
              <a:t>The focus is on completing R16 work and providing R15 critical maintenance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2000" b="1" dirty="0"/>
              <a:t>This E-meeting shall have full decision power, i.e. decisions made during the E-meeting need not be ratified at RAN4#94 bis</a:t>
            </a:r>
          </a:p>
        </p:txBody>
      </p:sp>
    </p:spTree>
    <p:extLst>
      <p:ext uri="{BB962C8B-B14F-4D97-AF65-F5344CB8AC3E}">
        <p14:creationId xmlns:p14="http://schemas.microsoft.com/office/powerpoint/2010/main" val="2261567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6834188" cy="1143000"/>
          </a:xfrm>
        </p:spPr>
        <p:txBody>
          <a:bodyPr/>
          <a:lstStyle/>
          <a:p>
            <a:r>
              <a:rPr lang="en-US" b="1" dirty="0"/>
              <a:t>Scope</a:t>
            </a:r>
            <a:endParaRPr lang="ru-RU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r>
              <a:rPr lang="en-US" sz="2400" dirty="0"/>
              <a:t>Some topics will be excluded from agenda. Please refer to the revised agenda for details</a:t>
            </a:r>
            <a:endParaRPr lang="en-US" sz="2000" dirty="0"/>
          </a:p>
          <a:p>
            <a:r>
              <a:rPr lang="en-US" sz="2400" dirty="0"/>
              <a:t>Guidelines for R16 topics</a:t>
            </a:r>
            <a:endParaRPr lang="en-US" sz="2000" strike="sngStrike" dirty="0">
              <a:solidFill>
                <a:srgbClr val="00B050"/>
              </a:solidFill>
            </a:endParaRPr>
          </a:p>
          <a:p>
            <a:pPr lvl="1"/>
            <a:r>
              <a:rPr lang="en-US" sz="2000" dirty="0"/>
              <a:t>R16 RF/RRM: Focus on Core part completion</a:t>
            </a:r>
          </a:p>
          <a:p>
            <a:pPr lvl="1"/>
            <a:r>
              <a:rPr lang="en-US" sz="2000" dirty="0"/>
              <a:t>R16 Demod: Focus on initial test scope, simulation results to facilitate Rel-16 performance requirements, and further alignment of simulation assumptions</a:t>
            </a:r>
          </a:p>
        </p:txBody>
      </p:sp>
    </p:spTree>
    <p:extLst>
      <p:ext uri="{BB962C8B-B14F-4D97-AF65-F5344CB8AC3E}">
        <p14:creationId xmlns:p14="http://schemas.microsoft.com/office/powerpoint/2010/main" val="3545491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6834188" cy="1143000"/>
          </a:xfrm>
        </p:spPr>
        <p:txBody>
          <a:bodyPr/>
          <a:lstStyle/>
          <a:p>
            <a:r>
              <a:rPr lang="en-US" b="1" dirty="0"/>
              <a:t>Scope (cont.)</a:t>
            </a:r>
            <a:endParaRPr lang="ru-RU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r>
              <a:rPr lang="en-US" sz="2000" dirty="0"/>
              <a:t>CR handling </a:t>
            </a:r>
          </a:p>
          <a:p>
            <a:pPr lvl="1"/>
            <a:r>
              <a:rPr lang="en-US" sz="1800" dirty="0"/>
              <a:t>Only the following CRs are allowed:</a:t>
            </a:r>
          </a:p>
          <a:p>
            <a:pPr lvl="2"/>
            <a:r>
              <a:rPr lang="en-US" sz="1600" dirty="0"/>
              <a:t>LTE/NR spectrum related topics, i.e. basket WIs, adding channel bandwidths to a band, new bands, etc., </a:t>
            </a:r>
          </a:p>
          <a:p>
            <a:pPr lvl="2"/>
            <a:r>
              <a:rPr lang="en-US" sz="1600" dirty="0"/>
              <a:t>R15 NR maintenance CRs will be allowed.</a:t>
            </a:r>
          </a:p>
          <a:p>
            <a:pPr lvl="2"/>
            <a:r>
              <a:rPr lang="en-US" sz="1600" dirty="0"/>
              <a:t>For R16 WIs, please use your good judgement to submit necessary CRs. CRs to WIs far from completion shall be deferred to RAN4#94bis</a:t>
            </a:r>
          </a:p>
          <a:p>
            <a:pPr lvl="1"/>
            <a:r>
              <a:rPr lang="en-US" sz="1800" dirty="0"/>
              <a:t>More instructions on CR (see slide 10 for CR guidelines)</a:t>
            </a:r>
          </a:p>
          <a:p>
            <a:r>
              <a:rPr lang="en-US" sz="2000" dirty="0"/>
              <a:t>LS handling</a:t>
            </a:r>
          </a:p>
          <a:p>
            <a:pPr lvl="1"/>
            <a:r>
              <a:rPr lang="en-US" sz="1800" dirty="0"/>
              <a:t>As usual, all the incoming LSs will be noted. But critical/urgent issues raised in the incoming LSs, if not excluded from the agenda, will be treated, including reply LSs</a:t>
            </a:r>
            <a:endParaRPr lang="en-US" sz="2000" strike="sngStrike" dirty="0">
              <a:solidFill>
                <a:srgbClr val="00B050"/>
              </a:solidFill>
            </a:endParaRPr>
          </a:p>
          <a:p>
            <a:r>
              <a:rPr lang="en-US" sz="2000" dirty="0"/>
              <a:t>WF handling</a:t>
            </a:r>
          </a:p>
          <a:p>
            <a:pPr lvl="1"/>
            <a:r>
              <a:rPr lang="en-US" sz="1800" dirty="0"/>
              <a:t>No WF submission before the start of the e-meeting. </a:t>
            </a:r>
          </a:p>
          <a:p>
            <a:pPr lvl="1"/>
            <a:r>
              <a:rPr lang="en-US" sz="1800" dirty="0"/>
              <a:t>During the meeting session chair will assign WF if needed</a:t>
            </a:r>
          </a:p>
        </p:txBody>
      </p:sp>
    </p:spTree>
    <p:extLst>
      <p:ext uri="{BB962C8B-B14F-4D97-AF65-F5344CB8AC3E}">
        <p14:creationId xmlns:p14="http://schemas.microsoft.com/office/powerpoint/2010/main" val="3776196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6834188" cy="1143000"/>
          </a:xfrm>
        </p:spPr>
        <p:txBody>
          <a:bodyPr/>
          <a:lstStyle/>
          <a:p>
            <a:r>
              <a:rPr lang="en-US" b="1" dirty="0"/>
              <a:t>Email discussion procedures/timelines</a:t>
            </a:r>
            <a:endParaRPr lang="ru-R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33500"/>
            <a:ext cx="8229600" cy="4792663"/>
          </a:xfrm>
        </p:spPr>
        <p:txBody>
          <a:bodyPr/>
          <a:lstStyle/>
          <a:p>
            <a:r>
              <a:rPr lang="en-US" sz="2000" b="1" dirty="0"/>
              <a:t>Thursday Feb 13</a:t>
            </a:r>
          </a:p>
          <a:p>
            <a:pPr lvl="1"/>
            <a:r>
              <a:rPr lang="en-US" sz="1800" dirty="0"/>
              <a:t>Initial list of email discussion threads including basket WIs will be provided by RAN4 leadership </a:t>
            </a:r>
          </a:p>
          <a:p>
            <a:pPr lvl="1"/>
            <a:r>
              <a:rPr lang="en-US" sz="1800" dirty="0"/>
              <a:t>Additional guidance on email discussion scoping and priorities will be provided. </a:t>
            </a:r>
          </a:p>
          <a:p>
            <a:r>
              <a:rPr lang="en-US" sz="2000" b="1" dirty="0"/>
              <a:t>Week before the E-meeting (Feb. 17 - 21)</a:t>
            </a:r>
          </a:p>
          <a:p>
            <a:pPr lvl="1"/>
            <a:r>
              <a:rPr lang="en-US" sz="1800" dirty="0"/>
              <a:t>Monday (Feb. 17): email discussion moderators will be announced by session chairs (aligned template will be provided and used)</a:t>
            </a:r>
          </a:p>
          <a:p>
            <a:pPr lvl="1"/>
            <a:r>
              <a:rPr lang="en-US" sz="1800" dirty="0"/>
              <a:t>Tuesday – Friday (Feb. 18-21): moderators prepare summary materials for email discussion </a:t>
            </a:r>
          </a:p>
          <a:p>
            <a:pPr lvl="2"/>
            <a:r>
              <a:rPr lang="en-US" sz="1800" dirty="0"/>
              <a:t>Moderators shall identify key open issues, summarize proposals and recommend topics/questions to be handled via email discussions</a:t>
            </a:r>
            <a:endParaRPr lang="en-US" sz="1800" strike="sngStrike" dirty="0"/>
          </a:p>
          <a:p>
            <a:pPr marL="914400" lvl="2" indent="0">
              <a:buNone/>
            </a:pP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373741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6834188" cy="1143000"/>
          </a:xfrm>
        </p:spPr>
        <p:txBody>
          <a:bodyPr/>
          <a:lstStyle/>
          <a:p>
            <a:r>
              <a:rPr lang="en-US" b="1" dirty="0"/>
              <a:t>Email discussion procedures/timelines</a:t>
            </a:r>
            <a:endParaRPr lang="ru-R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925" y="1190625"/>
            <a:ext cx="8696325" cy="4912743"/>
          </a:xfrm>
        </p:spPr>
        <p:txBody>
          <a:bodyPr/>
          <a:lstStyle/>
          <a:p>
            <a:pPr marL="342900" lvl="1" indent="-342900">
              <a:buBlip>
                <a:blip r:embed="rId2"/>
              </a:buBlip>
            </a:pPr>
            <a:r>
              <a:rPr lang="en-US" sz="2000" b="1" dirty="0">
                <a:ea typeface="+mn-ea"/>
                <a:cs typeface="+mn-cs"/>
              </a:rPr>
              <a:t>E-meeting (Feb. 24 – Mar. 6) </a:t>
            </a:r>
          </a:p>
          <a:p>
            <a:pPr lvl="1"/>
            <a:r>
              <a:rPr lang="en-US" sz="1800" dirty="0"/>
              <a:t>Stage 0: Session chairs announce the set of email threads (no later than Monday 8am UTC, Feb. 24) </a:t>
            </a:r>
            <a:endParaRPr lang="en-US" sz="1600" strike="sngStrike" dirty="0"/>
          </a:p>
          <a:p>
            <a:pPr lvl="1"/>
            <a:r>
              <a:rPr lang="en-US" sz="1800" dirty="0"/>
              <a:t>Stage 1: Moderators trigger email discussion (Monday  Feb. 24)</a:t>
            </a:r>
          </a:p>
          <a:p>
            <a:pPr lvl="1"/>
            <a:r>
              <a:rPr lang="en-US" sz="1800" dirty="0"/>
              <a:t>Stage 2: Companies provide comments for the 1</a:t>
            </a:r>
            <a:r>
              <a:rPr lang="en-US" sz="1800" baseline="30000" dirty="0"/>
              <a:t>st</a:t>
            </a:r>
            <a:r>
              <a:rPr lang="en-US" sz="1800" dirty="0"/>
              <a:t> round (Feb. 24 – Wednesday 5pm UTC Feb. 26)</a:t>
            </a:r>
          </a:p>
          <a:p>
            <a:pPr lvl="1"/>
            <a:r>
              <a:rPr lang="en-US" sz="1800" dirty="0"/>
              <a:t>Stage 3: Moderators summarize the status and possible proposals, recommending what decisions can be made for 1</a:t>
            </a:r>
            <a:r>
              <a:rPr lang="en-US" sz="1800" baseline="30000" dirty="0"/>
              <a:t>st</a:t>
            </a:r>
            <a:r>
              <a:rPr lang="en-US" sz="1800" dirty="0"/>
              <a:t> round. A formal t</a:t>
            </a:r>
            <a:r>
              <a:rPr lang="en-US" altLang="zh-CN" sz="1800" dirty="0"/>
              <a:t>-</a:t>
            </a:r>
            <a:r>
              <a:rPr lang="en-US" sz="1800" dirty="0"/>
              <a:t>doc will be used (Thursday 5pm UTC, Feb. 27)</a:t>
            </a:r>
          </a:p>
          <a:p>
            <a:pPr lvl="1"/>
            <a:r>
              <a:rPr lang="en-US" sz="1800" dirty="0"/>
              <a:t>Stage 4: After receiving the summary from moderators, session chair may approve documents, make agreements or assign new CRs, WFs, LSs, etc. Then, session chair announces 2nd round discussion with </a:t>
            </a:r>
            <a:r>
              <a:rPr lang="en-US" sz="1800" dirty="0" err="1"/>
              <a:t>tdoc</a:t>
            </a:r>
            <a:r>
              <a:rPr lang="en-US" sz="1800" dirty="0"/>
              <a:t> status update (no later than Monday 8am UTC, March 2)</a:t>
            </a:r>
          </a:p>
          <a:p>
            <a:pPr lvl="1"/>
            <a:r>
              <a:rPr lang="en-US" sz="1800" dirty="0"/>
              <a:t>Stage 5: Companies provide comments for 2</a:t>
            </a:r>
            <a:r>
              <a:rPr lang="en-US" sz="1800" baseline="30000" dirty="0"/>
              <a:t>nd</a:t>
            </a:r>
            <a:r>
              <a:rPr lang="en-US" sz="1800" dirty="0"/>
              <a:t> round and moderators provide second round summary (Monday Mar. 2 – Thursday 5pm UTC Mar. 5)</a:t>
            </a:r>
          </a:p>
          <a:p>
            <a:pPr lvl="2"/>
            <a:r>
              <a:rPr lang="en-US" sz="1400" dirty="0"/>
              <a:t>Note: Formal version of stable </a:t>
            </a:r>
            <a:r>
              <a:rPr lang="en-US" sz="1400" dirty="0" err="1"/>
              <a:t>tdocs</a:t>
            </a:r>
            <a:r>
              <a:rPr lang="en-US" sz="1400" dirty="0"/>
              <a:t> shall be uploaded to the Inbox (except Cat A CRs) before Stage 6</a:t>
            </a:r>
          </a:p>
          <a:p>
            <a:pPr lvl="1"/>
            <a:r>
              <a:rPr lang="en-US" sz="1800" dirty="0"/>
              <a:t>Stage 6: Session Chair announces conclusions (no later than 5pm UTC, March 6)</a:t>
            </a:r>
          </a:p>
        </p:txBody>
      </p:sp>
    </p:spTree>
    <p:extLst>
      <p:ext uri="{BB962C8B-B14F-4D97-AF65-F5344CB8AC3E}">
        <p14:creationId xmlns:p14="http://schemas.microsoft.com/office/powerpoint/2010/main" val="2697639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370656" y="116632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b="1" dirty="0"/>
              <a:t>RAN4#94 e-meeting </a:t>
            </a:r>
            <a:r>
              <a:rPr lang="en-US" b="1" dirty="0"/>
              <a:t>procedures/timelines</a:t>
            </a:r>
            <a:endParaRPr lang="zh-CN" altLang="en-US" sz="3200" dirty="0"/>
          </a:p>
        </p:txBody>
      </p:sp>
      <p:sp>
        <p:nvSpPr>
          <p:cNvPr id="46" name="圆角矩形 45"/>
          <p:cNvSpPr/>
          <p:nvPr/>
        </p:nvSpPr>
        <p:spPr>
          <a:xfrm>
            <a:off x="138224" y="2799916"/>
            <a:ext cx="2614802" cy="3398865"/>
          </a:xfrm>
          <a:prstGeom prst="roundRect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zh-CN" sz="1000" dirty="0"/>
          </a:p>
          <a:p>
            <a:pPr algn="ctr"/>
            <a:endParaRPr lang="en-US" altLang="zh-CN" sz="1400" dirty="0"/>
          </a:p>
          <a:p>
            <a:pPr algn="ctr"/>
            <a:r>
              <a:rPr lang="en-US" altLang="zh-CN" sz="1400" b="1" dirty="0"/>
              <a:t>Pre e-meeting preparing </a:t>
            </a:r>
          </a:p>
          <a:p>
            <a:pPr algn="ctr"/>
            <a:endParaRPr lang="en-US" altLang="zh-CN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400" dirty="0"/>
              <a:t>Session Chairs announce moderators assignment (Feb.17</a:t>
            </a:r>
            <a:r>
              <a:rPr lang="en-US" altLang="zh-CN" sz="1400" baseline="30000" dirty="0"/>
              <a:t> </a:t>
            </a:r>
            <a:r>
              <a:rPr lang="en-US" altLang="zh-CN" sz="1400" dirty="0"/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400" dirty="0"/>
              <a:t>Moderators preparing email discussion with aligned format (Feb.17 – 21)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zh-CN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zh-CN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zh-CN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zh-CN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zh-CN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zh-CN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zh-CN" sz="1000" dirty="0"/>
          </a:p>
          <a:p>
            <a:endParaRPr lang="en-US" altLang="zh-CN" sz="1000" dirty="0"/>
          </a:p>
          <a:p>
            <a:endParaRPr lang="en-US" altLang="zh-CN" sz="1000" dirty="0"/>
          </a:p>
          <a:p>
            <a:pPr marL="228600" indent="-228600">
              <a:buAutoNum type="arabicPeriod"/>
            </a:pPr>
            <a:endParaRPr lang="en-US" altLang="zh-CN" sz="1000" dirty="0"/>
          </a:p>
        </p:txBody>
      </p:sp>
      <p:sp>
        <p:nvSpPr>
          <p:cNvPr id="47" name="圆角矩形 46"/>
          <p:cNvSpPr/>
          <p:nvPr/>
        </p:nvSpPr>
        <p:spPr>
          <a:xfrm>
            <a:off x="2892057" y="2818939"/>
            <a:ext cx="2903528" cy="3379842"/>
          </a:xfrm>
          <a:prstGeom prst="roundRect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zh-CN" sz="1400" dirty="0"/>
          </a:p>
          <a:p>
            <a:pPr algn="ctr"/>
            <a:endParaRPr lang="en-US" altLang="zh-CN" sz="1400" dirty="0"/>
          </a:p>
          <a:p>
            <a:pPr algn="ctr"/>
            <a:endParaRPr lang="en-US" altLang="zh-CN" sz="1400" dirty="0"/>
          </a:p>
          <a:p>
            <a:pPr algn="ctr"/>
            <a:r>
              <a:rPr lang="en-US" altLang="zh-CN" sz="1400" b="1" dirty="0"/>
              <a:t>1</a:t>
            </a:r>
            <a:r>
              <a:rPr lang="en-US" altLang="zh-CN" sz="1400" b="1" baseline="30000" dirty="0"/>
              <a:t>st</a:t>
            </a:r>
            <a:r>
              <a:rPr lang="en-US" altLang="zh-CN" sz="1400" b="1" dirty="0"/>
              <a:t> round discussion </a:t>
            </a:r>
          </a:p>
          <a:p>
            <a:pPr algn="ctr"/>
            <a:endParaRPr lang="en-US" altLang="zh-CN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400" dirty="0"/>
              <a:t>Stage 0: Session Chairs announce  sets of email discussions (8am UTC, Feb.24 )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400" dirty="0"/>
              <a:t>Stage 1 : Moderators provide initial summary to trigger email discussion (Feb.24)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400" dirty="0"/>
              <a:t>Stage 2: Companies provide comments for 1</a:t>
            </a:r>
            <a:r>
              <a:rPr lang="en-US" altLang="zh-CN" sz="1400" baseline="30000" dirty="0"/>
              <a:t>st</a:t>
            </a:r>
            <a:r>
              <a:rPr lang="en-US" altLang="zh-CN" sz="1400" dirty="0"/>
              <a:t> round</a:t>
            </a:r>
            <a:r>
              <a:rPr lang="en-US" altLang="zh-CN" sz="1400" dirty="0">
                <a:solidFill>
                  <a:schemeClr val="tx1"/>
                </a:solidFill>
              </a:rPr>
              <a:t> (Feb. 24 – 5pm UTC Feb.26)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400" dirty="0"/>
              <a:t>Stage 3: Moderators summarize the status and possible proposals (5pm UTC, Feb.27)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zh-CN" sz="1400" dirty="0"/>
          </a:p>
          <a:p>
            <a:pPr marL="228600" indent="-228600">
              <a:buAutoNum type="arabicPeriod"/>
            </a:pPr>
            <a:endParaRPr lang="en-US" altLang="zh-CN" sz="1400" dirty="0"/>
          </a:p>
          <a:p>
            <a:pPr marL="228600" indent="-228600">
              <a:buAutoNum type="arabicPeriod"/>
            </a:pPr>
            <a:endParaRPr lang="en-US" altLang="zh-CN" sz="1400" dirty="0"/>
          </a:p>
          <a:p>
            <a:pPr marL="228600" indent="-228600">
              <a:buAutoNum type="arabicPeriod"/>
            </a:pPr>
            <a:endParaRPr lang="en-US" altLang="zh-CN" sz="1400" dirty="0"/>
          </a:p>
        </p:txBody>
      </p:sp>
      <p:sp>
        <p:nvSpPr>
          <p:cNvPr id="49" name="圆角矩形 48"/>
          <p:cNvSpPr/>
          <p:nvPr/>
        </p:nvSpPr>
        <p:spPr>
          <a:xfrm>
            <a:off x="5890451" y="2799917"/>
            <a:ext cx="3044310" cy="3398864"/>
          </a:xfrm>
          <a:prstGeom prst="roundRect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zh-CN" sz="1000" dirty="0"/>
          </a:p>
          <a:p>
            <a:pPr algn="ctr"/>
            <a:endParaRPr lang="en-US" altLang="zh-CN" sz="1000" dirty="0"/>
          </a:p>
          <a:p>
            <a:pPr algn="ctr"/>
            <a:endParaRPr lang="en-US" altLang="zh-CN" sz="1000" dirty="0"/>
          </a:p>
          <a:p>
            <a:pPr algn="ctr"/>
            <a:endParaRPr lang="en-US" altLang="zh-CN" sz="1000" dirty="0"/>
          </a:p>
          <a:p>
            <a:pPr algn="ctr"/>
            <a:endParaRPr lang="en-US" altLang="zh-CN" sz="1000" dirty="0"/>
          </a:p>
          <a:p>
            <a:pPr algn="ctr"/>
            <a:endParaRPr lang="en-US" altLang="zh-CN" sz="1000" dirty="0"/>
          </a:p>
          <a:p>
            <a:pPr algn="ctr"/>
            <a:endParaRPr lang="en-US" altLang="zh-CN" sz="1000" dirty="0"/>
          </a:p>
          <a:p>
            <a:pPr algn="ctr"/>
            <a:r>
              <a:rPr lang="en-US" altLang="zh-CN" sz="1400" b="1" dirty="0"/>
              <a:t>2</a:t>
            </a:r>
            <a:r>
              <a:rPr lang="en-US" altLang="zh-CN" sz="1400" b="1" baseline="30000" dirty="0"/>
              <a:t>nd</a:t>
            </a:r>
            <a:r>
              <a:rPr lang="en-US" altLang="zh-CN" sz="1400" b="1" dirty="0"/>
              <a:t> round discussion</a:t>
            </a:r>
          </a:p>
          <a:p>
            <a:pPr algn="ctr"/>
            <a:endParaRPr lang="en-US" altLang="zh-CN" sz="1400" dirty="0"/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altLang="zh-CN" sz="1400" dirty="0"/>
              <a:t>Stage 4: Session chair announces 2</a:t>
            </a:r>
            <a:r>
              <a:rPr lang="en-US" altLang="zh-CN" sz="1400" baseline="30000" dirty="0"/>
              <a:t>nd</a:t>
            </a:r>
            <a:r>
              <a:rPr lang="en-US" altLang="zh-CN" sz="1400" dirty="0"/>
              <a:t> round discussion with T-doc status update (8am UTC, Mar.2)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altLang="zh-CN" sz="1400" dirty="0"/>
              <a:t>Stage 5:Companies provide comments for 2nd round and moderators provide second round summary (Mar. 2 - 5pm UTC Mar. 5)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altLang="zh-CN" sz="1400" dirty="0"/>
              <a:t>Stage 6: Session chairs announce final conclusion with t-doc status update (5pm UTC, Mar.6)</a:t>
            </a:r>
          </a:p>
          <a:p>
            <a:pPr marL="228600" indent="-228600">
              <a:buAutoNum type="arabicPeriod" startAt="2"/>
            </a:pPr>
            <a:endParaRPr lang="en-US" altLang="zh-CN" sz="1000" dirty="0"/>
          </a:p>
          <a:p>
            <a:pPr marL="228600" indent="-228600">
              <a:buAutoNum type="arabicPeriod" startAt="2"/>
            </a:pPr>
            <a:endParaRPr lang="en-US" altLang="zh-CN" sz="1000" dirty="0"/>
          </a:p>
          <a:p>
            <a:pPr marL="228600" indent="-228600">
              <a:buAutoNum type="arabicPeriod" startAt="2"/>
            </a:pPr>
            <a:endParaRPr lang="en-US" altLang="zh-CN" sz="1000" dirty="0"/>
          </a:p>
          <a:p>
            <a:endParaRPr lang="en-US" altLang="zh-CN" sz="1000" dirty="0"/>
          </a:p>
          <a:p>
            <a:endParaRPr lang="en-US" altLang="zh-CN" sz="1000" dirty="0"/>
          </a:p>
          <a:p>
            <a:endParaRPr lang="en-US" altLang="zh-CN" sz="1000" dirty="0"/>
          </a:p>
          <a:p>
            <a:endParaRPr lang="en-US" altLang="zh-CN" sz="1000" dirty="0"/>
          </a:p>
        </p:txBody>
      </p:sp>
      <p:sp>
        <p:nvSpPr>
          <p:cNvPr id="6" name="流程图: 联系 5"/>
          <p:cNvSpPr/>
          <p:nvPr/>
        </p:nvSpPr>
        <p:spPr>
          <a:xfrm>
            <a:off x="600426" y="1818971"/>
            <a:ext cx="358173" cy="218146"/>
          </a:xfrm>
          <a:prstGeom prst="flowChartConnector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7" name="TextBox 6"/>
          <p:cNvSpPr txBox="1"/>
          <p:nvPr/>
        </p:nvSpPr>
        <p:spPr>
          <a:xfrm>
            <a:off x="480418" y="1560011"/>
            <a:ext cx="895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Feb.14</a:t>
            </a:r>
            <a:r>
              <a:rPr lang="en-US" altLang="zh-CN" sz="1400" baseline="30000" dirty="0"/>
              <a:t>t</a:t>
            </a:r>
            <a:endParaRPr lang="en-US" altLang="zh-CN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22326" y="2037117"/>
            <a:ext cx="14774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T-doc submit</a:t>
            </a:r>
          </a:p>
        </p:txBody>
      </p:sp>
      <p:cxnSp>
        <p:nvCxnSpPr>
          <p:cNvPr id="10" name="直接连接符 9"/>
          <p:cNvCxnSpPr>
            <a:endCxn id="13" idx="2"/>
          </p:cNvCxnSpPr>
          <p:nvPr/>
        </p:nvCxnSpPr>
        <p:spPr>
          <a:xfrm>
            <a:off x="1481135" y="1923468"/>
            <a:ext cx="1615830" cy="260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流程图: 联系 12"/>
          <p:cNvSpPr/>
          <p:nvPr/>
        </p:nvSpPr>
        <p:spPr>
          <a:xfrm>
            <a:off x="3096965" y="1818061"/>
            <a:ext cx="362537" cy="216024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cxnSp>
        <p:nvCxnSpPr>
          <p:cNvPr id="14" name="直接连接符 13"/>
          <p:cNvCxnSpPr>
            <a:stCxn id="13" idx="6"/>
          </p:cNvCxnSpPr>
          <p:nvPr/>
        </p:nvCxnSpPr>
        <p:spPr>
          <a:xfrm flipV="1">
            <a:off x="3459502" y="1923469"/>
            <a:ext cx="1999882" cy="2604"/>
          </a:xfrm>
          <a:prstGeom prst="line">
            <a:avLst/>
          </a:prstGeom>
          <a:ln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5" name="流程图: 联系 14"/>
          <p:cNvSpPr/>
          <p:nvPr/>
        </p:nvSpPr>
        <p:spPr>
          <a:xfrm>
            <a:off x="7992170" y="1836657"/>
            <a:ext cx="358173" cy="204949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18" name="TextBox 17"/>
          <p:cNvSpPr txBox="1"/>
          <p:nvPr/>
        </p:nvSpPr>
        <p:spPr>
          <a:xfrm>
            <a:off x="3011786" y="1573897"/>
            <a:ext cx="895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Feb.24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992170" y="1608658"/>
            <a:ext cx="895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Mar.6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196763" y="1571840"/>
            <a:ext cx="895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Feb.17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141615" y="2034736"/>
            <a:ext cx="16114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Work split  Declare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753025" y="2061443"/>
            <a:ext cx="15897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E-meeting start</a:t>
            </a:r>
          </a:p>
        </p:txBody>
      </p:sp>
      <p:sp>
        <p:nvSpPr>
          <p:cNvPr id="36" name="等腰三角形 35"/>
          <p:cNvSpPr/>
          <p:nvPr/>
        </p:nvSpPr>
        <p:spPr>
          <a:xfrm>
            <a:off x="5295398" y="1860175"/>
            <a:ext cx="179086" cy="118593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41" name="TextBox 40"/>
          <p:cNvSpPr txBox="1"/>
          <p:nvPr/>
        </p:nvSpPr>
        <p:spPr>
          <a:xfrm>
            <a:off x="7482643" y="2061443"/>
            <a:ext cx="15897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E-meeting close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205854" y="1608658"/>
            <a:ext cx="895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Feb.27</a:t>
            </a:r>
          </a:p>
        </p:txBody>
      </p:sp>
      <p:sp>
        <p:nvSpPr>
          <p:cNvPr id="51" name="左右箭头 50"/>
          <p:cNvSpPr/>
          <p:nvPr/>
        </p:nvSpPr>
        <p:spPr>
          <a:xfrm>
            <a:off x="3364258" y="2496966"/>
            <a:ext cx="2235271" cy="63292"/>
          </a:xfrm>
          <a:prstGeom prst="left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1</a:t>
            </a:r>
            <a:r>
              <a:rPr lang="en-US" altLang="zh-CN" sz="1400" baseline="30000" dirty="0">
                <a:solidFill>
                  <a:schemeClr val="tx1"/>
                </a:solidFill>
              </a:rPr>
              <a:t>st</a:t>
            </a:r>
            <a:r>
              <a:rPr lang="en-US" altLang="zh-CN" sz="1400" dirty="0">
                <a:solidFill>
                  <a:schemeClr val="tx1"/>
                </a:solidFill>
              </a:rPr>
              <a:t> round</a:t>
            </a:r>
          </a:p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View collection</a:t>
            </a:r>
          </a:p>
        </p:txBody>
      </p:sp>
      <p:sp>
        <p:nvSpPr>
          <p:cNvPr id="53" name="左右箭头 52"/>
          <p:cNvSpPr/>
          <p:nvPr/>
        </p:nvSpPr>
        <p:spPr>
          <a:xfrm>
            <a:off x="5815069" y="2496966"/>
            <a:ext cx="2075306" cy="102718"/>
          </a:xfrm>
          <a:prstGeom prst="left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2</a:t>
            </a:r>
            <a:r>
              <a:rPr lang="en-US" altLang="zh-CN" sz="1400" baseline="30000" dirty="0">
                <a:solidFill>
                  <a:schemeClr val="tx1"/>
                </a:solidFill>
              </a:rPr>
              <a:t>nd</a:t>
            </a:r>
            <a:r>
              <a:rPr lang="en-US" altLang="zh-CN" sz="1400" dirty="0">
                <a:solidFill>
                  <a:schemeClr val="tx1"/>
                </a:solidFill>
              </a:rPr>
              <a:t>  round </a:t>
            </a:r>
          </a:p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Discussion and revision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54" name="左右箭头 53"/>
          <p:cNvSpPr/>
          <p:nvPr/>
        </p:nvSpPr>
        <p:spPr>
          <a:xfrm>
            <a:off x="1387917" y="2473099"/>
            <a:ext cx="1820788" cy="115037"/>
          </a:xfrm>
          <a:prstGeom prst="left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Pre e-meeting  preparing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35" name="等腰三角形 34"/>
          <p:cNvSpPr/>
          <p:nvPr/>
        </p:nvSpPr>
        <p:spPr>
          <a:xfrm>
            <a:off x="5758515" y="1857735"/>
            <a:ext cx="179086" cy="118593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38" name="TextBox 37"/>
          <p:cNvSpPr txBox="1"/>
          <p:nvPr/>
        </p:nvSpPr>
        <p:spPr>
          <a:xfrm>
            <a:off x="5795585" y="1605795"/>
            <a:ext cx="895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Mar.2 </a:t>
            </a:r>
          </a:p>
        </p:txBody>
      </p:sp>
      <p:cxnSp>
        <p:nvCxnSpPr>
          <p:cNvPr id="42" name="直接连接符 41"/>
          <p:cNvCxnSpPr/>
          <p:nvPr/>
        </p:nvCxnSpPr>
        <p:spPr>
          <a:xfrm flipV="1">
            <a:off x="928134" y="1923633"/>
            <a:ext cx="525068" cy="2273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5" name="流程图: 联系 44"/>
          <p:cNvSpPr/>
          <p:nvPr/>
        </p:nvSpPr>
        <p:spPr>
          <a:xfrm>
            <a:off x="1141615" y="1799975"/>
            <a:ext cx="358173" cy="218146"/>
          </a:xfrm>
          <a:prstGeom prst="flowChartConnector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cxnSp>
        <p:nvCxnSpPr>
          <p:cNvPr id="55" name="直接连接符 54"/>
          <p:cNvCxnSpPr>
            <a:stCxn id="35" idx="5"/>
          </p:cNvCxnSpPr>
          <p:nvPr/>
        </p:nvCxnSpPr>
        <p:spPr>
          <a:xfrm>
            <a:off x="5892830" y="1917032"/>
            <a:ext cx="2030383" cy="2137"/>
          </a:xfrm>
          <a:prstGeom prst="line">
            <a:avLst/>
          </a:prstGeom>
          <a:ln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6" name="直接连接符 55"/>
          <p:cNvCxnSpPr>
            <a:stCxn id="36" idx="5"/>
            <a:endCxn id="35" idx="1"/>
          </p:cNvCxnSpPr>
          <p:nvPr/>
        </p:nvCxnSpPr>
        <p:spPr>
          <a:xfrm flipV="1">
            <a:off x="5429713" y="1917032"/>
            <a:ext cx="373574" cy="2440"/>
          </a:xfrm>
          <a:prstGeom prst="line">
            <a:avLst/>
          </a:prstGeom>
          <a:ln w="12700">
            <a:prstDash val="sys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7" name="等腰三角形 36"/>
          <p:cNvSpPr/>
          <p:nvPr/>
        </p:nvSpPr>
        <p:spPr>
          <a:xfrm>
            <a:off x="5026768" y="1861609"/>
            <a:ext cx="179086" cy="118593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39" name="等腰三角形 38"/>
          <p:cNvSpPr/>
          <p:nvPr/>
        </p:nvSpPr>
        <p:spPr>
          <a:xfrm>
            <a:off x="7532282" y="1891459"/>
            <a:ext cx="179086" cy="118593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40" name="TextBox 39"/>
          <p:cNvSpPr txBox="1"/>
          <p:nvPr/>
        </p:nvSpPr>
        <p:spPr>
          <a:xfrm>
            <a:off x="7174109" y="1605795"/>
            <a:ext cx="895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Mar.5  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551986" y="1591268"/>
            <a:ext cx="895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Feb.26</a:t>
            </a:r>
          </a:p>
        </p:txBody>
      </p:sp>
    </p:spTree>
    <p:extLst>
      <p:ext uri="{BB962C8B-B14F-4D97-AF65-F5344CB8AC3E}">
        <p14:creationId xmlns:p14="http://schemas.microsoft.com/office/powerpoint/2010/main" val="3374521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6834188" cy="1143000"/>
          </a:xfrm>
        </p:spPr>
        <p:txBody>
          <a:bodyPr/>
          <a:lstStyle/>
          <a:p>
            <a:r>
              <a:rPr lang="en-US" b="1" dirty="0"/>
              <a:t>Basket WIs Email discussion procedures/timelines </a:t>
            </a:r>
            <a:endParaRPr lang="ru-RU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Handling of basket WIs (LTE baskets, i.e. AI 7.1 – 7.7, and NR baskets, i.e. AI 9.1 – 9.13) related draft CRs/TPs will follow the following process and timelines. Note: there is only one round of email discussion for basket </a:t>
            </a:r>
            <a:r>
              <a:rPr lang="en-US" sz="2000" dirty="0" err="1"/>
              <a:t>WIs.</a:t>
            </a:r>
            <a:endParaRPr lang="en-US" sz="2000" dirty="0"/>
          </a:p>
          <a:p>
            <a:pPr lvl="0"/>
            <a:r>
              <a:rPr lang="en-US" sz="2000" dirty="0"/>
              <a:t>Tuesday Feb. 18: basket WI moderator will provide a list of contributions for email discussion (i.e. for flagging). The flag deadline is </a:t>
            </a:r>
            <a:r>
              <a:rPr lang="en-US" sz="2000" dirty="0">
                <a:solidFill>
                  <a:srgbClr val="FF0000"/>
                </a:solidFill>
              </a:rPr>
              <a:t>Friday 5pm UTC Feb. 21</a:t>
            </a:r>
          </a:p>
          <a:p>
            <a:pPr lvl="0"/>
            <a:r>
              <a:rPr lang="en-US" sz="2000" dirty="0"/>
              <a:t>Companies can flag contributions using the basket email thread title and the specific reason(s) of flag in the email, e.g., </a:t>
            </a:r>
          </a:p>
          <a:p>
            <a:pPr marL="0" lv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Tdoc</a:t>
            </a:r>
            <a:r>
              <a:rPr lang="en-US" sz="2000" dirty="0"/>
              <a:t>           Title         Reason for discussion</a:t>
            </a:r>
          </a:p>
          <a:p>
            <a:pPr marL="0" lvl="0" indent="0">
              <a:buNone/>
            </a:pPr>
            <a:r>
              <a:rPr lang="en-US" sz="2000" dirty="0"/>
              <a:t>	R4-20xxxxx    </a:t>
            </a:r>
            <a:r>
              <a:rPr lang="en-US" sz="2000" dirty="0" err="1"/>
              <a:t>xxxx</a:t>
            </a:r>
            <a:r>
              <a:rPr lang="en-US" sz="2000" dirty="0"/>
              <a:t>          </a:t>
            </a:r>
            <a:r>
              <a:rPr lang="en-US" sz="2000" dirty="0" err="1"/>
              <a:t>xxxx</a:t>
            </a:r>
            <a:endParaRPr lang="en-US" sz="2000" dirty="0"/>
          </a:p>
          <a:p>
            <a:pPr marL="514350" lvl="1" indent="0">
              <a:buNone/>
            </a:pPr>
            <a:endParaRPr lang="en-US" sz="1200" b="1" dirty="0"/>
          </a:p>
          <a:p>
            <a:pPr lvl="1"/>
            <a:endParaRPr lang="en-US" sz="1050" dirty="0"/>
          </a:p>
          <a:p>
            <a:pPr lvl="1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35117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6834188" cy="1143000"/>
          </a:xfrm>
        </p:spPr>
        <p:txBody>
          <a:bodyPr/>
          <a:lstStyle/>
          <a:p>
            <a:r>
              <a:rPr lang="en-US" b="1" dirty="0"/>
              <a:t>Basket WIs Email discussion procedures/timelines (cont.) </a:t>
            </a:r>
            <a:endParaRPr lang="ru-RU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/>
              <a:t>Monday Feb. 24: basket WI moderator will provide the updated list of contributions, in which:</a:t>
            </a:r>
          </a:p>
          <a:p>
            <a:pPr lvl="1"/>
            <a:r>
              <a:rPr lang="en-US" sz="1600" dirty="0"/>
              <a:t>those that were not flagged will be considered “agreeable”</a:t>
            </a:r>
          </a:p>
          <a:p>
            <a:pPr lvl="1"/>
            <a:r>
              <a:rPr lang="en-US" sz="1600" dirty="0"/>
              <a:t>those that were flagged will be revised. The authors are encouraged to share the revisions as soon as possible for further comments.</a:t>
            </a:r>
          </a:p>
          <a:p>
            <a:pPr lvl="0"/>
            <a:r>
              <a:rPr lang="en-US" sz="2000" dirty="0"/>
              <a:t>By Friday 5pm UTC, Feb. 28, basket WI moderators will provide a summary of the status of those flagged and revised </a:t>
            </a:r>
            <a:r>
              <a:rPr lang="en-US" sz="2000" dirty="0" err="1"/>
              <a:t>tdocs</a:t>
            </a:r>
            <a:r>
              <a:rPr lang="en-US" sz="2000" dirty="0"/>
              <a:t>. This summary should capture the following info:</a:t>
            </a:r>
          </a:p>
          <a:p>
            <a:pPr lvl="1"/>
            <a:r>
              <a:rPr lang="en-US" sz="1600" dirty="0"/>
              <a:t>the reason for flagging</a:t>
            </a:r>
          </a:p>
          <a:p>
            <a:pPr lvl="1"/>
            <a:r>
              <a:rPr lang="en-US" sz="1600" dirty="0"/>
              <a:t>if the revision is available</a:t>
            </a:r>
          </a:p>
          <a:p>
            <a:pPr lvl="1"/>
            <a:r>
              <a:rPr lang="en-US" sz="1600" dirty="0"/>
              <a:t>if the revision is agreeable by addressing received comments).</a:t>
            </a:r>
          </a:p>
          <a:p>
            <a:pPr lvl="0"/>
            <a:r>
              <a:rPr lang="en-US" sz="2000" dirty="0"/>
              <a:t>Based on the summary, session chair will announce decisions by Tuesday 5pm UTC, March 3</a:t>
            </a:r>
          </a:p>
          <a:p>
            <a:pPr marL="514350" lvl="1" indent="0">
              <a:buNone/>
            </a:pPr>
            <a:endParaRPr lang="en-US" sz="1200" b="1" dirty="0"/>
          </a:p>
          <a:p>
            <a:pPr lvl="1"/>
            <a:endParaRPr lang="en-US" sz="1050" dirty="0"/>
          </a:p>
          <a:p>
            <a:pPr lvl="1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5972786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3gpp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295936</TotalTime>
  <Words>1532</Words>
  <PresentationFormat>On-screen Show (4:3)</PresentationFormat>
  <Paragraphs>156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3gpp</vt:lpstr>
      <vt:lpstr>RAN4#94 E-meeting Arrangements and Guidelines</vt:lpstr>
      <vt:lpstr>General Aspects </vt:lpstr>
      <vt:lpstr>Scope</vt:lpstr>
      <vt:lpstr>Scope (cont.)</vt:lpstr>
      <vt:lpstr>Email discussion procedures/timelines</vt:lpstr>
      <vt:lpstr>Email discussion procedures/timelines</vt:lpstr>
      <vt:lpstr>RAN4#94 e-meeting procedures/timelines</vt:lpstr>
      <vt:lpstr>Basket WIs Email discussion procedures/timelines </vt:lpstr>
      <vt:lpstr>Basket WIs Email discussion procedures/timelines (cont.) </vt:lpstr>
      <vt:lpstr>Notes on email discussions</vt:lpstr>
      <vt:lpstr>Notes on email discussions (cont.)</vt:lpstr>
      <vt:lpstr>Others</vt:lpstr>
      <vt:lpstr>CR guidelines  (applicable to all meetings)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2016-09-15T08:31:35Z</cp:lastPrinted>
  <dcterms:created xsi:type="dcterms:W3CDTF">2009-11-27T05:15:11Z</dcterms:created>
  <dcterms:modified xsi:type="dcterms:W3CDTF">2020-02-14T06:19:15Z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D:\RAN\RAN78\RP-172127.pptx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1552620126</vt:lpwstr>
  </property>
  <property fmtid="{D5CDD505-2E9C-101B-9397-08002B2CF9AE}" pid="8" name="TitusGUID">
    <vt:lpwstr>6f9c0495-a83c-462b-8664-67016d5bf2d5</vt:lpwstr>
  </property>
  <property fmtid="{D5CDD505-2E9C-101B-9397-08002B2CF9AE}" pid="9" name="CTP_TimeStamp">
    <vt:lpwstr>2020-02-04 15:40:02Z</vt:lpwstr>
  </property>
  <property fmtid="{D5CDD505-2E9C-101B-9397-08002B2CF9AE}" pid="10" name="CTP_BU">
    <vt:lpwstr>NA</vt:lpwstr>
  </property>
  <property fmtid="{D5CDD505-2E9C-101B-9397-08002B2CF9AE}" pid="11" name="CTP_IDSID">
    <vt:lpwstr>NA</vt:lpwstr>
  </property>
  <property fmtid="{D5CDD505-2E9C-101B-9397-08002B2CF9AE}" pid="12" name="CTP_WWID">
    <vt:lpwstr>NA</vt:lpwstr>
  </property>
  <property fmtid="{D5CDD505-2E9C-101B-9397-08002B2CF9AE}" pid="13" name="CTPClassification">
    <vt:lpwstr>CTP_NT</vt:lpwstr>
  </property>
</Properties>
</file>