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3"/>
    <p:sldId id="267" r:id="rId4"/>
    <p:sldId id="264" r:id="rId5"/>
    <p:sldId id="270" r:id="rId6"/>
    <p:sldId id="271" r:id="rId7"/>
    <p:sldId id="272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3CF0-6E0B-4875-9977-F910DD15014E}" type="datetimeFigureOut">
              <a:rPr lang="en-US" smtClean="0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4EB6-6904-4879-AF1A-C10C5D4B8440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6D73-965A-4B6D-8F80-CA2902517E87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DB9D-CA64-4337-888B-DE4E88925E59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73AA-4700-4E79-A133-2D8603E19353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3317-B36A-4639-8F4F-08EA19B370E9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A09F-62FD-4A98-AEDF-61B9315FC934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38C7-460B-4252-8BCB-269CCB2B6AE6}" type="datetime1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08C0-CD51-457D-9341-C9A110DF8BF4}" type="datetime1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3409-7C7D-4879-986C-CD9056700DA3}" type="datetime1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706F-0BAB-4FCC-A6B6-9D2449C68EA3}" type="datetime1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71DF-092E-4159-94B0-95A213FE7ECD}" type="datetime1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4AB6-92E0-41FB-BEEE-CAEB88C7F3AE}" type="datetime1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4118B-F49E-4F5A-A26D-E438A17C868D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3111" y="1874169"/>
            <a:ext cx="10385777" cy="1807912"/>
          </a:xfrm>
        </p:spPr>
        <p:txBody>
          <a:bodyPr>
            <a:normAutofit/>
          </a:bodyPr>
          <a:lstStyle/>
          <a:p>
            <a:r>
              <a:rPr lang="en-US" dirty="0"/>
              <a:t>WF on wideband operation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884905"/>
            <a:ext cx="9144000" cy="1655762"/>
          </a:xfrm>
        </p:spPr>
        <p:txBody>
          <a:bodyPr/>
          <a:lstStyle/>
          <a:p>
            <a:r>
              <a:rPr lang="en-US" dirty="0"/>
              <a:t>ZTE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64166" y="474132"/>
            <a:ext cx="262472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R4-2002746 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02970" y="474345"/>
            <a:ext cx="31438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#94e </a:t>
            </a:r>
            <a:endParaRPr lang="en-US" b="1" dirty="0"/>
          </a:p>
          <a:p>
            <a:pPr hangingPunct="0"/>
            <a:r>
              <a:rPr lang="en-US" b="1" dirty="0"/>
              <a:t>24</a:t>
            </a:r>
            <a:r>
              <a:rPr lang="en-US" b="1" baseline="30000" dirty="0"/>
              <a:t>th</a:t>
            </a:r>
            <a:r>
              <a:rPr lang="en-US" b="1" dirty="0"/>
              <a:t>  Feb.2020 – 6</a:t>
            </a:r>
            <a:r>
              <a:rPr lang="en-US" b="1" baseline="30000" dirty="0"/>
              <a:t>th</a:t>
            </a:r>
            <a:r>
              <a:rPr lang="en-US" b="1" dirty="0"/>
              <a:t> Mar.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838200" y="1158875"/>
            <a:ext cx="10515600" cy="46069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fi-FI" sz="2000" dirty="0" err="1"/>
              <a:t>WF on spectrum utilization for NR-U R4-1910537 was approved as following:</a:t>
            </a:r>
            <a:endParaRPr lang="en-US" altLang="fi-FI" sz="2000" dirty="0" err="1"/>
          </a:p>
          <a:p>
            <a:pPr marL="539750" indent="0" fontAlgn="auto">
              <a:buNone/>
            </a:pPr>
            <a:r>
              <a:rPr lang="en-US" sz="2000" dirty="0">
                <a:sym typeface="+mn-ea"/>
              </a:rPr>
              <a:t>It is agreed to increase the number of PRBs to 25 for 20 MHz channel bandwidth with 60 kHz SCS</a:t>
            </a:r>
            <a:r>
              <a:rPr lang="en-US" sz="2000" dirty="0">
                <a:solidFill>
                  <a:srgbClr val="FF0000"/>
                </a:solidFill>
                <a:sym typeface="+mn-ea"/>
              </a:rPr>
              <a:t> with the condition</a:t>
            </a:r>
            <a:r>
              <a:rPr lang="pl-PL" sz="2000" dirty="0">
                <a:solidFill>
                  <a:srgbClr val="FF0000"/>
                </a:solidFill>
                <a:sym typeface="+mn-ea"/>
              </a:rPr>
              <a:t> </a:t>
            </a:r>
            <a:r>
              <a:rPr lang="en-US" sz="2000" dirty="0">
                <a:solidFill>
                  <a:srgbClr val="FF0000"/>
                </a:solidFill>
                <a:sym typeface="+mn-ea"/>
              </a:rPr>
              <a:t>of relaxation on NR-U emission requirements</a:t>
            </a:r>
            <a:r>
              <a:rPr lang="pl-PL" sz="2000" dirty="0">
                <a:solidFill>
                  <a:srgbClr val="FF0000"/>
                </a:solidFill>
                <a:sym typeface="+mn-ea"/>
              </a:rPr>
              <a:t> </a:t>
            </a:r>
            <a:r>
              <a:rPr lang="en-US" sz="2000" dirty="0">
                <a:solidFill>
                  <a:srgbClr val="FF0000"/>
                </a:solidFill>
                <a:sym typeface="+mn-ea"/>
              </a:rPr>
              <a:t>compared with R15 NR</a:t>
            </a:r>
            <a:r>
              <a:rPr lang="pl-PL" sz="2000" dirty="0">
                <a:solidFill>
                  <a:srgbClr val="FF0000"/>
                </a:solidFill>
                <a:sym typeface="+mn-ea"/>
              </a:rPr>
              <a:t>.</a:t>
            </a:r>
            <a:r>
              <a:rPr lang="en-US" sz="2000" dirty="0">
                <a:solidFill>
                  <a:schemeClr val="tx1"/>
                </a:solidFill>
                <a:sym typeface="+mn-ea"/>
              </a:rPr>
              <a:t> </a:t>
            </a:r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  <a:sym typeface="+mn-ea"/>
              </a:rPr>
              <a:t>  </a:t>
            </a:r>
            <a:endParaRPr lang="fi-FI" sz="2000" dirty="0" err="1">
              <a:solidFill>
                <a:schemeClr val="tx1"/>
              </a:solidFill>
            </a:endParaRPr>
          </a:p>
          <a:p>
            <a:r>
              <a:rPr lang="en-US" altLang="fi-FI" sz="2000" dirty="0" err="1"/>
              <a:t>According to the existing NR-U BS and UE requirement as listed in the following table, both NR-U BS ACLR requirement and NR-U PC5 ACLR requirement has been relaxed compared with legacy ACLR requirement 30dBc.</a:t>
            </a:r>
            <a:endParaRPr lang="fi-FI" sz="2000" dirty="0" err="1"/>
          </a:p>
          <a:p>
            <a:endParaRPr lang="fi-FI" sz="2000" dirty="0" err="1"/>
          </a:p>
          <a:p>
            <a:endParaRPr lang="fi-FI" sz="2000" dirty="0" err="1"/>
          </a:p>
          <a:p>
            <a:endParaRPr lang="fi-FI" sz="2000" dirty="0" err="1"/>
          </a:p>
          <a:p>
            <a:endParaRPr lang="fi-FI" sz="2000" dirty="0" err="1"/>
          </a:p>
          <a:p>
            <a:endParaRPr lang="fi-FI" sz="2000" dirty="0" err="1"/>
          </a:p>
          <a:p>
            <a:pPr marL="0" indent="0">
              <a:buNone/>
            </a:pPr>
            <a:endParaRPr lang="fi-FI" sz="2000" dirty="0" err="1"/>
          </a:p>
          <a:p>
            <a:r>
              <a:rPr lang="en-US" altLang="fi-FI" sz="2000" dirty="0" err="1"/>
              <a:t>Intra-carrier guardband design for 60KHz, there are two alternatives left: </a:t>
            </a:r>
            <a:endParaRPr lang="en-US" altLang="fi-FI" sz="2000" dirty="0" err="1"/>
          </a:p>
          <a:p>
            <a:pPr marL="539750" fontAlgn="auto">
              <a:buFont typeface="Arial" panose="020B0604020202020204" pitchFamily="34" charset="0"/>
              <a:buChar char="‒"/>
            </a:pPr>
            <a:endParaRPr lang="en-US" altLang="fi-FI" sz="2000" dirty="0" err="1"/>
          </a:p>
          <a:p>
            <a:pPr marL="539750" fontAlgn="auto">
              <a:buFont typeface="Arial" panose="020B0604020202020204" pitchFamily="34" charset="0"/>
              <a:buChar char="‒"/>
            </a:pPr>
            <a:r>
              <a:rPr lang="en-US" altLang="fi-FI" sz="2000" dirty="0" err="1"/>
              <a:t>Option2 : to support 20MHz, 60KHz wit 25PRBs</a:t>
            </a:r>
            <a:endParaRPr lang="fi-FI" dirty="0"/>
          </a:p>
          <a:p>
            <a:endParaRPr lang="fi-FI" dirty="0"/>
          </a:p>
        </p:txBody>
      </p:sp>
      <p:graphicFrame>
        <p:nvGraphicFramePr>
          <p:cNvPr id="8" name="Table 3"/>
          <p:cNvGraphicFramePr>
            <a:graphicFrameLocks noGrp="1"/>
          </p:cNvGraphicFramePr>
          <p:nvPr/>
        </p:nvGraphicFramePr>
        <p:xfrm>
          <a:off x="1979340" y="2882652"/>
          <a:ext cx="7128792" cy="1689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/>
                <a:gridCol w="3384376"/>
                <a:gridCol w="2952328"/>
              </a:tblGrid>
              <a:tr h="408940">
                <a:tc>
                  <a:txBody>
                    <a:bodyPr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R15</a:t>
                      </a:r>
                      <a:r>
                        <a:rPr lang="en-US" altLang="zh-CN" baseline="0" dirty="0">
                          <a:solidFill>
                            <a:schemeClr val="tx1"/>
                          </a:solidFill>
                        </a:rPr>
                        <a:t> NR FR1</a:t>
                      </a:r>
                      <a:endParaRPr lang="en-US" altLang="zh-CN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NR-U</a:t>
                      </a:r>
                      <a:endParaRPr lang="en-US" altLang="zh-C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BS ACLR</a:t>
                      </a:r>
                      <a:endParaRPr lang="en-US" altLang="zh-C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45dB</a:t>
                      </a:r>
                      <a:r>
                        <a:rPr lang="en-US" altLang="zh-CN" baseline="0" dirty="0">
                          <a:solidFill>
                            <a:schemeClr val="tx1"/>
                          </a:solidFill>
                        </a:rPr>
                        <a:t> on 1</a:t>
                      </a:r>
                      <a:r>
                        <a:rPr lang="en-US" altLang="zh-CN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altLang="zh-CN" baseline="0" dirty="0">
                          <a:solidFill>
                            <a:schemeClr val="tx1"/>
                          </a:solidFill>
                        </a:rPr>
                        <a:t> adjacent channel </a:t>
                      </a:r>
                      <a:endParaRPr lang="en-US" altLang="zh-CN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35dB on 1</a:t>
                      </a:r>
                      <a:r>
                        <a:rPr lang="en-US" altLang="zh-CN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adjacent channel</a:t>
                      </a:r>
                      <a:endParaRPr lang="en-US" altLang="zh-C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UE ACLR</a:t>
                      </a:r>
                      <a:endParaRPr lang="en-US" altLang="zh-C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30dB on</a:t>
                      </a:r>
                      <a:r>
                        <a:rPr lang="en-US" altLang="zh-CN" baseline="0" dirty="0">
                          <a:solidFill>
                            <a:schemeClr val="tx1"/>
                          </a:solidFill>
                        </a:rPr>
                        <a:t> adjacent channel </a:t>
                      </a:r>
                      <a:endParaRPr lang="en-US" altLang="zh-CN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27dBc for PC5 and </a:t>
                      </a:r>
                      <a:endParaRPr lang="en-US" altLang="zh-CN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[30dBc for PC3]</a:t>
                      </a:r>
                      <a:endParaRPr lang="en-US" altLang="zh-C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7"/>
          <p:cNvGraphicFramePr>
            <a:graphicFrameLocks noGrp="1"/>
          </p:cNvGraphicFramePr>
          <p:nvPr/>
        </p:nvGraphicFramePr>
        <p:xfrm>
          <a:off x="1214479" y="4894267"/>
          <a:ext cx="10041047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45"/>
                <a:gridCol w="1520190"/>
                <a:gridCol w="1100478"/>
                <a:gridCol w="872570"/>
                <a:gridCol w="1460211"/>
                <a:gridCol w="993278"/>
                <a:gridCol w="1615886"/>
                <a:gridCol w="1182389"/>
              </a:tblGrid>
              <a:tr h="304800">
                <a:tc>
                  <a:txBody>
                    <a:bodyPr/>
                    <a:p>
                      <a:pPr algn="ctr"/>
                      <a:r>
                        <a:rPr lang="en-GB" sz="1400" noProof="0" dirty="0"/>
                        <a:t>SCS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noProof="0" dirty="0"/>
                        <a:t>20MHz Channels</a:t>
                      </a:r>
                      <a:endParaRPr lang="en-GB" sz="1400" noProof="0" dirty="0"/>
                    </a:p>
                  </a:txBody>
                  <a:tcPr/>
                </a:tc>
                <a:tc gridSpan="2">
                  <a:txBody>
                    <a:bodyPr/>
                    <a:p>
                      <a:pPr algn="ctr"/>
                      <a:r>
                        <a:rPr lang="en-GB" sz="1400" noProof="0" dirty="0"/>
                        <a:t>40MHz Channels</a:t>
                      </a:r>
                      <a:endParaRPr lang="en-GB" sz="1400" noProof="0" dirty="0"/>
                    </a:p>
                  </a:txBody>
                  <a:tcPr/>
                </a:tc>
                <a:tc hMerge="1">
                  <a:tcPr/>
                </a:tc>
                <a:tc gridSpan="2">
                  <a:txBody>
                    <a:bodyPr/>
                    <a:p>
                      <a:pPr algn="ctr"/>
                      <a:r>
                        <a:rPr lang="en-GB" sz="1400" noProof="0" dirty="0"/>
                        <a:t>60MHz Channels</a:t>
                      </a:r>
                      <a:endParaRPr lang="en-GB" sz="1400" noProof="0" dirty="0"/>
                    </a:p>
                  </a:txBody>
                  <a:tcPr/>
                </a:tc>
                <a:tc hMerge="1">
                  <a:tcPr/>
                </a:tc>
                <a:tc gridSpan="2">
                  <a:txBody>
                    <a:bodyPr/>
                    <a:p>
                      <a:pPr algn="ctr"/>
                      <a:r>
                        <a:rPr lang="en-GB" sz="1400" noProof="0" dirty="0"/>
                        <a:t>80MHz Channels</a:t>
                      </a:r>
                      <a:endParaRPr lang="en-GB" sz="1400" noProof="0" dirty="0"/>
                    </a:p>
                  </a:txBody>
                  <a:tcPr/>
                </a:tc>
                <a:tc hMerge="1">
                  <a:tcPr/>
                </a:tc>
              </a:tr>
              <a:tr h="252000">
                <a:tc>
                  <a:txBody>
                    <a:bodyPr/>
                    <a:p>
                      <a:pPr algn="ctr"/>
                      <a:r>
                        <a:rPr lang="en-GB" sz="1200" noProof="0"/>
                        <a:t>15KHz</a:t>
                      </a:r>
                      <a:endParaRPr lang="en-GB" sz="1200" noProof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106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105-6-105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Max. 216</a:t>
                      </a:r>
                      <a:endParaRPr lang="en-GB" sz="1200" noProof="0" dirty="0"/>
                    </a:p>
                  </a:txBody>
                  <a:tcPr/>
                </a:tc>
                <a:tc gridSpan="2">
                  <a:txBody>
                    <a:bodyPr/>
                    <a:p>
                      <a:pPr algn="ctr"/>
                      <a:r>
                        <a:rPr lang="en-GB" sz="1200" noProof="0" dirty="0"/>
                        <a:t>N/A</a:t>
                      </a:r>
                      <a:endParaRPr lang="en-GB" sz="1200" noProof="0" dirty="0"/>
                    </a:p>
                  </a:txBody>
                  <a:tcPr/>
                </a:tc>
                <a:tc hMerge="1">
                  <a:tcPr/>
                </a:tc>
                <a:tc gridSpan="2">
                  <a:txBody>
                    <a:bodyPr/>
                    <a:p>
                      <a:pPr algn="ctr"/>
                      <a:r>
                        <a:rPr lang="en-GB" sz="1200" noProof="0" dirty="0"/>
                        <a:t>N/A</a:t>
                      </a:r>
                      <a:endParaRPr lang="en-GB" sz="1200" noProof="0" dirty="0"/>
                    </a:p>
                  </a:txBody>
                  <a:tcPr/>
                </a:tc>
                <a:tc hMerge="1">
                  <a:tcPr/>
                </a:tc>
              </a:tr>
              <a:tr h="0">
                <a:tc>
                  <a:txBody>
                    <a:bodyPr/>
                    <a:p>
                      <a:pPr algn="ctr"/>
                      <a:r>
                        <a:rPr lang="en-GB" sz="1200" noProof="0"/>
                        <a:t>30KHz</a:t>
                      </a:r>
                      <a:endParaRPr lang="en-GB" sz="1200" noProof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51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50-6-50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Max. 106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US" sz="1200" noProof="0" dirty="0"/>
                        <a:t>50-6-50-6-50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Max. 162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US" altLang="zh-CN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50-6-50-5-50-6-50</a:t>
                      </a:r>
                      <a:endParaRPr lang="en-US" altLang="zh-CN" sz="12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Max. 217</a:t>
                      </a:r>
                      <a:endParaRPr lang="en-GB" sz="1200" noProof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Alt. 1 60KHz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24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[23-5-23]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Max. 51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[23-5-23-5-23]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Max. 79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[23-5-23-5-23-5-23]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Max. 107</a:t>
                      </a:r>
                      <a:endParaRPr lang="en-GB" sz="1200" noProof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noProof="0" dirty="0"/>
                        <a:t>Alt. 2 60KHz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[25]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[24-3-24]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Max. 51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[24-3-25-3-24]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Max. 79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GB" sz="1200" noProof="0" dirty="0"/>
                        <a:t>[24-4-24-3-24-4-24]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noProof="0" dirty="0"/>
                        <a:t>Max. 107</a:t>
                      </a:r>
                      <a:endParaRPr lang="en-GB" sz="1200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status for intra-carrier guardband proposal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800100" lvl="2" indent="-342900">
              <a:spcBef>
                <a:spcPts val="0"/>
              </a:spcBef>
            </a:pPr>
            <a:r>
              <a:rPr lang="en-US" sz="2800" dirty="0"/>
              <a:t>Alt. 1 for 20MHz, 60KHz SCS with 25PRB:  </a:t>
            </a:r>
            <a:endParaRPr lang="en-US" sz="2800" dirty="0"/>
          </a:p>
          <a:p>
            <a:pPr marL="1440180" lvl="2" indent="-342900" fontAlgn="auto">
              <a:spcBef>
                <a:spcPts val="0"/>
              </a:spcBef>
              <a:buFont typeface="Arial" panose="020B0604020202020204" pitchFamily="34" charset="0"/>
              <a:buChar char="‒"/>
            </a:pPr>
            <a:r>
              <a:rPr lang="en-US" sz="2400" dirty="0"/>
              <a:t>  supported by Huawei, ZTE,Nokia, Skyworks, Intel</a:t>
            </a:r>
            <a:endParaRPr lang="en-US" sz="2800" dirty="0"/>
          </a:p>
          <a:p>
            <a:pPr marL="800100" lvl="2" indent="-342900">
              <a:spcBef>
                <a:spcPts val="0"/>
              </a:spcBef>
            </a:pPr>
            <a:r>
              <a:rPr lang="en-US" sz="2800" dirty="0">
                <a:sym typeface="+mn-ea"/>
              </a:rPr>
              <a:t>Alt. 2 for for 20MHz, 60KHz SCS with 24PRB</a:t>
            </a:r>
            <a:r>
              <a:rPr lang="en-US" sz="2800" dirty="0"/>
              <a:t>:</a:t>
            </a:r>
            <a:endParaRPr lang="en-US" sz="2800" dirty="0"/>
          </a:p>
          <a:p>
            <a:pPr marL="1440180" lvl="2" indent="-342900" fontAlgn="auto">
              <a:spcBef>
                <a:spcPts val="0"/>
              </a:spcBef>
              <a:buFont typeface="Arial" panose="020B0604020202020204" pitchFamily="34" charset="0"/>
              <a:buChar char="‒"/>
            </a:pPr>
            <a:r>
              <a:rPr lang="en-US" sz="2400" dirty="0">
                <a:sym typeface="+mn-ea"/>
              </a:rPr>
              <a:t>  supported by QC, Apple</a:t>
            </a: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WF for intra-carrier GB and SU for BS and 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17145" lvl="2" indent="0" fontAlgn="auto">
              <a:spcBef>
                <a:spcPts val="0"/>
              </a:spcBef>
              <a:buNone/>
            </a:pPr>
            <a:r>
              <a:rPr lang="en-US" b="1" dirty="0"/>
              <a:t>The following 3 options are proposed for further discussion:</a:t>
            </a:r>
            <a:endParaRPr lang="en-US" dirty="0"/>
          </a:p>
          <a:p>
            <a:pPr marL="800100" lvl="2" indent="-342900">
              <a:spcBef>
                <a:spcPts val="0"/>
              </a:spcBef>
            </a:pPr>
            <a:r>
              <a:rPr lang="en-US" dirty="0"/>
              <a:t>Option 1: </a:t>
            </a:r>
            <a:endParaRPr lang="en-US" dirty="0"/>
          </a:p>
          <a:p>
            <a:pPr marL="1080135" lvl="2" indent="-342900" fontAlgn="auto">
              <a:spcBef>
                <a:spcPts val="0"/>
              </a:spcBef>
              <a:buFont typeface="Arial" panose="020B0604020202020204" pitchFamily="34" charset="0"/>
              <a:buChar char="‒"/>
            </a:pPr>
            <a:r>
              <a:rPr lang="en-US" dirty="0">
                <a:sym typeface="+mn-ea"/>
              </a:rPr>
              <a:t>For NR-U BS and NR-U UE regardless of PC3 or PC5, support 20MHz, 60KHz with 25PRBs;</a:t>
            </a:r>
            <a:endParaRPr lang="en-US" dirty="0"/>
          </a:p>
          <a:p>
            <a:pPr marL="800100" lvl="2" indent="-342900">
              <a:spcBef>
                <a:spcPts val="0"/>
              </a:spcBef>
            </a:pPr>
            <a:r>
              <a:rPr lang="en-US" dirty="0">
                <a:sym typeface="+mn-ea"/>
              </a:rPr>
              <a:t>Option 2:</a:t>
            </a:r>
            <a:endParaRPr lang="en-US" dirty="0"/>
          </a:p>
          <a:p>
            <a:pPr marL="1080135" lvl="2" indent="-342900" fontAlgn="auto">
              <a:spcBef>
                <a:spcPts val="0"/>
              </a:spcBef>
              <a:buFont typeface="Arial" panose="020B0604020202020204" pitchFamily="34" charset="0"/>
              <a:buChar char="‒"/>
            </a:pPr>
            <a:r>
              <a:rPr lang="en-US" dirty="0"/>
              <a:t>For </a:t>
            </a:r>
            <a:r>
              <a:rPr lang="en-US" dirty="0">
                <a:sym typeface="+mn-ea"/>
              </a:rPr>
              <a:t>NR-U BS and NR-U UE regardless of PC3 or PC5, support 20MHz, 60KHz with 24PRBs;</a:t>
            </a:r>
            <a:endParaRPr lang="en-US" dirty="0">
              <a:sym typeface="+mn-ea"/>
            </a:endParaRPr>
          </a:p>
          <a:p>
            <a:pPr marL="800100" lvl="2" indent="-342900">
              <a:spcBef>
                <a:spcPts val="0"/>
              </a:spcBef>
            </a:pPr>
            <a:r>
              <a:rPr lang="en-US" dirty="0">
                <a:sym typeface="+mn-ea"/>
              </a:rPr>
              <a:t>Option 3:</a:t>
            </a:r>
            <a:endParaRPr lang="en-US" dirty="0"/>
          </a:p>
          <a:p>
            <a:pPr marL="1080135" lvl="2" indent="-342900" fontAlgn="auto">
              <a:spcBef>
                <a:spcPts val="0"/>
              </a:spcBef>
              <a:buFont typeface="Arial" panose="020B0604020202020204" pitchFamily="34" charset="0"/>
              <a:buChar char="‒"/>
            </a:pPr>
            <a:r>
              <a:rPr lang="en-US" dirty="0">
                <a:sym typeface="+mn-ea"/>
              </a:rPr>
              <a:t>For NR-U BS, support 20MHz, 60KHz with 25PRBs;</a:t>
            </a:r>
            <a:endParaRPr lang="en-US" dirty="0">
              <a:sym typeface="+mn-ea"/>
            </a:endParaRPr>
          </a:p>
          <a:p>
            <a:pPr marL="1080135" lvl="2" indent="-342900" fontAlgn="auto">
              <a:spcBef>
                <a:spcPts val="0"/>
              </a:spcBef>
              <a:buFont typeface="Arial" panose="020B0604020202020204" pitchFamily="34" charset="0"/>
              <a:buChar char="‒"/>
            </a:pPr>
            <a:r>
              <a:rPr lang="en-US" dirty="0">
                <a:sym typeface="+mn-ea"/>
              </a:rPr>
              <a:t>For NR-U PC5 UE, support 20MHz, 60KHz with 25PRBs;</a:t>
            </a:r>
            <a:endParaRPr lang="en-US" dirty="0">
              <a:sym typeface="+mn-ea"/>
            </a:endParaRPr>
          </a:p>
          <a:p>
            <a:pPr marL="1080135" lvl="2" indent="-342900" fontAlgn="auto">
              <a:spcBef>
                <a:spcPts val="0"/>
              </a:spcBef>
              <a:buFont typeface="Arial" panose="020B0604020202020204" pitchFamily="34" charset="0"/>
              <a:buChar char="‒"/>
            </a:pPr>
            <a:r>
              <a:rPr lang="en-US" dirty="0">
                <a:sym typeface="+mn-ea"/>
              </a:rPr>
              <a:t>For NR-U PC3 UE, support 20MHz, 60KHz with 24PRBs; </a:t>
            </a:r>
            <a:endParaRPr lang="en-US" dirty="0">
              <a:sym typeface="+mn-ea"/>
            </a:endParaRPr>
          </a:p>
          <a:p>
            <a:pPr marL="1080135" lvl="2" indent="-342900" fontAlgn="auto">
              <a:spcBef>
                <a:spcPts val="0"/>
              </a:spcBef>
              <a:buFont typeface="Arial" panose="020B0604020202020204" pitchFamily="34" charset="0"/>
              <a:buChar char="‒"/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WF for guardband grid and shift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17145" lvl="2" indent="0" fontAlgn="auto">
              <a:spcBef>
                <a:spcPts val="0"/>
              </a:spcBef>
              <a:buNone/>
            </a:pPr>
            <a:r>
              <a:rPr lang="en-US" dirty="0">
                <a:sym typeface="+mn-ea"/>
              </a:rPr>
              <a:t>Agreement: </a:t>
            </a:r>
            <a:endParaRPr lang="en-US" dirty="0">
              <a:sym typeface="+mn-ea"/>
            </a:endParaRPr>
          </a:p>
          <a:p>
            <a:pPr marL="360045" lvl="2" indent="-342900" fontAlgn="auto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The intra-carrier guardbands should be defined based on the common PRB grid and no shift is needed.</a:t>
            </a:r>
            <a:endParaRPr lang="en-US" dirty="0">
              <a:sym typeface="+mn-ea"/>
            </a:endParaRPr>
          </a:p>
          <a:p>
            <a:pPr marL="17145" lvl="2" indent="0" fontAlgn="auto"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>
              <a:sym typeface="+mn-ea"/>
            </a:endParaRPr>
          </a:p>
          <a:p>
            <a:pPr marL="17145" lvl="2" indent="0" fontAlgn="auto">
              <a:spcBef>
                <a:spcPts val="0"/>
              </a:spcBef>
              <a:buNone/>
            </a:pPr>
            <a:endParaRPr lang="en-US" dirty="0">
              <a:sym typeface="+mn-ea"/>
            </a:endParaRPr>
          </a:p>
          <a:p>
            <a:pPr marL="17145" lvl="2" indent="0" fontAlgn="auto">
              <a:spcBef>
                <a:spcPts val="0"/>
              </a:spcBef>
              <a:buNone/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WF for guardband grid and shift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17145" lvl="2" indent="0" fontAlgn="auto">
              <a:spcBef>
                <a:spcPts val="0"/>
              </a:spcBef>
              <a:buNone/>
            </a:pPr>
            <a:r>
              <a:rPr lang="en-US" dirty="0">
                <a:sym typeface="+mn-ea"/>
              </a:rPr>
              <a:t>Agreement: </a:t>
            </a:r>
            <a:endParaRPr lang="en-US" dirty="0">
              <a:sym typeface="+mn-ea"/>
            </a:endParaRPr>
          </a:p>
          <a:p>
            <a:pPr marL="360045" lvl="2" indent="-342900" fontAlgn="auto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Only the configurations in R4-1916160 should be used in 3GPP testing.</a:t>
            </a:r>
            <a:endParaRPr lang="en-US" dirty="0">
              <a:sym typeface="+mn-ea"/>
            </a:endParaRPr>
          </a:p>
          <a:p>
            <a:pPr marL="360045" lvl="2" indent="-342900" fontAlgn="auto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From sub-band perspective, RAN4 specifications should clearly state that requirements apply under the assumptions of using subbands that are multiples of 20MHz.</a:t>
            </a:r>
            <a:endParaRPr lang="en-US" dirty="0">
              <a:sym typeface="+mn-ea"/>
            </a:endParaRPr>
          </a:p>
          <a:p>
            <a:pPr marL="17145" lvl="2" indent="0" fontAlgn="auto">
              <a:spcBef>
                <a:spcPts val="0"/>
              </a:spcBef>
              <a:buNone/>
            </a:pPr>
            <a:endParaRPr lang="en-US" dirty="0">
              <a:sym typeface="+mn-ea"/>
            </a:endParaRPr>
          </a:p>
          <a:p>
            <a:pPr marL="17145" lvl="2" indent="0" fontAlgn="auto">
              <a:spcBef>
                <a:spcPts val="0"/>
              </a:spcBef>
              <a:buNone/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2630"/>
            <a:ext cx="10515600" cy="537876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800" dirty="0"/>
              <a:t>R4-2000818, Further considerations of guard band on wideband operation,Huawei, HiSilicon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R4-2000981, Discussions on intra-carrier Guardband,ZTE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R4-2001732,NR-U Guard band analysis,FUTUREWEI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R4-2000820,Draft CR to 38.104 on NR-U Spectrum Utilization,Huawei, HiSilicon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R4-2000967,NR-U Spectral Utilization and Wideband Operation, Qualcomm Incorporated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R4-2001319 The NR-U channel raster and allowed intra-cell GB for wideband operation,Ericsson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R4-2001320, Nominal intra-cell guard bands for wideband operation,Ericsson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2781</Words>
  <Application>WPS 演示</Application>
  <PresentationFormat>Widescreen</PresentationFormat>
  <Paragraphs>225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等线</vt:lpstr>
      <vt:lpstr>Office Theme</vt:lpstr>
      <vt:lpstr>WF on wideband operation</vt:lpstr>
      <vt:lpstr>Background</vt:lpstr>
      <vt:lpstr>status for intra-carrier guardband proposal </vt:lpstr>
      <vt:lpstr>WF for intra-carrier GB and SU for BS and UE</vt:lpstr>
      <vt:lpstr>WF for guardband grid and shift</vt:lpstr>
      <vt:lpstr>WF for guardband grid and shift</vt:lpstr>
      <vt:lpstr>References: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xuefei1</cp:lastModifiedBy>
  <cp:revision>96</cp:revision>
  <dcterms:created xsi:type="dcterms:W3CDTF">2018-08-21T06:09:00Z</dcterms:created>
  <dcterms:modified xsi:type="dcterms:W3CDTF">2020-03-02T17:07:33Z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0x01010057487C7AB0FA344C95D548FCA1A0E6B1</vt:lpwstr>
  </property>
  <property fmtid="{D5CDD505-2E9C-101B-9397-08002B2CF9AE}" pid="3" name="KSOProductBuildVer">
    <vt:lpwstr>2052-10.8.2.6613</vt:lpwstr>
  </property>
</Properties>
</file>