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9"/>
  </p:notesMasterIdLst>
  <p:sldIdLst>
    <p:sldId id="256" r:id="rId5"/>
    <p:sldId id="271" r:id="rId6"/>
    <p:sldId id="272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wei" initials="HW" lastIdx="1" clrIdx="0"/>
  <p:cmAuthor id="2" name="xuefei1" initials="4" lastIdx="3" clrIdx="1"/>
  <p:cmAuthor id="3" name="Valentin Gheorghiu" initials="VG" lastIdx="4" clrIdx="2"/>
  <p:cmAuthor id="4" name="xuefei" initials="xf" lastIdx="2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DB12AD-16DB-4BDC-B357-BF6936DE9631}" v="1" dt="2020-03-05T01:08:51.0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67" d="100"/>
          <a:sy n="67" d="100"/>
        </p:scale>
        <p:origin x="86" y="6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ntin Gheorghiu" userId="1b05222c-5bbc-409b-8b8f-fa45e84d6a9d" providerId="ADAL" clId="{44FC77E0-330B-416E-8F2F-BE80BE6328EB}"/>
    <pc:docChg chg="custSel modSld">
      <pc:chgData name="Valentin Gheorghiu" userId="1b05222c-5bbc-409b-8b8f-fa45e84d6a9d" providerId="ADAL" clId="{44FC77E0-330B-416E-8F2F-BE80BE6328EB}" dt="2020-03-05T01:08:51.183" v="3" actId="1592"/>
      <pc:docMkLst>
        <pc:docMk/>
      </pc:docMkLst>
      <pc:sldChg chg="addCm delCm modCm">
        <pc:chgData name="Valentin Gheorghiu" userId="1b05222c-5bbc-409b-8b8f-fa45e84d6a9d" providerId="ADAL" clId="{44FC77E0-330B-416E-8F2F-BE80BE6328EB}" dt="2020-03-05T01:08:51.183" v="3" actId="1592"/>
        <pc:sldMkLst>
          <pc:docMk/>
          <pc:sldMk cId="0" sldId="272"/>
        </pc:sldMkLst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20-03-04T20:08:24.192" idx="4">
    <p:pos x="5371" y="1360"/>
    <p:text>The subbands should be of 20MHz size and not multiples since LBT is in 20 MHz chunks</p:text>
    <p:extLst>
      <p:ext uri="{C676402C-5697-4E1C-873F-D02D1690AC5C}">
        <p15:threadingInfo xmlns:p15="http://schemas.microsoft.com/office/powerpoint/2012/main" timeZoneBias="30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3CF0-6E0B-4875-9977-F910DD15014E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BD4EB6-6904-4879-AF1A-C10C5D4B844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66D73-965A-4B6D-8F80-CA2902517E87}" type="datetime1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DB9D-CA64-4337-888B-DE4E88925E59}" type="datetime1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73AA-4700-4E79-A133-2D8603E19353}" type="datetime1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B3317-B36A-4639-8F4F-08EA19B370E9}" type="datetime1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4A09F-62FD-4A98-AEDF-61B9315FC934}" type="datetime1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38C7-460B-4252-8BCB-269CCB2B6AE6}" type="datetime1">
              <a:rPr lang="en-US" smtClean="0"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08C0-CD51-457D-9341-C9A110DF8BF4}" type="datetime1">
              <a:rPr lang="en-US" smtClean="0"/>
              <a:t>3/4/2020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3409-7C7D-4879-986C-CD9056700DA3}" type="datetime1">
              <a:rPr lang="en-US" smtClean="0"/>
              <a:t>3/4/2020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706F-0BAB-4FCC-A6B6-9D2449C68EA3}" type="datetime1">
              <a:rPr lang="en-US" smtClean="0"/>
              <a:t>3/4/2020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71DF-092E-4159-94B0-95A213FE7ECD}" type="datetime1">
              <a:rPr lang="en-US" smtClean="0"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4AB6-92E0-41FB-BEEE-CAEB88C7F3AE}" type="datetime1">
              <a:rPr lang="en-US" smtClean="0"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4118B-F49E-4F5A-A26D-E438A17C868D}" type="datetime1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95D4C-8F8D-4A03-BC45-F746214387B6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3111" y="1874169"/>
            <a:ext cx="10385777" cy="1807912"/>
          </a:xfrm>
        </p:spPr>
        <p:txBody>
          <a:bodyPr>
            <a:normAutofit/>
          </a:bodyPr>
          <a:lstStyle/>
          <a:p>
            <a:r>
              <a:rPr lang="en-US" dirty="0"/>
              <a:t>WF on wideband operation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3884905"/>
            <a:ext cx="9144000" cy="1655762"/>
          </a:xfrm>
        </p:spPr>
        <p:txBody>
          <a:bodyPr/>
          <a:lstStyle/>
          <a:p>
            <a:r>
              <a:rPr lang="en-US" dirty="0"/>
              <a:t>ZTE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64166" y="474132"/>
            <a:ext cx="2624723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R4-2002746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02970" y="474345"/>
            <a:ext cx="314388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#94e </a:t>
            </a:r>
          </a:p>
          <a:p>
            <a:pPr hangingPunct="0"/>
            <a:r>
              <a:rPr lang="en-US" b="1" dirty="0"/>
              <a:t>24</a:t>
            </a:r>
            <a:r>
              <a:rPr lang="en-US" b="1" baseline="30000" dirty="0"/>
              <a:t>th</a:t>
            </a:r>
            <a:r>
              <a:rPr lang="en-US" b="1" dirty="0"/>
              <a:t>  Feb.2020 – 6</a:t>
            </a:r>
            <a:r>
              <a:rPr lang="en-US" b="1" baseline="30000" dirty="0"/>
              <a:t>th</a:t>
            </a:r>
            <a:r>
              <a:rPr lang="en-US" b="1" dirty="0"/>
              <a:t> Mar.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6605"/>
            <a:ext cx="10515600" cy="648863"/>
          </a:xfrm>
        </p:spPr>
        <p:txBody>
          <a:bodyPr>
            <a:normAutofit fontScale="90000"/>
          </a:bodyPr>
          <a:lstStyle/>
          <a:p>
            <a:r>
              <a:rPr lang="en-US" dirty="0"/>
              <a:t>WF for guardband grid and shift</a:t>
            </a:r>
            <a:endParaRPr lang="en-US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5468"/>
            <a:ext cx="10515600" cy="5378765"/>
          </a:xfrm>
        </p:spPr>
        <p:txBody>
          <a:bodyPr>
            <a:normAutofit/>
          </a:bodyPr>
          <a:lstStyle/>
          <a:p>
            <a:pPr marL="0" lvl="1" indent="0">
              <a:spcBef>
                <a:spcPts val="0"/>
              </a:spcBef>
              <a:buNone/>
            </a:pPr>
            <a:endParaRPr lang="en-GB" sz="700" dirty="0"/>
          </a:p>
          <a:p>
            <a:pPr marL="0" lvl="1" indent="0">
              <a:spcBef>
                <a:spcPts val="0"/>
              </a:spcBef>
              <a:buNone/>
            </a:pPr>
            <a:endParaRPr lang="en-GB" sz="700" dirty="0"/>
          </a:p>
          <a:p>
            <a:pPr marL="0" lvl="1" indent="0">
              <a:spcBef>
                <a:spcPts val="0"/>
              </a:spcBef>
              <a:buNone/>
            </a:pPr>
            <a:endParaRPr lang="en-GB" sz="700" dirty="0"/>
          </a:p>
          <a:p>
            <a:pPr marL="17145" lvl="2" indent="0" fontAlgn="auto">
              <a:spcBef>
                <a:spcPts val="0"/>
              </a:spcBef>
              <a:buNone/>
            </a:pPr>
            <a:r>
              <a:rPr lang="en-US" dirty="0">
                <a:sym typeface="+mn-ea"/>
              </a:rPr>
              <a:t>Agreement: </a:t>
            </a:r>
          </a:p>
          <a:p>
            <a:pPr marL="360045" lvl="2" indent="-342900" fontAlgn="auto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F0"/>
                </a:solidFill>
                <a:sym typeface="+mn-ea"/>
              </a:rPr>
              <a:t>freq shift due to RB alignment between component carriers and wideband operation carrier is not needed to be specified.</a:t>
            </a:r>
          </a:p>
          <a:p>
            <a:pPr marL="360045" lvl="2" indent="-342900" fontAlgn="auto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F0"/>
                </a:solidFill>
                <a:sym typeface="+mn-ea"/>
              </a:rPr>
              <a:t>[Up to200KHz freq shift due to the allowed ±200 kHz shift of the Wi-Fi channel raster specified in the EN harmonised standard is not </a:t>
            </a:r>
            <a:r>
              <a:rPr lang="en-US" strike="sngStrike" dirty="0">
                <a:solidFill>
                  <a:srgbClr val="00B050"/>
                </a:solidFill>
                <a:sym typeface="+mn-ea"/>
              </a:rPr>
              <a:t>needed</a:t>
            </a:r>
            <a:r>
              <a:rPr lang="en-US" dirty="0">
                <a:solidFill>
                  <a:srgbClr val="00B050"/>
                </a:solidFill>
                <a:sym typeface="+mn-ea"/>
              </a:rPr>
              <a:t> precluded in NR-U</a:t>
            </a:r>
            <a:r>
              <a:rPr lang="en-US" dirty="0">
                <a:solidFill>
                  <a:srgbClr val="00B0F0"/>
                </a:solidFill>
                <a:sym typeface="+mn-ea"/>
              </a:rPr>
              <a:t>.]</a:t>
            </a:r>
            <a:endParaRPr lang="en-US" dirty="0">
              <a:solidFill>
                <a:srgbClr val="FF0000"/>
              </a:solidFill>
              <a:sym typeface="+mn-ea"/>
            </a:endParaRPr>
          </a:p>
          <a:p>
            <a:pPr marL="17145" lvl="2" indent="0" fontAlgn="auto">
              <a:spcBef>
                <a:spcPts val="0"/>
              </a:spcBef>
              <a:buNone/>
            </a:pPr>
            <a:endParaRPr lang="en-US" dirty="0">
              <a:sym typeface="+mn-ea"/>
            </a:endParaRPr>
          </a:p>
          <a:p>
            <a:pPr marL="17145" lvl="2" indent="0" fontAlgn="auto">
              <a:spcBef>
                <a:spcPts val="0"/>
              </a:spcBef>
              <a:buNone/>
            </a:pPr>
            <a:endParaRPr lang="en-US" dirty="0"/>
          </a:p>
          <a:p>
            <a:pPr marL="800100" lvl="2" indent="-342900">
              <a:spcBef>
                <a:spcPts val="0"/>
              </a:spcBef>
            </a:pPr>
            <a:endParaRPr lang="en-US" dirty="0"/>
          </a:p>
          <a:p>
            <a:pPr marL="800100" lvl="2" indent="-342900">
              <a:spcBef>
                <a:spcPts val="0"/>
              </a:spcBef>
            </a:pPr>
            <a:endParaRPr lang="en-US" dirty="0"/>
          </a:p>
          <a:p>
            <a:pPr marL="800100" lvl="2" indent="-342900">
              <a:spcBef>
                <a:spcPts val="0"/>
              </a:spcBef>
            </a:pPr>
            <a:endParaRPr lang="en-US" dirty="0"/>
          </a:p>
          <a:p>
            <a:pPr marL="800100" lvl="2" indent="-342900">
              <a:spcBef>
                <a:spcPts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6605"/>
            <a:ext cx="10515600" cy="648863"/>
          </a:xfrm>
        </p:spPr>
        <p:txBody>
          <a:bodyPr>
            <a:normAutofit fontScale="90000"/>
          </a:bodyPr>
          <a:lstStyle/>
          <a:p>
            <a:r>
              <a:rPr lang="en-US" dirty="0"/>
              <a:t>WF for guardband grid and shift</a:t>
            </a:r>
            <a:endParaRPr lang="en-US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5468"/>
            <a:ext cx="10515600" cy="5378765"/>
          </a:xfrm>
        </p:spPr>
        <p:txBody>
          <a:bodyPr>
            <a:normAutofit/>
          </a:bodyPr>
          <a:lstStyle/>
          <a:p>
            <a:pPr marL="0" lvl="1" indent="0">
              <a:spcBef>
                <a:spcPts val="0"/>
              </a:spcBef>
              <a:buNone/>
            </a:pPr>
            <a:endParaRPr lang="en-GB" sz="700" dirty="0"/>
          </a:p>
          <a:p>
            <a:pPr marL="0" lvl="1" indent="0">
              <a:spcBef>
                <a:spcPts val="0"/>
              </a:spcBef>
              <a:buNone/>
            </a:pPr>
            <a:endParaRPr lang="en-GB" sz="700" dirty="0"/>
          </a:p>
          <a:p>
            <a:pPr marL="0" lvl="1" indent="0">
              <a:spcBef>
                <a:spcPts val="0"/>
              </a:spcBef>
              <a:buNone/>
            </a:pPr>
            <a:endParaRPr lang="en-GB" sz="700" dirty="0"/>
          </a:p>
          <a:p>
            <a:pPr marL="17145" lvl="2" indent="0" fontAlgn="auto">
              <a:spcBef>
                <a:spcPts val="0"/>
              </a:spcBef>
              <a:buNone/>
            </a:pPr>
            <a:r>
              <a:rPr lang="en-US" dirty="0">
                <a:sym typeface="+mn-ea"/>
              </a:rPr>
              <a:t>Agreement: </a:t>
            </a:r>
          </a:p>
          <a:p>
            <a:pPr marL="360045" lvl="2" indent="-342900" fontAlgn="auto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ym typeface="+mn-ea"/>
              </a:rPr>
              <a:t>Only the configurations in R4-1916160 should be used in 3GPP testing.</a:t>
            </a:r>
          </a:p>
          <a:p>
            <a:pPr marL="360045" lvl="2" indent="-342900" fontAlgn="auto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ym typeface="+mn-ea"/>
              </a:rPr>
              <a:t>From sub-band perspective, RAN4 specifications should clearly state that requirements apply under the assumptions of using subbands that are multiples of 20MHz.</a:t>
            </a:r>
          </a:p>
          <a:p>
            <a:pPr marL="17145" lvl="2" indent="0" fontAlgn="auto">
              <a:spcBef>
                <a:spcPts val="0"/>
              </a:spcBef>
              <a:buNone/>
            </a:pPr>
            <a:endParaRPr lang="en-US" dirty="0">
              <a:sym typeface="+mn-ea"/>
            </a:endParaRPr>
          </a:p>
          <a:p>
            <a:pPr marL="17145" lvl="2" indent="0" fontAlgn="auto">
              <a:spcBef>
                <a:spcPts val="0"/>
              </a:spcBef>
              <a:buNone/>
            </a:pPr>
            <a:endParaRPr lang="en-US" dirty="0"/>
          </a:p>
          <a:p>
            <a:pPr marL="800100" lvl="2" indent="-342900">
              <a:spcBef>
                <a:spcPts val="0"/>
              </a:spcBef>
            </a:pPr>
            <a:endParaRPr lang="en-US" dirty="0"/>
          </a:p>
          <a:p>
            <a:pPr marL="800100" lvl="2" indent="-342900">
              <a:spcBef>
                <a:spcPts val="0"/>
              </a:spcBef>
            </a:pPr>
            <a:endParaRPr lang="en-US" dirty="0"/>
          </a:p>
          <a:p>
            <a:pPr marL="800100" lvl="2" indent="-342900">
              <a:spcBef>
                <a:spcPts val="0"/>
              </a:spcBef>
            </a:pPr>
            <a:endParaRPr lang="en-US" dirty="0"/>
          </a:p>
          <a:p>
            <a:pPr marL="800100" lvl="2" indent="-342900">
              <a:spcBef>
                <a:spcPts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6605"/>
            <a:ext cx="10515600" cy="648863"/>
          </a:xfrm>
        </p:spPr>
        <p:txBody>
          <a:bodyPr>
            <a:normAutofit fontScale="90000"/>
          </a:bodyPr>
          <a:lstStyle/>
          <a:p>
            <a:r>
              <a:rPr lang="en-US" dirty="0"/>
              <a:t>References: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2630"/>
            <a:ext cx="10515600" cy="537876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1800" dirty="0"/>
              <a:t>R4-2000818, Further considerations of guard band on wideband operation,Huawei, HiSilicon</a:t>
            </a:r>
          </a:p>
          <a:p>
            <a:pPr marL="457200" lvl="1" indent="0">
              <a:buNone/>
            </a:pPr>
            <a:r>
              <a:rPr lang="en-US" sz="1800" dirty="0"/>
              <a:t>R4-2000981, Discussions on intra-carrier Guardband,ZTE</a:t>
            </a:r>
          </a:p>
          <a:p>
            <a:pPr marL="457200" lvl="1" indent="0">
              <a:buNone/>
            </a:pPr>
            <a:r>
              <a:rPr lang="en-US" sz="1800" dirty="0"/>
              <a:t>R4-2001732,NR-U Guard band analysis,FUTUREWEI</a:t>
            </a:r>
          </a:p>
          <a:p>
            <a:pPr marL="457200" lvl="1" indent="0">
              <a:buNone/>
            </a:pPr>
            <a:r>
              <a:rPr lang="en-US" sz="1800" dirty="0"/>
              <a:t>R4-2000820,Draft CR to 38.104 on NR-U Spectrum Utilization,Huawei, HiSilicon</a:t>
            </a:r>
          </a:p>
          <a:p>
            <a:pPr marL="457200" lvl="1" indent="0">
              <a:buNone/>
            </a:pPr>
            <a:r>
              <a:rPr lang="en-US" sz="1800" dirty="0"/>
              <a:t>R4-2000967,NR-U Spectral Utilization and Wideband Operation, Qualcomm Incorporated</a:t>
            </a:r>
          </a:p>
          <a:p>
            <a:pPr marL="457200" lvl="1" indent="0">
              <a:buNone/>
            </a:pPr>
            <a:r>
              <a:rPr lang="en-US" sz="1800" dirty="0"/>
              <a:t>R4-2001319 The NR-U channel raster and allowed intra-cell GB for wideband operation,Ericsson</a:t>
            </a:r>
          </a:p>
          <a:p>
            <a:pPr marL="457200" lvl="1" indent="0">
              <a:buNone/>
            </a:pPr>
            <a:r>
              <a:rPr lang="en-US" sz="1800" dirty="0"/>
              <a:t>R4-2001320, Nominal intra-cell guard bands for wideband operation,Ericsson</a:t>
            </a:r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4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43b567adc0fb7267566a71594281c7f1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88f309decb0f3d3129a05d17a73fdbd6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4F4A508-C231-4911-BB7D-A298AF44A0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8DEC53-FAE8-410D-AFCD-D7F267DAA4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1E62FC-0FD3-4BC9-94FF-BA5DAFD51AC9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cc9c437c-ae0c-4066-8d90-a0f7de786127"/>
    <ds:schemaRef ds:uri="http://purl.org/dc/terms/"/>
    <ds:schemaRef ds:uri="http://www.w3.org/XML/1998/namespace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209</Words>
  <Application>Microsoft Office PowerPoint</Application>
  <PresentationFormat>Widescreen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WF on wideband operation</vt:lpstr>
      <vt:lpstr>WF for guardband grid and shift</vt:lpstr>
      <vt:lpstr>WF for guardband grid and shift</vt:lpstr>
      <vt:lpstr>References: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for NR PC3 fallback</dc:title>
  <dc:creator>Gene Fong</dc:creator>
  <cp:lastModifiedBy>Valentin Gheorghiu</cp:lastModifiedBy>
  <cp:revision>118</cp:revision>
  <dcterms:created xsi:type="dcterms:W3CDTF">2018-08-21T06:09:00Z</dcterms:created>
  <dcterms:modified xsi:type="dcterms:W3CDTF">2020-03-05T01:08:53Z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  <property fmtid="{D5CDD505-2E9C-101B-9397-08002B2CF9AE}" pid="3" name="KSOProductBuildVer">
    <vt:lpwstr>2052-10.8.2.6613</vt:lpwstr>
  </property>
  <property fmtid="{D5CDD505-2E9C-101B-9397-08002B2CF9AE}" pid="4" name="_2015_ms_pID_725343">
    <vt:lpwstr>(2)d29IVLdX9g9l1SwHzuDDu1i+M2gtOMSd1zCeXkstFBwID45O/JKjnWJKeF2IhnHdhVf+4jgs
zdHjIeIhEYx0fwBROR8IwQVf4TiJdTQHBV+1ihct1fU1k7ImFKsZCGtYtIPzYpCL3YtIM7t3
BXOT/xyxUiA/rPojJUlvy/7w4JsUy6W09tRh4Ejl0nj61kSA3Zr/vc6VFRvJnFFvnDh9E3sS
MKBBEL81seqdwmwPUc</vt:lpwstr>
  </property>
  <property fmtid="{D5CDD505-2E9C-101B-9397-08002B2CF9AE}" pid="5" name="_2015_ms_pID_7253431">
    <vt:lpwstr>1STPnTbdYhwCQixO6ghWsDKKJZCNfJ13l1F4mI8G9nDZODe3GkITf+
6/0aZigXLeDp1mNTx1VIiXWm6fwrO60Pue3cww/7BaOz8TZni8/zSg1Dk8P7MkH0p5HYHZxX
JChCJuontd264iGk8q+Fpf9ms/Ddy28e/yvhoWLVrRaiJe0W9BjZRCUDDgpPt5ViFKM=</vt:lpwstr>
  </property>
</Properties>
</file>