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7" r:id="rId3"/>
    <p:sldId id="264" r:id="rId4"/>
    <p:sldId id="270" r:id="rId5"/>
    <p:sldId id="271" r:id="rId6"/>
    <p:sldId id="27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cmAuthor id="2" name="xuefei1" initials="4" lastIdx="3" clrIdx="1"/>
  <p:cmAuthor id="3" name="Valentin Gheorghiu" initials="VG" lastIdx="2" clrIdx="2"/>
  <p:cmAuthor id="4" name="xuefei" initials="xf"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55" d="100"/>
          <a:sy n="155" d="100"/>
        </p:scale>
        <p:origin x="3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3-03T14:25:26.996" idx="1">
    <p:pos x="4681" y="2675"/>
    <p:text>We don't have even square bracket agreement on -30 dBc yet for PC3, and we may not even include PC3 into the Rel-16 if we can't finish the work.  Moreover, 30 dBc is not relaxed compared to R15 NR so would violate the condition for 25 RB's.</p:text>
  </p:cm>
  <p:cm authorId="4" dt="2020-03-04T07:06:41.176" idx="1">
    <p:pos x="5177" y="2700"/>
    <p:text>Thanks vali on clarifications on the PC3 and I agree with you that if we adopt use 30dBc with 25PRBs for NR-U PC3 UE, then it's not relaxed requirement compared with legacy NR UE.</p:text>
  </p:cm>
</p:cmLst>
</file>

<file path=ppt/comments/comment2.xml><?xml version="1.0" encoding="utf-8"?>
<p:cmLst xmlns:a="http://schemas.openxmlformats.org/drawingml/2006/main" xmlns:r="http://schemas.openxmlformats.org/officeDocument/2006/relationships" xmlns:p="http://schemas.openxmlformats.org/presentationml/2006/main">
  <p:cm authorId="3" dt="2020-03-03T14:27:14.882" idx="2">
    <p:pos x="7039" y="1456"/>
    <p:text>Option 2 should still be kept. Whether there will be a relaxation in emissions is not clear and impact on SI if relaxation is small is not clear</p:text>
  </p:cm>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cm>
  <p:cm authorId="4" dt="2020-03-04T07:10:11.415" idx="2">
    <p:pos x="7047" y="1728"/>
    <p:text>the impact of 25PRB for 20MHz, 60KHz SCS is not big and I think it only have imapcts on BS FRC design and SU.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3/4/2020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3/4/2020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p>
                  </a:txBody>
                  <a:tcPr/>
                </a:tc>
                <a:tc>
                  <a:txBody>
                    <a:bodyPr/>
                    <a:lstStyle/>
                    <a:p>
                      <a:r>
                        <a:rPr lang="en-US" altLang="zh-CN" dirty="0">
                          <a:solidFill>
                            <a:schemeClr val="tx1"/>
                          </a:solidFill>
                        </a:rPr>
                        <a:t>NR-U</a:t>
                      </a:r>
                    </a:p>
                  </a:txBody>
                  <a:tcPr/>
                </a:tc>
                <a:extLst>
                  <a:ext uri="{0D108BD9-81ED-4DB2-BD59-A6C34878D82A}">
                    <a16:rowId xmlns:a16="http://schemas.microsoft.com/office/drawing/2014/main" val="10000"/>
                  </a:ext>
                </a:extLst>
              </a:tr>
              <a:tr h="370840">
                <a:tc>
                  <a:txBody>
                    <a:bodyPr/>
                    <a:lstStyle/>
                    <a:p>
                      <a:r>
                        <a:rPr lang="en-US" altLang="zh-CN" dirty="0">
                          <a:solidFill>
                            <a:schemeClr val="tx1"/>
                          </a:solidFill>
                        </a:rPr>
                        <a:t>BS ACLR</a:t>
                      </a: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p>
                  </a:txBody>
                  <a:tcPr/>
                </a:tc>
                <a:extLst>
                  <a:ext uri="{0D108BD9-81ED-4DB2-BD59-A6C34878D82A}">
                    <a16:rowId xmlns:a16="http://schemas.microsoft.com/office/drawing/2014/main" val="10001"/>
                  </a:ext>
                </a:extLst>
              </a:tr>
              <a:tr h="370840">
                <a:tc>
                  <a:txBody>
                    <a:bodyPr/>
                    <a:lstStyle/>
                    <a:p>
                      <a:r>
                        <a:rPr lang="en-US" altLang="zh-CN" dirty="0">
                          <a:solidFill>
                            <a:schemeClr val="tx1"/>
                          </a:solidFill>
                        </a:rPr>
                        <a:t>UE ACLR</a:t>
                      </a:r>
                    </a:p>
                  </a:txBody>
                  <a:tcPr/>
                </a:tc>
                <a:tc>
                  <a:txBody>
                    <a:bodyPr/>
                    <a:lstStyle/>
                    <a:p>
                      <a:r>
                        <a:rPr lang="en-US" altLang="zh-CN" dirty="0">
                          <a:solidFill>
                            <a:schemeClr val="tx1"/>
                          </a:solidFill>
                        </a:rPr>
                        <a:t>30dB on</a:t>
                      </a:r>
                      <a:r>
                        <a:rPr lang="en-US" altLang="zh-CN" baseline="0" dirty="0">
                          <a:solidFill>
                            <a:schemeClr val="tx1"/>
                          </a:solidFill>
                        </a:rPr>
                        <a:t> adjacent channel </a:t>
                      </a:r>
                    </a:p>
                  </a:txBody>
                  <a:tcPr/>
                </a:tc>
                <a:tc>
                  <a:txBody>
                    <a:bodyPr/>
                    <a:lstStyle/>
                    <a:p>
                      <a:r>
                        <a:rPr lang="en-US" altLang="zh-CN" dirty="0">
                          <a:solidFill>
                            <a:schemeClr val="tx1"/>
                          </a:solidFill>
                        </a:rPr>
                        <a:t>27dBc for PC5 and </a:t>
                      </a:r>
                    </a:p>
                    <a:p>
                      <a:r>
                        <a:rPr lang="en-US" altLang="zh-CN" dirty="0">
                          <a:solidFill>
                            <a:schemeClr val="tx1"/>
                          </a:solidFill>
                        </a:rPr>
                        <a:t>[</a:t>
                      </a:r>
                      <a:r>
                        <a:rPr lang="en-US" altLang="zh-CN" strike="sngStrike" dirty="0">
                          <a:solidFill>
                            <a:schemeClr val="tx1"/>
                          </a:solidFill>
                        </a:rPr>
                        <a:t>30dBc</a:t>
                      </a:r>
                      <a:r>
                        <a:rPr lang="en-US" altLang="zh-CN" dirty="0">
                          <a:solidFill>
                            <a:schemeClr val="tx1"/>
                          </a:solidFill>
                        </a:rPr>
                        <a:t> TBD for PC3]</a:t>
                      </a:r>
                    </a:p>
                  </a:txBody>
                  <a:tcPr/>
                </a:tc>
                <a:extLst>
                  <a:ext uri="{0D108BD9-81ED-4DB2-BD59-A6C34878D82A}">
                    <a16:rowId xmlns:a16="http://schemas.microsoft.com/office/drawing/2014/main" val="10002"/>
                  </a:ext>
                </a:extLst>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100478">
                  <a:extLst>
                    <a:ext uri="{9D8B030D-6E8A-4147-A177-3AD203B41FA5}">
                      <a16:colId xmlns:a16="http://schemas.microsoft.com/office/drawing/2014/main" val="20002"/>
                    </a:ext>
                  </a:extLst>
                </a:gridCol>
                <a:gridCol w="872570">
                  <a:extLst>
                    <a:ext uri="{9D8B030D-6E8A-4147-A177-3AD203B41FA5}">
                      <a16:colId xmlns:a16="http://schemas.microsoft.com/office/drawing/2014/main" val="20003"/>
                    </a:ext>
                  </a:extLst>
                </a:gridCol>
                <a:gridCol w="1460211">
                  <a:extLst>
                    <a:ext uri="{9D8B030D-6E8A-4147-A177-3AD203B41FA5}">
                      <a16:colId xmlns:a16="http://schemas.microsoft.com/office/drawing/2014/main" val="20004"/>
                    </a:ext>
                  </a:extLst>
                </a:gridCol>
                <a:gridCol w="993278">
                  <a:extLst>
                    <a:ext uri="{9D8B030D-6E8A-4147-A177-3AD203B41FA5}">
                      <a16:colId xmlns:a16="http://schemas.microsoft.com/office/drawing/2014/main" val="20005"/>
                    </a:ext>
                  </a:extLst>
                </a:gridCol>
                <a:gridCol w="1615886">
                  <a:extLst>
                    <a:ext uri="{9D8B030D-6E8A-4147-A177-3AD203B41FA5}">
                      <a16:colId xmlns:a16="http://schemas.microsoft.com/office/drawing/2014/main" val="20006"/>
                    </a:ext>
                  </a:extLst>
                </a:gridCol>
                <a:gridCol w="1182389">
                  <a:extLst>
                    <a:ext uri="{9D8B030D-6E8A-4147-A177-3AD203B41FA5}">
                      <a16:colId xmlns:a16="http://schemas.microsoft.com/office/drawing/2014/main" val="20007"/>
                    </a:ext>
                  </a:extLst>
                </a:gridCol>
              </a:tblGrid>
              <a:tr h="304800">
                <a:tc>
                  <a:txBody>
                    <a:bodyPr/>
                    <a:lstStyle/>
                    <a:p>
                      <a:pPr algn="ctr"/>
                      <a:r>
                        <a:rPr lang="en-GB" sz="1400" noProof="0" dirty="0"/>
                        <a:t>SCS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p>
                  </a:txBody>
                  <a:tcPr/>
                </a:tc>
                <a:tc gridSpan="2">
                  <a:txBody>
                    <a:bodyPr/>
                    <a:lstStyle/>
                    <a:p>
                      <a:pPr algn="ctr"/>
                      <a:r>
                        <a:rPr lang="en-GB" sz="1400" noProof="0" dirty="0"/>
                        <a:t>40MHz Channels</a:t>
                      </a:r>
                    </a:p>
                  </a:txBody>
                  <a:tcPr/>
                </a:tc>
                <a:tc hMerge="1">
                  <a:txBody>
                    <a:bodyPr/>
                    <a:lstStyle/>
                    <a:p>
                      <a:endParaRPr lang="de-DE"/>
                    </a:p>
                  </a:txBody>
                  <a:tcPr/>
                </a:tc>
                <a:tc gridSpan="2">
                  <a:txBody>
                    <a:bodyPr/>
                    <a:lstStyle/>
                    <a:p>
                      <a:pPr algn="ctr"/>
                      <a:r>
                        <a:rPr lang="en-GB" sz="1400" noProof="0" dirty="0"/>
                        <a:t>60MHz Channels</a:t>
                      </a:r>
                    </a:p>
                  </a:txBody>
                  <a:tcPr/>
                </a:tc>
                <a:tc hMerge="1">
                  <a:txBody>
                    <a:bodyPr/>
                    <a:lstStyle/>
                    <a:p>
                      <a:endParaRPr lang="de-DE"/>
                    </a:p>
                  </a:txBody>
                  <a:tcPr/>
                </a:tc>
                <a:tc gridSpan="2">
                  <a:txBody>
                    <a:bodyPr/>
                    <a:lstStyle/>
                    <a:p>
                      <a:pPr algn="ctr"/>
                      <a:r>
                        <a:rPr lang="en-GB" sz="1400" noProof="0" dirty="0"/>
                        <a:t>80MHz Channels</a:t>
                      </a:r>
                    </a:p>
                  </a:txBody>
                  <a:tcPr/>
                </a:tc>
                <a:tc hMerge="1">
                  <a:txBody>
                    <a:bodyPr/>
                    <a:lstStyle/>
                    <a:p>
                      <a:endParaRPr lang="de-DE"/>
                    </a:p>
                  </a:txBody>
                  <a:tcPr/>
                </a:tc>
                <a:extLst>
                  <a:ext uri="{0D108BD9-81ED-4DB2-BD59-A6C34878D82A}">
                    <a16:rowId xmlns:a16="http://schemas.microsoft.com/office/drawing/2014/main" val="10000"/>
                  </a:ext>
                </a:extLst>
              </a:tr>
              <a:tr h="252000">
                <a:tc>
                  <a:txBody>
                    <a:bodyPr/>
                    <a:lstStyle/>
                    <a:p>
                      <a:pPr algn="ctr"/>
                      <a:r>
                        <a:rPr lang="en-GB" sz="1200" noProof="0"/>
                        <a:t>15KHz</a:t>
                      </a:r>
                    </a:p>
                  </a:txBody>
                  <a:tcPr/>
                </a:tc>
                <a:tc>
                  <a:txBody>
                    <a:bodyPr/>
                    <a:lstStyle/>
                    <a:p>
                      <a:pPr algn="ctr"/>
                      <a:r>
                        <a:rPr lang="en-GB" sz="1200" noProof="0" dirty="0"/>
                        <a:t>106</a:t>
                      </a:r>
                    </a:p>
                  </a:txBody>
                  <a:tcPr/>
                </a:tc>
                <a:tc>
                  <a:txBody>
                    <a:bodyPr/>
                    <a:lstStyle/>
                    <a:p>
                      <a:pPr algn="ctr"/>
                      <a:r>
                        <a:rPr lang="en-GB" sz="1200" noProof="0" dirty="0"/>
                        <a:t>105-6-105</a:t>
                      </a:r>
                    </a:p>
                  </a:txBody>
                  <a:tcPr/>
                </a:tc>
                <a:tc>
                  <a:txBody>
                    <a:bodyPr/>
                    <a:lstStyle/>
                    <a:p>
                      <a:pPr algn="ctr"/>
                      <a:r>
                        <a:rPr lang="en-GB" sz="1200" noProof="0" dirty="0"/>
                        <a:t>Max. 216</a:t>
                      </a:r>
                    </a:p>
                  </a:txBody>
                  <a:tcPr/>
                </a:tc>
                <a:tc gridSpan="2">
                  <a:txBody>
                    <a:bodyPr/>
                    <a:lstStyle/>
                    <a:p>
                      <a:pPr algn="ctr"/>
                      <a:r>
                        <a:rPr lang="en-GB" sz="1200" noProof="0" dirty="0"/>
                        <a:t>N/A</a:t>
                      </a:r>
                    </a:p>
                  </a:txBody>
                  <a:tcPr/>
                </a:tc>
                <a:tc hMerge="1">
                  <a:txBody>
                    <a:bodyPr/>
                    <a:lstStyle/>
                    <a:p>
                      <a:endParaRPr lang="de-DE"/>
                    </a:p>
                  </a:txBody>
                  <a:tcPr/>
                </a:tc>
                <a:tc gridSpan="2">
                  <a:txBody>
                    <a:bodyPr/>
                    <a:lstStyle/>
                    <a:p>
                      <a:pPr algn="ctr"/>
                      <a:r>
                        <a:rPr lang="en-GB" sz="1200" noProof="0" dirty="0"/>
                        <a:t>N/A</a:t>
                      </a:r>
                    </a:p>
                  </a:txBody>
                  <a:tcPr/>
                </a:tc>
                <a:tc hMerge="1">
                  <a:txBody>
                    <a:bodyPr/>
                    <a:lstStyle/>
                    <a:p>
                      <a:endParaRPr lang="de-DE"/>
                    </a:p>
                  </a:txBody>
                  <a:tcPr/>
                </a:tc>
                <a:extLst>
                  <a:ext uri="{0D108BD9-81ED-4DB2-BD59-A6C34878D82A}">
                    <a16:rowId xmlns:a16="http://schemas.microsoft.com/office/drawing/2014/main" val="10001"/>
                  </a:ext>
                </a:extLst>
              </a:tr>
              <a:tr h="0">
                <a:tc>
                  <a:txBody>
                    <a:bodyPr/>
                    <a:lstStyle/>
                    <a:p>
                      <a:pPr algn="ctr"/>
                      <a:r>
                        <a:rPr lang="en-GB" sz="1200" noProof="0"/>
                        <a:t>30KHz</a:t>
                      </a:r>
                    </a:p>
                  </a:txBody>
                  <a:tcPr/>
                </a:tc>
                <a:tc>
                  <a:txBody>
                    <a:bodyPr/>
                    <a:lstStyle/>
                    <a:p>
                      <a:pPr algn="ctr"/>
                      <a:r>
                        <a:rPr lang="en-GB" sz="1200" noProof="0" dirty="0"/>
                        <a:t>51</a:t>
                      </a:r>
                    </a:p>
                  </a:txBody>
                  <a:tcPr/>
                </a:tc>
                <a:tc>
                  <a:txBody>
                    <a:bodyPr/>
                    <a:lstStyle/>
                    <a:p>
                      <a:pPr algn="ctr"/>
                      <a:r>
                        <a:rPr lang="en-GB" sz="1200" noProof="0" dirty="0"/>
                        <a:t>50-6-50</a:t>
                      </a:r>
                    </a:p>
                  </a:txBody>
                  <a:tcPr/>
                </a:tc>
                <a:tc>
                  <a:txBody>
                    <a:bodyPr/>
                    <a:lstStyle/>
                    <a:p>
                      <a:pPr algn="ctr"/>
                      <a:r>
                        <a:rPr lang="en-GB" sz="1200" noProof="0" dirty="0"/>
                        <a:t>Max. 106</a:t>
                      </a:r>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p>
                  </a:txBody>
                  <a:tcPr/>
                </a:tc>
                <a:tc>
                  <a:txBody>
                    <a:bodyPr/>
                    <a:lstStyle/>
                    <a:p>
                      <a:pPr algn="ctr"/>
                      <a:r>
                        <a:rPr lang="en-US" altLang="zh-CN" sz="1200" kern="1200" noProof="0" dirty="0">
                          <a:solidFill>
                            <a:schemeClr val="dk1"/>
                          </a:solidFill>
                          <a:latin typeface="+mn-lt"/>
                          <a:ea typeface="+mn-ea"/>
                          <a:cs typeface="+mn-cs"/>
                        </a:rPr>
                        <a:t>50-6-50-5-50-6-50</a:t>
                      </a:r>
                    </a:p>
                  </a:txBody>
                  <a:tcPr/>
                </a:tc>
                <a:tc>
                  <a:txBody>
                    <a:bodyPr/>
                    <a:lstStyle/>
                    <a:p>
                      <a:pPr algn="ctr"/>
                      <a:r>
                        <a:rPr lang="en-GB" sz="1200" noProof="0" dirty="0"/>
                        <a:t>Max. 217</a:t>
                      </a:r>
                    </a:p>
                  </a:txBody>
                  <a:tcPr/>
                </a:tc>
                <a:extLst>
                  <a:ext uri="{0D108BD9-81ED-4DB2-BD59-A6C34878D82A}">
                    <a16:rowId xmlns:a16="http://schemas.microsoft.com/office/drawing/2014/main" val="10002"/>
                  </a:ext>
                </a:extLst>
              </a:tr>
              <a:tr h="0">
                <a:tc>
                  <a:txBody>
                    <a:bodyPr/>
                    <a:lstStyle/>
                    <a:p>
                      <a:pPr algn="ctr"/>
                      <a:r>
                        <a:rPr lang="en-GB" sz="1200" noProof="0" dirty="0"/>
                        <a:t>Alt. 1 60KHz</a:t>
                      </a:r>
                    </a:p>
                  </a:txBody>
                  <a:tcPr/>
                </a:tc>
                <a:tc>
                  <a:txBody>
                    <a:bodyPr/>
                    <a:lstStyle/>
                    <a:p>
                      <a:pPr algn="ctr"/>
                      <a:r>
                        <a:rPr lang="en-GB" sz="1200" noProof="0" dirty="0"/>
                        <a:t>24</a:t>
                      </a:r>
                    </a:p>
                  </a:txBody>
                  <a:tcPr/>
                </a:tc>
                <a:tc>
                  <a:txBody>
                    <a:bodyPr/>
                    <a:lstStyle/>
                    <a:p>
                      <a:pPr algn="ctr"/>
                      <a:r>
                        <a:rPr lang="en-GB" sz="1200" noProof="0" dirty="0"/>
                        <a:t>[23-5-23]</a:t>
                      </a:r>
                    </a:p>
                  </a:txBody>
                  <a:tcPr/>
                </a:tc>
                <a:tc>
                  <a:txBody>
                    <a:bodyPr/>
                    <a:lstStyle/>
                    <a:p>
                      <a:pPr algn="ctr"/>
                      <a:r>
                        <a:rPr lang="en-GB" sz="1200" noProof="0" dirty="0"/>
                        <a:t>Max. 51</a:t>
                      </a:r>
                    </a:p>
                  </a:txBody>
                  <a:tcPr/>
                </a:tc>
                <a:tc>
                  <a:txBody>
                    <a:bodyPr/>
                    <a:lstStyle/>
                    <a:p>
                      <a:pPr algn="ctr"/>
                      <a:r>
                        <a:rPr lang="en-GB" sz="1200" noProof="0" dirty="0"/>
                        <a:t>[23-5-23-5-23]</a:t>
                      </a:r>
                    </a:p>
                  </a:txBody>
                  <a:tcPr/>
                </a:tc>
                <a:tc>
                  <a:txBody>
                    <a:bodyPr/>
                    <a:lstStyle/>
                    <a:p>
                      <a:pPr algn="ctr"/>
                      <a:r>
                        <a:rPr lang="en-GB" sz="1200" noProof="0" dirty="0"/>
                        <a:t>Max. 79</a:t>
                      </a:r>
                    </a:p>
                  </a:txBody>
                  <a:tcPr/>
                </a:tc>
                <a:tc>
                  <a:txBody>
                    <a:bodyPr/>
                    <a:lstStyle/>
                    <a:p>
                      <a:pPr algn="ctr"/>
                      <a:r>
                        <a:rPr lang="en-GB" sz="1200" noProof="0" dirty="0"/>
                        <a:t>[23-5-23-5-23-5-23]</a:t>
                      </a:r>
                    </a:p>
                  </a:txBody>
                  <a:tcPr/>
                </a:tc>
                <a:tc>
                  <a:txBody>
                    <a:bodyPr/>
                    <a:lstStyle/>
                    <a:p>
                      <a:pPr algn="ctr"/>
                      <a:r>
                        <a:rPr lang="en-GB" sz="1200" noProof="0" dirty="0"/>
                        <a:t>Max. 107</a:t>
                      </a:r>
                    </a:p>
                  </a:txBody>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p>
                  </a:txBody>
                  <a:tcPr/>
                </a:tc>
                <a:tc>
                  <a:txBody>
                    <a:bodyPr/>
                    <a:lstStyle/>
                    <a:p>
                      <a:pPr algn="ctr"/>
                      <a:r>
                        <a:rPr lang="en-GB" sz="1200" noProof="0" dirty="0"/>
                        <a:t>[25]</a:t>
                      </a:r>
                    </a:p>
                  </a:txBody>
                  <a:tcPr/>
                </a:tc>
                <a:tc>
                  <a:txBody>
                    <a:bodyPr/>
                    <a:lstStyle/>
                    <a:p>
                      <a:pPr algn="ctr"/>
                      <a:r>
                        <a:rPr lang="en-GB" sz="1200" noProof="0" dirty="0"/>
                        <a:t>[24-3-24]</a:t>
                      </a:r>
                    </a:p>
                  </a:txBody>
                  <a:tcPr/>
                </a:tc>
                <a:tc>
                  <a:txBody>
                    <a:bodyPr/>
                    <a:lstStyle/>
                    <a:p>
                      <a:pPr algn="ctr"/>
                      <a:r>
                        <a:rPr lang="en-GB" sz="1200" noProof="0" dirty="0"/>
                        <a:t>Max. 51</a:t>
                      </a:r>
                    </a:p>
                  </a:txBody>
                  <a:tcPr/>
                </a:tc>
                <a:tc>
                  <a:txBody>
                    <a:bodyPr/>
                    <a:lstStyle/>
                    <a:p>
                      <a:pPr algn="ctr"/>
                      <a:r>
                        <a:rPr lang="en-GB" sz="1200" noProof="0" dirty="0"/>
                        <a:t>[24-3-25-3-24]</a:t>
                      </a:r>
                    </a:p>
                  </a:txBody>
                  <a:tcPr/>
                </a:tc>
                <a:tc>
                  <a:txBody>
                    <a:bodyPr/>
                    <a:lstStyle/>
                    <a:p>
                      <a:pPr algn="ctr"/>
                      <a:r>
                        <a:rPr lang="en-GB" sz="1200" noProof="0" dirty="0"/>
                        <a:t>Max. 79</a:t>
                      </a:r>
                    </a:p>
                  </a:txBody>
                  <a:tcPr/>
                </a:tc>
                <a:tc>
                  <a:txBody>
                    <a:bodyPr/>
                    <a:lstStyle/>
                    <a:p>
                      <a:pPr algn="ctr"/>
                      <a:r>
                        <a:rPr lang="en-GB" sz="1200" noProof="0" dirty="0"/>
                        <a:t>[24-4-24-3-24-4-24]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solidFill>
                  <a:srgbClr val="00B0F0"/>
                </a:solidFill>
              </a:rPr>
              <a:t>Alt. 1 for 20MHz, 60KHz SCS with 24PRB:  </a:t>
            </a:r>
          </a:p>
          <a:p>
            <a:pPr marL="1440180" lvl="2" indent="-342900" fontAlgn="auto">
              <a:spcBef>
                <a:spcPts val="0"/>
              </a:spcBef>
              <a:buFont typeface="Arial" panose="020B0604020202020204" pitchFamily="34" charset="0"/>
              <a:buChar char="‒"/>
            </a:pPr>
            <a:r>
              <a:rPr lang="en-US" sz="2400" dirty="0">
                <a:solidFill>
                  <a:srgbClr val="00B0F0"/>
                </a:solidFill>
              </a:rPr>
              <a:t>  supported by QC,</a:t>
            </a:r>
            <a:r>
              <a:rPr lang="en-US" sz="2400" dirty="0">
                <a:solidFill>
                  <a:srgbClr val="7030A0"/>
                </a:solidFill>
              </a:rPr>
              <a:t> Apple</a:t>
            </a:r>
            <a:endParaRPr lang="en-US" sz="2800" dirty="0">
              <a:solidFill>
                <a:srgbClr val="FF0000"/>
              </a:solidFill>
            </a:endParaRPr>
          </a:p>
          <a:p>
            <a:pPr marL="800100" lvl="2" indent="-342900">
              <a:spcBef>
                <a:spcPts val="0"/>
              </a:spcBef>
            </a:pPr>
            <a:r>
              <a:rPr lang="en-US" sz="2800" dirty="0">
                <a:solidFill>
                  <a:srgbClr val="00B0F0"/>
                </a:solidFill>
                <a:sym typeface="+mn-ea"/>
              </a:rPr>
              <a:t>Alt. 2 for for 20MHz, 60KHz SCS with 25PRB</a:t>
            </a:r>
            <a:r>
              <a:rPr lang="en-US" sz="2800" dirty="0">
                <a:solidFill>
                  <a:srgbClr val="00B0F0"/>
                </a:solidFill>
              </a:rPr>
              <a:t>:</a:t>
            </a:r>
          </a:p>
          <a:p>
            <a:pPr marL="1440180" lvl="2" indent="-342900" fontAlgn="auto">
              <a:spcBef>
                <a:spcPts val="0"/>
              </a:spcBef>
              <a:buFont typeface="Arial" panose="020B0604020202020204" pitchFamily="34" charset="0"/>
              <a:buChar char="‒"/>
            </a:pPr>
            <a:r>
              <a:rPr lang="en-US" sz="2400" dirty="0">
                <a:solidFill>
                  <a:srgbClr val="00B0F0"/>
                </a:solidFill>
                <a:sym typeface="+mn-ea"/>
              </a:rPr>
              <a:t>  supported by Huawei, </a:t>
            </a:r>
            <a:r>
              <a:rPr lang="en-US" sz="2400" dirty="0" err="1">
                <a:solidFill>
                  <a:srgbClr val="00B0F0"/>
                </a:solidFill>
                <a:sym typeface="+mn-ea"/>
              </a:rPr>
              <a:t>ZTE,Intel</a:t>
            </a: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800100" lvl="2" indent="-342900">
              <a:spcBef>
                <a:spcPts val="0"/>
              </a:spcBef>
            </a:pPr>
            <a:r>
              <a:rPr lang="en-US" sz="2400" dirty="0">
                <a:solidFill>
                  <a:srgbClr val="00B0F0"/>
                </a:solidFill>
                <a:highlight>
                  <a:srgbClr val="FFFF00"/>
                </a:highlight>
                <a:sym typeface="+mn-ea"/>
              </a:rPr>
              <a:t>NOTE: A conclusion on whether Alt.2 can be mutually exclusive to Alt.1 depends on the outcome of the 25RB@60kHz SCS discussion (see next slide).</a:t>
            </a:r>
            <a:endParaRPr lang="en-US" dirty="0">
              <a:solidFill>
                <a:srgbClr val="00B0F0"/>
              </a:solidFill>
              <a:highlight>
                <a:srgbClr val="FFFF00"/>
              </a:highlight>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1440180" lvl="2" indent="-342900" fontAlgn="auto">
              <a:spcBef>
                <a:spcPts val="0"/>
              </a:spcBef>
              <a:buFont typeface="Arial" panose="020B0604020202020204" pitchFamily="34" charset="0"/>
              <a:buChar char="‒"/>
            </a:pPr>
            <a:endParaRPr lang="en-US" sz="2400" dirty="0">
              <a:solidFill>
                <a:srgbClr val="00B0F0"/>
              </a:solidFill>
              <a:sym typeface="+mn-ea"/>
            </a:endParaRPr>
          </a:p>
          <a:p>
            <a:pPr marL="525780" indent="-342900">
              <a:spcBef>
                <a:spcPts val="0"/>
              </a:spcBef>
              <a:buFont typeface="Arial" panose="020B0604020202020204" pitchFamily="34" charset="0"/>
              <a:buChar char="‒"/>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strike="sngStrike" dirty="0">
                <a:solidFill>
                  <a:srgbClr val="00B0F0"/>
                </a:solidFill>
              </a:rPr>
              <a:t>As agreed</a:t>
            </a:r>
            <a:r>
              <a:rPr lang="en-US" b="1" strike="sngStrike" dirty="0">
                <a:solidFill>
                  <a:srgbClr val="00B0F0"/>
                </a:solidFill>
              </a:rPr>
              <a:t> </a:t>
            </a:r>
            <a:r>
              <a:rPr lang="en-US" strike="sngStrike" dirty="0">
                <a:solidFill>
                  <a:srgbClr val="00B0F0"/>
                </a:solidFill>
              </a:rPr>
              <a:t>in</a:t>
            </a:r>
            <a:r>
              <a:rPr lang="en-US" b="1" strike="sngStrike" dirty="0">
                <a:solidFill>
                  <a:srgbClr val="00B0F0"/>
                </a:solidFill>
              </a:rPr>
              <a:t> </a:t>
            </a:r>
            <a:r>
              <a:rPr lang="en-US" altLang="fi-FI" strike="sngStrike" dirty="0">
                <a:solidFill>
                  <a:srgbClr val="00B0F0"/>
                </a:solidFill>
                <a:sym typeface="+mn-ea"/>
              </a:rPr>
              <a:t>R4-1910537, SU for 20MHz, 60KHz is conditioned on the </a:t>
            </a:r>
            <a:r>
              <a:rPr lang="en-US" altLang="fi-FI" strike="sngStrike" dirty="0" err="1">
                <a:solidFill>
                  <a:srgbClr val="00B0F0"/>
                </a:solidFill>
                <a:sym typeface="+mn-ea"/>
              </a:rPr>
              <a:t>relaxtion</a:t>
            </a:r>
            <a:r>
              <a:rPr lang="en-US" altLang="fi-FI" strike="sngStrike" dirty="0">
                <a:solidFill>
                  <a:srgbClr val="00B0F0"/>
                </a:solidFill>
                <a:sym typeface="+mn-ea"/>
              </a:rPr>
              <a:t> of NR-U emission mask compared with legacy NR, then</a:t>
            </a:r>
            <a:r>
              <a:rPr lang="en-US" altLang="fi-FI" strike="sngStrike" dirty="0">
                <a:sym typeface="+mn-ea"/>
              </a:rPr>
              <a:t> </a:t>
            </a:r>
            <a:r>
              <a:rPr lang="en-US" altLang="fi-FI" dirty="0">
                <a:sym typeface="+mn-ea"/>
              </a:rPr>
              <a:t>t</a:t>
            </a:r>
            <a:r>
              <a:rPr lang="en-US" dirty="0"/>
              <a:t>he following </a:t>
            </a:r>
            <a:r>
              <a:rPr lang="en-US" strike="sngStrike" dirty="0">
                <a:solidFill>
                  <a:srgbClr val="FF0000"/>
                </a:solidFill>
              </a:rPr>
              <a:t>2</a:t>
            </a:r>
            <a:r>
              <a:rPr lang="en-US" dirty="0"/>
              <a:t>3 options </a:t>
            </a:r>
            <a:r>
              <a:rPr lang="en-US" dirty="0">
                <a:solidFill>
                  <a:srgbClr val="00B0F0"/>
                </a:solidFill>
              </a:rPr>
              <a:t>for NR-U SU</a:t>
            </a:r>
            <a:r>
              <a:rPr lang="en-US" dirty="0"/>
              <a:t> are proposed for further discussion:</a:t>
            </a:r>
          </a:p>
          <a:p>
            <a:pPr marL="800100" lvl="2" indent="-342900">
              <a:spcBef>
                <a:spcPts val="0"/>
              </a:spcBef>
            </a:pPr>
            <a:r>
              <a:rPr lang="en-US" dirty="0">
                <a:solidFill>
                  <a:srgbClr val="FF0000"/>
                </a:solidFill>
                <a:sym typeface="+mn-ea"/>
              </a:rPr>
              <a:t>Option 1:</a:t>
            </a:r>
            <a:endParaRPr lang="en-US" dirty="0">
              <a:solidFill>
                <a:srgbClr val="FF0000"/>
              </a:solidFill>
            </a:endParaRPr>
          </a:p>
          <a:p>
            <a:pPr marL="1080135" lvl="2" indent="-342900">
              <a:spcBef>
                <a:spcPts val="0"/>
              </a:spcBef>
              <a:buFont typeface="Arial" panose="020B0604020202020204" pitchFamily="34" charset="0"/>
              <a:buChar char="‒"/>
            </a:pPr>
            <a:r>
              <a:rPr lang="en-US" dirty="0">
                <a:solidFill>
                  <a:srgbClr val="FF0000"/>
                </a:solidFill>
              </a:rPr>
              <a:t>For </a:t>
            </a:r>
            <a:r>
              <a:rPr lang="en-US" dirty="0">
                <a:solidFill>
                  <a:srgbClr val="FF0000"/>
                </a:solidFill>
                <a:sym typeface="+mn-ea"/>
              </a:rPr>
              <a:t>NR-U BS and NR-U UE, 24RB@60kHz SCS is supported if a UE supports 60kHz SCS (regardless of PC3 or PC5);</a:t>
            </a:r>
            <a:endParaRPr lang="en-US" dirty="0">
              <a:solidFill>
                <a:srgbClr val="FF0000"/>
              </a:solidFill>
            </a:endParaRPr>
          </a:p>
          <a:p>
            <a:pPr marL="800100" lvl="2" indent="-342900">
              <a:spcBef>
                <a:spcPts val="0"/>
              </a:spcBef>
            </a:pPr>
            <a:r>
              <a:rPr lang="en-US" dirty="0">
                <a:solidFill>
                  <a:srgbClr val="FF0000"/>
                </a:solidFill>
              </a:rPr>
              <a:t>Option 2: </a:t>
            </a:r>
          </a:p>
          <a:p>
            <a:pPr marL="1080135" lvl="2" indent="-342900" fontAlgn="auto">
              <a:spcBef>
                <a:spcPts val="0"/>
              </a:spcBef>
              <a:buFont typeface="Arial" panose="020B0604020202020204" pitchFamily="34" charset="0"/>
              <a:buChar char="‒"/>
            </a:pPr>
            <a:r>
              <a:rPr lang="en-US" dirty="0">
                <a:solidFill>
                  <a:srgbClr val="FF0000"/>
                </a:solidFill>
                <a:sym typeface="+mn-ea"/>
              </a:rPr>
              <a:t>For NR-U BS and NR-U UE, 25RB@60kHz SCS is also supported if a UE supports 60kHz SCS (regardless of PC3 or PC5);</a:t>
            </a:r>
          </a:p>
          <a:p>
            <a:pPr marL="1080135" lvl="2" indent="-342900" fontAlgn="auto">
              <a:spcBef>
                <a:spcPts val="0"/>
              </a:spcBef>
              <a:buFont typeface="Arial" panose="020B0604020202020204" pitchFamily="34" charset="0"/>
              <a:buChar char="‒"/>
            </a:pPr>
            <a:r>
              <a:rPr lang="en-US" dirty="0">
                <a:solidFill>
                  <a:srgbClr val="FF0000"/>
                </a:solidFill>
                <a:sym typeface="+mn-ea"/>
              </a:rPr>
              <a:t>To be discussed further whether 25RB@60kHz SCS is a mandatory feature;</a:t>
            </a:r>
            <a:endParaRPr lang="en-US" dirty="0">
              <a:solidFill>
                <a:srgbClr val="FF0000"/>
              </a:solidFill>
            </a:endParaRPr>
          </a:p>
          <a:p>
            <a:pPr marL="800100" lvl="2" indent="-342900">
              <a:spcBef>
                <a:spcPts val="0"/>
              </a:spcBef>
            </a:pPr>
            <a:r>
              <a:rPr lang="en-US" strike="sngStrike" dirty="0">
                <a:sym typeface="+mn-ea"/>
              </a:rPr>
              <a:t>Option </a:t>
            </a:r>
            <a:r>
              <a:rPr lang="en-US" strike="sngStrike" dirty="0">
                <a:solidFill>
                  <a:srgbClr val="FF0000"/>
                </a:solidFill>
                <a:sym typeface="+mn-ea"/>
              </a:rPr>
              <a:t>23</a:t>
            </a:r>
            <a:r>
              <a:rPr lang="en-US" strike="sngStrike" dirty="0">
                <a:sym typeface="+mn-ea"/>
              </a:rPr>
              <a:t>:</a:t>
            </a:r>
            <a:endParaRPr lang="en-US" strike="sngStrike" dirty="0"/>
          </a:p>
          <a:p>
            <a:pPr marL="1080135" lvl="2" indent="-342900" fontAlgn="auto">
              <a:spcBef>
                <a:spcPts val="0"/>
              </a:spcBef>
              <a:buFont typeface="Arial" panose="020B0604020202020204" pitchFamily="34" charset="0"/>
              <a:buChar char="‒"/>
            </a:pPr>
            <a:r>
              <a:rPr lang="en-US" strike="sngStrike" dirty="0">
                <a:sym typeface="+mn-ea"/>
              </a:rPr>
              <a:t>For NR-U BS, support 20MHz, 60KHz with 25PRBs;</a:t>
            </a:r>
          </a:p>
          <a:p>
            <a:pPr marL="1080135" lvl="2" indent="-342900" fontAlgn="auto">
              <a:spcBef>
                <a:spcPts val="0"/>
              </a:spcBef>
              <a:buFont typeface="Arial" panose="020B0604020202020204" pitchFamily="34" charset="0"/>
              <a:buChar char="‒"/>
            </a:pPr>
            <a:r>
              <a:rPr lang="en-US" strike="sngStrike" dirty="0">
                <a:sym typeface="+mn-ea"/>
              </a:rPr>
              <a:t>[For NR-U PC5 UE, support 20MHz, 60KHz with 25PRBs;</a:t>
            </a:r>
          </a:p>
          <a:p>
            <a:pPr marL="1080135" lvl="2" indent="-342900" fontAlgn="auto">
              <a:spcBef>
                <a:spcPts val="0"/>
              </a:spcBef>
              <a:buFont typeface="Arial" panose="020B0604020202020204" pitchFamily="34" charset="0"/>
              <a:buChar char="‒"/>
            </a:pPr>
            <a:r>
              <a:rPr lang="en-US" strike="sngStrike" dirty="0">
                <a:solidFill>
                  <a:srgbClr val="7030A0"/>
                </a:solidFill>
                <a:sym typeface="+mn-ea"/>
              </a:rPr>
              <a:t>[For NR-U PC3 UE, support 20MHz, 60KHz with 24PRBs]; </a:t>
            </a:r>
          </a:p>
          <a:p>
            <a:pPr marL="1080135" lvl="2" indent="-342900" fontAlgn="auto">
              <a:spcBef>
                <a:spcPts val="0"/>
              </a:spcBef>
              <a:buFont typeface="Arial" panose="020B0604020202020204" pitchFamily="34" charset="0"/>
              <a:buChar char="‒"/>
            </a:pPr>
            <a:endParaRPr lang="en-US" dirty="0"/>
          </a:p>
          <a:p>
            <a:pPr marL="17780" lvl="2" indent="0" fontAlgn="auto">
              <a:spcBef>
                <a:spcPts val="0"/>
              </a:spcBef>
              <a:buNone/>
            </a:pPr>
            <a:r>
              <a:rPr lang="en-US" dirty="0">
                <a:solidFill>
                  <a:srgbClr val="00B0F0"/>
                </a:solidFill>
              </a:rPr>
              <a:t>The intra-carrier Gurad band for 20MHz ,60KHz should be dependent on the above conclusion.</a:t>
            </a:r>
          </a:p>
        </p:txBody>
      </p:sp>
      <p:sp>
        <p:nvSpPr>
          <p:cNvPr id="4" name="Slide Number Placeholder 3"/>
          <p:cNvSpPr>
            <a:spLocks noGrp="1"/>
          </p:cNvSpPr>
          <p:nvPr>
            <p:ph type="sldNum" sz="quarter" idx="12"/>
          </p:nvPr>
        </p:nvSpPr>
        <p:spPr/>
        <p:txBody>
          <a:bodyPr/>
          <a:lstStyle/>
          <a:p>
            <a:fld id="{5A895D4C-8F8D-4A03-BC45-F746214387B6}"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olidFill>
                  <a:srgbClr val="00B0F0"/>
                </a:solidFill>
                <a:sym typeface="+mn-ea"/>
              </a:rPr>
              <a:t>freq shift due to RB alignment between component carriers and wideband operation carrier is not needed to be specified.</a:t>
            </a:r>
          </a:p>
          <a:p>
            <a:pPr marL="360045" lvl="2" indent="-342900" fontAlgn="auto">
              <a:spcBef>
                <a:spcPts val="0"/>
              </a:spcBef>
              <a:buFont typeface="Arial" panose="020B0604020202020204" pitchFamily="34" charset="0"/>
              <a:buChar char="•"/>
            </a:pPr>
            <a:r>
              <a:rPr lang="en-US" dirty="0">
                <a:solidFill>
                  <a:srgbClr val="00B0F0"/>
                </a:solidFill>
                <a:sym typeface="+mn-ea"/>
              </a:rPr>
              <a:t>Up to200KHz freq shift due to the allowed ±200 kHz shift of the Wi-Fi channel raster specified in the EN harmonised standard is not </a:t>
            </a:r>
            <a:r>
              <a:rPr lang="en-US" strike="sngStrike" dirty="0">
                <a:solidFill>
                  <a:srgbClr val="00B050"/>
                </a:solidFill>
                <a:sym typeface="+mn-ea"/>
              </a:rPr>
              <a:t>needed</a:t>
            </a:r>
            <a:r>
              <a:rPr lang="en-US" dirty="0">
                <a:solidFill>
                  <a:srgbClr val="00B050"/>
                </a:solidFill>
                <a:sym typeface="+mn-ea"/>
              </a:rPr>
              <a:t> precluded in NR-U</a:t>
            </a:r>
            <a:r>
              <a:rPr lang="en-US" dirty="0">
                <a:solidFill>
                  <a:srgbClr val="00B0F0"/>
                </a:solidFill>
                <a:sym typeface="+mn-ea"/>
              </a:rPr>
              <a:t>.</a:t>
            </a:r>
            <a:endParaRPr lang="en-US" dirty="0">
              <a:solidFill>
                <a:srgbClr val="FF0000"/>
              </a:solidFill>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p>
          <a:p>
            <a:pPr marL="457200" lvl="1" indent="0">
              <a:buNone/>
            </a:pPr>
            <a:r>
              <a:rPr lang="en-US" sz="1800" dirty="0"/>
              <a:t>R4-2000981, Discussions on intra-carrier Guardband,ZTE</a:t>
            </a:r>
          </a:p>
          <a:p>
            <a:pPr marL="457200" lvl="1" indent="0">
              <a:buNone/>
            </a:pPr>
            <a:r>
              <a:rPr lang="en-US" sz="1800" dirty="0"/>
              <a:t>R4-2001732,NR-U Guard band analysis,FUTUREWEI</a:t>
            </a:r>
          </a:p>
          <a:p>
            <a:pPr marL="457200" lvl="1" indent="0">
              <a:buNone/>
            </a:pPr>
            <a:r>
              <a:rPr lang="en-US" sz="1800" dirty="0"/>
              <a:t>R4-2000820,Draft CR to 38.104 on NR-U Spectrum Utilization,Huawei, HiSilicon</a:t>
            </a:r>
          </a:p>
          <a:p>
            <a:pPr marL="457200" lvl="1" indent="0">
              <a:buNone/>
            </a:pPr>
            <a:r>
              <a:rPr lang="en-US" sz="1800" dirty="0"/>
              <a:t>R4-2000967,NR-U Spectral Utilization and Wideband Operation, Qualcomm Incorporated</a:t>
            </a:r>
          </a:p>
          <a:p>
            <a:pPr marL="457200" lvl="1" indent="0">
              <a:buNone/>
            </a:pPr>
            <a:r>
              <a:rPr lang="en-US" sz="1800" dirty="0"/>
              <a:t>R4-2001319 The NR-U channel raster and allowed intra-cell GB for wideband operation,Ericsson</a:t>
            </a:r>
          </a:p>
          <a:p>
            <a:pPr marL="457200" lvl="1" indent="0">
              <a:buNone/>
            </a:pPr>
            <a:r>
              <a:rPr lang="en-US" sz="1800" dirty="0"/>
              <a:t>R4-2001320, Nominal intra-cell guard bands for wideband operation,Ericsson</a:t>
            </a:r>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682</Words>
  <Application>Microsoft Office PowerPoint</Application>
  <PresentationFormat>Widescreen</PresentationFormat>
  <Paragraphs>145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RAN4#94 JOH, Nokia</cp:lastModifiedBy>
  <cp:revision>114</cp:revision>
  <dcterms:created xsi:type="dcterms:W3CDTF">2018-08-21T06:09:00Z</dcterms:created>
  <dcterms:modified xsi:type="dcterms:W3CDTF">2020-03-04T14:14:38Z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