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67" r:id="rId3"/>
    <p:sldId id="264" r:id="rId4"/>
    <p:sldId id="270" r:id="rId5"/>
    <p:sldId id="271" r:id="rId6"/>
    <p:sldId id="272"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cmAuthor id="2" name="xuefei1" initials="4" lastIdx="1" clrIdx="1"/>
  <p:cmAuthor id="3" name="Valentin Gheorghiu" initials="VG" lastIdx="2" clrIdx="2">
    <p:extLst>
      <p:ext uri="{19B8F6BF-5375-455C-9EA6-DF929625EA0E}">
        <p15:presenceInfo xmlns:p15="http://schemas.microsoft.com/office/powerpoint/2012/main" userId="S::vgheorgh@qti.qualcomm.com::1b05222c-5bbc-409b-8b8f-fa45e84d6a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BEAC62-3F56-482F-AF64-532913B0682B}" v="1" dt="2020-03-03T19:25:44.822"/>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91" y="2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0-03-03T14:25:26.996" idx="1">
    <p:pos x="4681" y="2675"/>
    <p:text>We don't have even square bracket agreement on -30 dBc yet for PC3, and we may not even include PC3 into the Rel-16 if we can't finish the work.  Moreover, 30 dBc is not relaxed compared to R15 NR so would violate the condition for 25 RB's.</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03T15:42:10.893" idx="1">
    <p:pos x="7029" y="1360"/>
    <p:text>The motivation for option 2 is to re-use R-15 implementation(R4-2000967). However, we think that should not be the principle or limitation for R16 design. We have already achieved the agreement as descriped in backgroud, there is no need to go back and option 2 should be precluded.</p:text>
  </p:cm>
  <p:cm authorId="3" dt="2020-03-03T14:27:14.882" idx="2">
    <p:pos x="7029" y="1456"/>
    <p:text>Option 2 should still be kept. Whether there will be a relaxation in emissions is not clear and impact on SI if relaxation is small is not clear</p:text>
    <p:extLst>
      <p:ext uri="{C676402C-5697-4E1C-873F-D02D1690AC5C}">
        <p15:threadingInfo xmlns:p15="http://schemas.microsoft.com/office/powerpoint/2012/main" timeZoneBias="300">
          <p15:parentCm authorId="1"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03CF0-6E0B-4875-9977-F910DD15014E}" type="datetimeFigureOut">
              <a:rPr lang="en-US" smtClean="0"/>
              <a:t>3/3/2020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D4EB6-6904-4879-AF1A-C10C5D4B8440}"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8E66D73-965A-4B6D-8F80-CA2902517E87}"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D7DB9D-CA64-4337-888B-DE4E88925E59}"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1173AA-4700-4E79-A133-2D8603E19353}"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7B3317-B36A-4639-8F4F-08EA19B370E9}"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44A09F-62FD-4A98-AEDF-61B9315FC934}"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3D38C7-460B-4252-8BCB-269CCB2B6AE6}" type="datetime1">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5D08C0-CD51-457D-9341-C9A110DF8BF4}" type="datetime1">
              <a:rPr lang="en-US" smtClean="0"/>
              <a:t>3/3/2020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C53409-7C7D-4879-986C-CD9056700DA3}" type="datetime1">
              <a:rPr lang="en-US" smtClean="0"/>
              <a:t>3/3/2020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6706F-0BAB-4FCC-A6B6-9D2449C68EA3}" type="datetime1">
              <a:rPr lang="en-US" smtClean="0"/>
              <a:t>3/3/2020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3E71DF-092E-4159-94B0-95A213FE7ECD}" type="datetime1">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2C4AB6-92E0-41FB-BEEE-CAEB88C7F3AE}" type="datetime1">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4118B-F49E-4F5A-A26D-E438A17C868D}" type="datetime1">
              <a:rPr lang="en-US" smtClean="0"/>
              <a:t>3/3/2020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95D4C-8F8D-4A03-BC45-F746214387B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3111" y="1874169"/>
            <a:ext cx="10385777" cy="1807912"/>
          </a:xfrm>
        </p:spPr>
        <p:txBody>
          <a:bodyPr>
            <a:normAutofit/>
          </a:bodyPr>
          <a:lstStyle/>
          <a:p>
            <a:r>
              <a:rPr lang="en-US" dirty="0"/>
              <a:t>WF on wideband operation</a:t>
            </a:r>
          </a:p>
        </p:txBody>
      </p:sp>
      <p:sp>
        <p:nvSpPr>
          <p:cNvPr id="3" name="Subtitle 2"/>
          <p:cNvSpPr>
            <a:spLocks noGrp="1"/>
          </p:cNvSpPr>
          <p:nvPr>
            <p:ph type="subTitle" idx="1"/>
          </p:nvPr>
        </p:nvSpPr>
        <p:spPr>
          <a:xfrm>
            <a:off x="1523999" y="3884905"/>
            <a:ext cx="9144000" cy="1655762"/>
          </a:xfrm>
        </p:spPr>
        <p:txBody>
          <a:bodyPr/>
          <a:lstStyle/>
          <a:p>
            <a:r>
              <a:rPr lang="en-US" dirty="0"/>
              <a:t>ZTE </a:t>
            </a:r>
          </a:p>
        </p:txBody>
      </p:sp>
      <p:sp>
        <p:nvSpPr>
          <p:cNvPr id="4" name="TextBox 3"/>
          <p:cNvSpPr txBox="1"/>
          <p:nvPr/>
        </p:nvSpPr>
        <p:spPr>
          <a:xfrm>
            <a:off x="8664166" y="474132"/>
            <a:ext cx="2624723" cy="368300"/>
          </a:xfrm>
          <a:prstGeom prst="rect">
            <a:avLst/>
          </a:prstGeom>
          <a:noFill/>
        </p:spPr>
        <p:txBody>
          <a:bodyPr wrap="square" rtlCol="0">
            <a:spAutoFit/>
          </a:bodyPr>
          <a:lstStyle/>
          <a:p>
            <a:pPr algn="r"/>
            <a:r>
              <a:rPr lang="en-US" b="1" dirty="0"/>
              <a:t>R4-2002746 </a:t>
            </a:r>
          </a:p>
        </p:txBody>
      </p:sp>
      <p:sp>
        <p:nvSpPr>
          <p:cNvPr id="5" name="TextBox 4"/>
          <p:cNvSpPr txBox="1"/>
          <p:nvPr/>
        </p:nvSpPr>
        <p:spPr>
          <a:xfrm>
            <a:off x="902970" y="474345"/>
            <a:ext cx="3143885" cy="645160"/>
          </a:xfrm>
          <a:prstGeom prst="rect">
            <a:avLst/>
          </a:prstGeom>
          <a:noFill/>
        </p:spPr>
        <p:txBody>
          <a:bodyPr wrap="square" rtlCol="0">
            <a:spAutoFit/>
          </a:bodyPr>
          <a:lstStyle/>
          <a:p>
            <a:r>
              <a:rPr lang="en-US" b="1" dirty="0"/>
              <a:t>3GPP TSG-RAN WG4 #94e </a:t>
            </a:r>
          </a:p>
          <a:p>
            <a:pPr hangingPunct="0"/>
            <a:r>
              <a:rPr lang="en-US" b="1" dirty="0"/>
              <a:t>24</a:t>
            </a:r>
            <a:r>
              <a:rPr lang="en-US" b="1" baseline="30000" dirty="0"/>
              <a:t>th</a:t>
            </a:r>
            <a:r>
              <a:rPr lang="en-US" b="1" dirty="0"/>
              <a:t>  Feb.2020 – 6</a:t>
            </a:r>
            <a:r>
              <a:rPr lang="en-US" b="1" baseline="30000" dirty="0"/>
              <a:t>th</a:t>
            </a:r>
            <a:r>
              <a:rPr lang="en-US" b="1" dirty="0"/>
              <a:t> Mar. 2020</a:t>
            </a:r>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Background</a:t>
            </a:r>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2</a:t>
            </a:fld>
            <a:endParaRPr lang="en-US" dirty="0"/>
          </a:p>
        </p:txBody>
      </p:sp>
      <p:sp>
        <p:nvSpPr>
          <p:cNvPr id="6" name="Content Placeholder 2"/>
          <p:cNvSpPr>
            <a:spLocks noGrp="1"/>
          </p:cNvSpPr>
          <p:nvPr/>
        </p:nvSpPr>
        <p:spPr>
          <a:xfrm>
            <a:off x="838200" y="1158875"/>
            <a:ext cx="10515600" cy="4606925"/>
          </a:xfrm>
          <a:prstGeom prst="rect">
            <a:avLst/>
          </a:prstGeom>
        </p:spPr>
        <p:txBody>
          <a:bodyPr vert="horz" lIns="91440" tIns="45720" rIns="91440" bIns="45720" rtlCol="0">
            <a:normAutofit fontScale="9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fi-FI" sz="2000" dirty="0" err="1"/>
              <a:t>WF on spectrum utilization for NR-U R4-1910537 was approved as following:</a:t>
            </a:r>
          </a:p>
          <a:p>
            <a:pPr marL="539750" indent="0" fontAlgn="auto">
              <a:buNone/>
            </a:pPr>
            <a:r>
              <a:rPr lang="en-US" sz="2000" dirty="0">
                <a:sym typeface="+mn-ea"/>
              </a:rPr>
              <a:t>It is agreed to increase the number of PRBs to 25 for 20 MHz channel bandwidth with 60 kHz SCS</a:t>
            </a:r>
            <a:r>
              <a:rPr lang="en-US" sz="2000" dirty="0">
                <a:solidFill>
                  <a:srgbClr val="FF0000"/>
                </a:solidFill>
                <a:sym typeface="+mn-ea"/>
              </a:rPr>
              <a:t> with the condition</a:t>
            </a:r>
            <a:r>
              <a:rPr lang="pl-PL" sz="2000" dirty="0">
                <a:solidFill>
                  <a:srgbClr val="FF0000"/>
                </a:solidFill>
                <a:sym typeface="+mn-ea"/>
              </a:rPr>
              <a:t> </a:t>
            </a:r>
            <a:r>
              <a:rPr lang="en-US" sz="2000" dirty="0">
                <a:solidFill>
                  <a:srgbClr val="FF0000"/>
                </a:solidFill>
                <a:sym typeface="+mn-ea"/>
              </a:rPr>
              <a:t>of relaxation on NR-U emission requirements</a:t>
            </a:r>
            <a:r>
              <a:rPr lang="pl-PL" sz="2000" dirty="0">
                <a:solidFill>
                  <a:srgbClr val="FF0000"/>
                </a:solidFill>
                <a:sym typeface="+mn-ea"/>
              </a:rPr>
              <a:t> </a:t>
            </a:r>
            <a:r>
              <a:rPr lang="en-US" sz="2000" dirty="0">
                <a:solidFill>
                  <a:srgbClr val="FF0000"/>
                </a:solidFill>
                <a:sym typeface="+mn-ea"/>
              </a:rPr>
              <a:t>compared with R15 NR</a:t>
            </a:r>
            <a:r>
              <a:rPr lang="pl-PL" sz="2000" dirty="0">
                <a:solidFill>
                  <a:srgbClr val="FF0000"/>
                </a:solidFill>
                <a:sym typeface="+mn-ea"/>
              </a:rPr>
              <a:t>.</a:t>
            </a:r>
            <a:r>
              <a:rPr lang="en-US" sz="2000" dirty="0">
                <a:solidFill>
                  <a:schemeClr val="tx1"/>
                </a:solidFill>
                <a:sym typeface="+mn-ea"/>
              </a:rPr>
              <a:t> </a:t>
            </a:r>
            <a:r>
              <a:rPr lang="en-US" sz="2000" dirty="0">
                <a:solidFill>
                  <a:schemeClr val="tx1"/>
                </a:solidFill>
                <a:highlight>
                  <a:srgbClr val="FFFF00"/>
                </a:highlight>
                <a:sym typeface="+mn-ea"/>
              </a:rPr>
              <a:t>  </a:t>
            </a:r>
            <a:endParaRPr lang="fi-FI" sz="2000" dirty="0" err="1">
              <a:solidFill>
                <a:schemeClr val="tx1"/>
              </a:solidFill>
            </a:endParaRPr>
          </a:p>
          <a:p>
            <a:r>
              <a:rPr lang="en-US" altLang="fi-FI" sz="2000" dirty="0" err="1"/>
              <a:t>According to the existing NR-U BS and UE requirement as listed in the following table, both NR-U BS ACLR requirement and NR-U PC5 ACLR requirement has been relaxed compared with legacy ACLR requirement 30dBc.</a:t>
            </a:r>
            <a:endParaRPr lang="fi-FI" sz="2000" dirty="0" err="1"/>
          </a:p>
          <a:p>
            <a:endParaRPr lang="fi-FI" sz="2000" dirty="0" err="1"/>
          </a:p>
          <a:p>
            <a:endParaRPr lang="fi-FI" sz="2000" dirty="0" err="1"/>
          </a:p>
          <a:p>
            <a:endParaRPr lang="fi-FI" sz="2000" dirty="0" err="1"/>
          </a:p>
          <a:p>
            <a:endParaRPr lang="fi-FI" sz="2000" dirty="0" err="1"/>
          </a:p>
          <a:p>
            <a:endParaRPr lang="fi-FI" sz="2000" dirty="0" err="1"/>
          </a:p>
          <a:p>
            <a:pPr marL="0" indent="0">
              <a:buNone/>
            </a:pPr>
            <a:endParaRPr lang="fi-FI" sz="2000" dirty="0" err="1"/>
          </a:p>
          <a:p>
            <a:r>
              <a:rPr lang="en-US" altLang="fi-FI" sz="2000" dirty="0" err="1"/>
              <a:t>Intra-carrier guardband design for 60KHz, there are two alternatives left: </a:t>
            </a:r>
          </a:p>
          <a:p>
            <a:pPr marL="539750" fontAlgn="auto">
              <a:buFont typeface="Arial" panose="020B0604020202020204" pitchFamily="34" charset="0"/>
              <a:buChar char="‒"/>
            </a:pPr>
            <a:endParaRPr lang="en-US" altLang="fi-FI" sz="2000" dirty="0" err="1"/>
          </a:p>
          <a:p>
            <a:pPr marL="539750" fontAlgn="auto">
              <a:buFont typeface="Arial" panose="020B0604020202020204" pitchFamily="34" charset="0"/>
              <a:buChar char="‒"/>
            </a:pPr>
            <a:r>
              <a:rPr lang="en-US" altLang="fi-FI" sz="2000" dirty="0" err="1"/>
              <a:t>Option2 : to support 20MHz, 60KHz wit 25PRBs</a:t>
            </a:r>
            <a:endParaRPr lang="fi-FI" dirty="0"/>
          </a:p>
          <a:p>
            <a:endParaRPr lang="fi-FI" dirty="0"/>
          </a:p>
        </p:txBody>
      </p:sp>
      <p:graphicFrame>
        <p:nvGraphicFramePr>
          <p:cNvPr id="8" name="Table 3"/>
          <p:cNvGraphicFramePr>
            <a:graphicFrameLocks noGrp="1"/>
          </p:cNvGraphicFramePr>
          <p:nvPr>
            <p:extLst>
              <p:ext uri="{D42A27DB-BD31-4B8C-83A1-F6EECF244321}">
                <p14:modId xmlns:p14="http://schemas.microsoft.com/office/powerpoint/2010/main" val="4152211584"/>
              </p:ext>
            </p:extLst>
          </p:nvPr>
        </p:nvGraphicFramePr>
        <p:xfrm>
          <a:off x="1979340" y="2882652"/>
          <a:ext cx="7128792" cy="1689100"/>
        </p:xfrm>
        <a:graphic>
          <a:graphicData uri="http://schemas.openxmlformats.org/drawingml/2006/table">
            <a:tbl>
              <a:tblPr firstRow="1" bandRow="1">
                <a:tableStyleId>{5940675A-B579-460E-94D1-54222C63F5DA}</a:tableStyleId>
              </a:tblPr>
              <a:tblGrid>
                <a:gridCol w="792088">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408940">
                <a:tc>
                  <a:txBody>
                    <a:bodyPr/>
                    <a:lstStyle/>
                    <a:p>
                      <a:endParaRPr lang="zh-CN" altLang="en-US" dirty="0">
                        <a:solidFill>
                          <a:schemeClr val="tx1"/>
                        </a:solidFill>
                      </a:endParaRPr>
                    </a:p>
                  </a:txBody>
                  <a:tcPr/>
                </a:tc>
                <a:tc>
                  <a:txBody>
                    <a:bodyPr/>
                    <a:lstStyle/>
                    <a:p>
                      <a:r>
                        <a:rPr lang="en-US" altLang="zh-CN" dirty="0">
                          <a:solidFill>
                            <a:schemeClr val="tx1"/>
                          </a:solidFill>
                        </a:rPr>
                        <a:t>R15</a:t>
                      </a:r>
                      <a:r>
                        <a:rPr lang="en-US" altLang="zh-CN" baseline="0" dirty="0">
                          <a:solidFill>
                            <a:schemeClr val="tx1"/>
                          </a:solidFill>
                        </a:rPr>
                        <a:t> NR FR1</a:t>
                      </a:r>
                    </a:p>
                  </a:txBody>
                  <a:tcPr/>
                </a:tc>
                <a:tc>
                  <a:txBody>
                    <a:bodyPr/>
                    <a:lstStyle/>
                    <a:p>
                      <a:r>
                        <a:rPr lang="en-US" altLang="zh-CN" dirty="0">
                          <a:solidFill>
                            <a:schemeClr val="tx1"/>
                          </a:solidFill>
                        </a:rPr>
                        <a:t>NR-U</a:t>
                      </a:r>
                    </a:p>
                  </a:txBody>
                  <a:tcPr/>
                </a:tc>
                <a:extLst>
                  <a:ext uri="{0D108BD9-81ED-4DB2-BD59-A6C34878D82A}">
                    <a16:rowId xmlns:a16="http://schemas.microsoft.com/office/drawing/2014/main" val="10000"/>
                  </a:ext>
                </a:extLst>
              </a:tr>
              <a:tr h="370840">
                <a:tc>
                  <a:txBody>
                    <a:bodyPr/>
                    <a:lstStyle/>
                    <a:p>
                      <a:r>
                        <a:rPr lang="en-US" altLang="zh-CN" dirty="0">
                          <a:solidFill>
                            <a:schemeClr val="tx1"/>
                          </a:solidFill>
                        </a:rPr>
                        <a:t>BS ACLR</a:t>
                      </a:r>
                    </a:p>
                  </a:txBody>
                  <a:tcPr/>
                </a:tc>
                <a:tc>
                  <a:txBody>
                    <a:bodyPr/>
                    <a:lstStyle/>
                    <a:p>
                      <a:r>
                        <a:rPr lang="en-US" altLang="zh-CN" dirty="0">
                          <a:solidFill>
                            <a:schemeClr val="tx1"/>
                          </a:solidFill>
                        </a:rPr>
                        <a:t>45dB</a:t>
                      </a:r>
                      <a:r>
                        <a:rPr lang="en-US" altLang="zh-CN" baseline="0" dirty="0">
                          <a:solidFill>
                            <a:schemeClr val="tx1"/>
                          </a:solidFill>
                        </a:rPr>
                        <a:t> on 1</a:t>
                      </a:r>
                      <a:r>
                        <a:rPr lang="en-US" altLang="zh-CN" baseline="30000" dirty="0">
                          <a:solidFill>
                            <a:schemeClr val="tx1"/>
                          </a:solidFill>
                        </a:rPr>
                        <a:t>st</a:t>
                      </a:r>
                      <a:r>
                        <a:rPr lang="en-US" altLang="zh-CN" baseline="0" dirty="0">
                          <a:solidFill>
                            <a:schemeClr val="tx1"/>
                          </a:solidFill>
                        </a:rPr>
                        <a:t> adjacent channel </a:t>
                      </a:r>
                    </a:p>
                  </a:txBody>
                  <a:tcPr/>
                </a:tc>
                <a:tc>
                  <a:txBody>
                    <a:bodyPr/>
                    <a:lstStyle/>
                    <a:p>
                      <a:r>
                        <a:rPr lang="en-US" altLang="zh-CN" dirty="0">
                          <a:solidFill>
                            <a:schemeClr val="tx1"/>
                          </a:solidFill>
                        </a:rPr>
                        <a:t>35dB on 1</a:t>
                      </a:r>
                      <a:r>
                        <a:rPr lang="en-US" altLang="zh-CN" baseline="30000" dirty="0">
                          <a:solidFill>
                            <a:schemeClr val="tx1"/>
                          </a:solidFill>
                        </a:rPr>
                        <a:t>st</a:t>
                      </a:r>
                      <a:r>
                        <a:rPr lang="en-US" altLang="zh-CN" dirty="0">
                          <a:solidFill>
                            <a:schemeClr val="tx1"/>
                          </a:solidFill>
                        </a:rPr>
                        <a:t> adjacent channel</a:t>
                      </a:r>
                    </a:p>
                  </a:txBody>
                  <a:tcPr/>
                </a:tc>
                <a:extLst>
                  <a:ext uri="{0D108BD9-81ED-4DB2-BD59-A6C34878D82A}">
                    <a16:rowId xmlns:a16="http://schemas.microsoft.com/office/drawing/2014/main" val="10001"/>
                  </a:ext>
                </a:extLst>
              </a:tr>
              <a:tr h="370840">
                <a:tc>
                  <a:txBody>
                    <a:bodyPr/>
                    <a:lstStyle/>
                    <a:p>
                      <a:r>
                        <a:rPr lang="en-US" altLang="zh-CN" dirty="0">
                          <a:solidFill>
                            <a:schemeClr val="tx1"/>
                          </a:solidFill>
                        </a:rPr>
                        <a:t>UE ACLR</a:t>
                      </a:r>
                    </a:p>
                  </a:txBody>
                  <a:tcPr/>
                </a:tc>
                <a:tc>
                  <a:txBody>
                    <a:bodyPr/>
                    <a:lstStyle/>
                    <a:p>
                      <a:r>
                        <a:rPr lang="en-US" altLang="zh-CN" dirty="0">
                          <a:solidFill>
                            <a:schemeClr val="tx1"/>
                          </a:solidFill>
                        </a:rPr>
                        <a:t>30dB on</a:t>
                      </a:r>
                      <a:r>
                        <a:rPr lang="en-US" altLang="zh-CN" baseline="0" dirty="0">
                          <a:solidFill>
                            <a:schemeClr val="tx1"/>
                          </a:solidFill>
                        </a:rPr>
                        <a:t> adjacent channel </a:t>
                      </a:r>
                    </a:p>
                  </a:txBody>
                  <a:tcPr/>
                </a:tc>
                <a:tc>
                  <a:txBody>
                    <a:bodyPr/>
                    <a:lstStyle/>
                    <a:p>
                      <a:r>
                        <a:rPr lang="en-US" altLang="zh-CN" dirty="0">
                          <a:solidFill>
                            <a:schemeClr val="tx1"/>
                          </a:solidFill>
                        </a:rPr>
                        <a:t>27dBc for PC5 and </a:t>
                      </a:r>
                    </a:p>
                    <a:p>
                      <a:r>
                        <a:rPr lang="en-US" altLang="zh-CN" dirty="0">
                          <a:solidFill>
                            <a:schemeClr val="tx1"/>
                          </a:solidFill>
                        </a:rPr>
                        <a:t>[</a:t>
                      </a:r>
                      <a:r>
                        <a:rPr lang="en-US" altLang="zh-CN" strike="sngStrike" dirty="0">
                          <a:solidFill>
                            <a:schemeClr val="tx1"/>
                          </a:solidFill>
                        </a:rPr>
                        <a:t>30dBc</a:t>
                      </a:r>
                      <a:r>
                        <a:rPr lang="en-US" altLang="zh-CN" dirty="0">
                          <a:solidFill>
                            <a:schemeClr val="tx1"/>
                          </a:solidFill>
                        </a:rPr>
                        <a:t> TBD for PC3]</a:t>
                      </a:r>
                    </a:p>
                  </a:txBody>
                  <a:tcPr/>
                </a:tc>
                <a:extLst>
                  <a:ext uri="{0D108BD9-81ED-4DB2-BD59-A6C34878D82A}">
                    <a16:rowId xmlns:a16="http://schemas.microsoft.com/office/drawing/2014/main" val="10002"/>
                  </a:ext>
                </a:extLst>
              </a:tr>
            </a:tbl>
          </a:graphicData>
        </a:graphic>
      </p:graphicFrame>
      <p:graphicFrame>
        <p:nvGraphicFramePr>
          <p:cNvPr id="9" name="Table 7"/>
          <p:cNvGraphicFramePr>
            <a:graphicFrameLocks noGrp="1"/>
          </p:cNvGraphicFramePr>
          <p:nvPr/>
        </p:nvGraphicFramePr>
        <p:xfrm>
          <a:off x="1214479" y="4894267"/>
          <a:ext cx="10041047" cy="1402080"/>
        </p:xfrm>
        <a:graphic>
          <a:graphicData uri="http://schemas.openxmlformats.org/drawingml/2006/table">
            <a:tbl>
              <a:tblPr firstRow="1" bandRow="1">
                <a:tableStyleId>{5C22544A-7EE6-4342-B048-85BDC9FD1C3A}</a:tableStyleId>
              </a:tblPr>
              <a:tblGrid>
                <a:gridCol w="1296045">
                  <a:extLst>
                    <a:ext uri="{9D8B030D-6E8A-4147-A177-3AD203B41FA5}">
                      <a16:colId xmlns:a16="http://schemas.microsoft.com/office/drawing/2014/main" val="20000"/>
                    </a:ext>
                  </a:extLst>
                </a:gridCol>
                <a:gridCol w="1520190">
                  <a:extLst>
                    <a:ext uri="{9D8B030D-6E8A-4147-A177-3AD203B41FA5}">
                      <a16:colId xmlns:a16="http://schemas.microsoft.com/office/drawing/2014/main" val="20001"/>
                    </a:ext>
                  </a:extLst>
                </a:gridCol>
                <a:gridCol w="1100478">
                  <a:extLst>
                    <a:ext uri="{9D8B030D-6E8A-4147-A177-3AD203B41FA5}">
                      <a16:colId xmlns:a16="http://schemas.microsoft.com/office/drawing/2014/main" val="20002"/>
                    </a:ext>
                  </a:extLst>
                </a:gridCol>
                <a:gridCol w="872570">
                  <a:extLst>
                    <a:ext uri="{9D8B030D-6E8A-4147-A177-3AD203B41FA5}">
                      <a16:colId xmlns:a16="http://schemas.microsoft.com/office/drawing/2014/main" val="20003"/>
                    </a:ext>
                  </a:extLst>
                </a:gridCol>
                <a:gridCol w="1460211">
                  <a:extLst>
                    <a:ext uri="{9D8B030D-6E8A-4147-A177-3AD203B41FA5}">
                      <a16:colId xmlns:a16="http://schemas.microsoft.com/office/drawing/2014/main" val="20004"/>
                    </a:ext>
                  </a:extLst>
                </a:gridCol>
                <a:gridCol w="993278">
                  <a:extLst>
                    <a:ext uri="{9D8B030D-6E8A-4147-A177-3AD203B41FA5}">
                      <a16:colId xmlns:a16="http://schemas.microsoft.com/office/drawing/2014/main" val="20005"/>
                    </a:ext>
                  </a:extLst>
                </a:gridCol>
                <a:gridCol w="1615886">
                  <a:extLst>
                    <a:ext uri="{9D8B030D-6E8A-4147-A177-3AD203B41FA5}">
                      <a16:colId xmlns:a16="http://schemas.microsoft.com/office/drawing/2014/main" val="20006"/>
                    </a:ext>
                  </a:extLst>
                </a:gridCol>
                <a:gridCol w="1182389">
                  <a:extLst>
                    <a:ext uri="{9D8B030D-6E8A-4147-A177-3AD203B41FA5}">
                      <a16:colId xmlns:a16="http://schemas.microsoft.com/office/drawing/2014/main" val="20007"/>
                    </a:ext>
                  </a:extLst>
                </a:gridCol>
              </a:tblGrid>
              <a:tr h="304800">
                <a:tc>
                  <a:txBody>
                    <a:bodyPr/>
                    <a:lstStyle/>
                    <a:p>
                      <a:pPr algn="ctr"/>
                      <a:r>
                        <a:rPr lang="en-GB" sz="1400" noProof="0" dirty="0"/>
                        <a:t>SCS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400" noProof="0" dirty="0"/>
                        <a:t>20MHz Channels</a:t>
                      </a:r>
                    </a:p>
                  </a:txBody>
                  <a:tcPr/>
                </a:tc>
                <a:tc gridSpan="2">
                  <a:txBody>
                    <a:bodyPr/>
                    <a:lstStyle/>
                    <a:p>
                      <a:pPr algn="ctr"/>
                      <a:r>
                        <a:rPr lang="en-GB" sz="1400" noProof="0" dirty="0"/>
                        <a:t>40MHz Channels</a:t>
                      </a:r>
                    </a:p>
                  </a:txBody>
                  <a:tcPr/>
                </a:tc>
                <a:tc hMerge="1">
                  <a:txBody>
                    <a:bodyPr/>
                    <a:lstStyle/>
                    <a:p>
                      <a:endParaRPr lang="ja-JP"/>
                    </a:p>
                  </a:txBody>
                  <a:tcPr/>
                </a:tc>
                <a:tc gridSpan="2">
                  <a:txBody>
                    <a:bodyPr/>
                    <a:lstStyle/>
                    <a:p>
                      <a:pPr algn="ctr"/>
                      <a:r>
                        <a:rPr lang="en-GB" sz="1400" noProof="0" dirty="0"/>
                        <a:t>60MHz Channels</a:t>
                      </a:r>
                    </a:p>
                  </a:txBody>
                  <a:tcPr/>
                </a:tc>
                <a:tc hMerge="1">
                  <a:txBody>
                    <a:bodyPr/>
                    <a:lstStyle/>
                    <a:p>
                      <a:endParaRPr lang="ja-JP"/>
                    </a:p>
                  </a:txBody>
                  <a:tcPr/>
                </a:tc>
                <a:tc gridSpan="2">
                  <a:txBody>
                    <a:bodyPr/>
                    <a:lstStyle/>
                    <a:p>
                      <a:pPr algn="ctr"/>
                      <a:r>
                        <a:rPr lang="en-GB" sz="1400" noProof="0" dirty="0"/>
                        <a:t>80MHz Channels</a:t>
                      </a:r>
                    </a:p>
                  </a:txBody>
                  <a:tcPr/>
                </a:tc>
                <a:tc hMerge="1">
                  <a:txBody>
                    <a:bodyPr/>
                    <a:lstStyle/>
                    <a:p>
                      <a:endParaRPr lang="ja-JP"/>
                    </a:p>
                  </a:txBody>
                  <a:tcPr/>
                </a:tc>
                <a:extLst>
                  <a:ext uri="{0D108BD9-81ED-4DB2-BD59-A6C34878D82A}">
                    <a16:rowId xmlns:a16="http://schemas.microsoft.com/office/drawing/2014/main" val="10000"/>
                  </a:ext>
                </a:extLst>
              </a:tr>
              <a:tr h="252000">
                <a:tc>
                  <a:txBody>
                    <a:bodyPr/>
                    <a:lstStyle/>
                    <a:p>
                      <a:pPr algn="ctr"/>
                      <a:r>
                        <a:rPr lang="en-GB" sz="1200" noProof="0"/>
                        <a:t>15KHz</a:t>
                      </a:r>
                    </a:p>
                  </a:txBody>
                  <a:tcPr/>
                </a:tc>
                <a:tc>
                  <a:txBody>
                    <a:bodyPr/>
                    <a:lstStyle/>
                    <a:p>
                      <a:pPr algn="ctr"/>
                      <a:r>
                        <a:rPr lang="en-GB" sz="1200" noProof="0" dirty="0"/>
                        <a:t>106</a:t>
                      </a:r>
                    </a:p>
                  </a:txBody>
                  <a:tcPr/>
                </a:tc>
                <a:tc>
                  <a:txBody>
                    <a:bodyPr/>
                    <a:lstStyle/>
                    <a:p>
                      <a:pPr algn="ctr"/>
                      <a:r>
                        <a:rPr lang="en-GB" sz="1200" noProof="0" dirty="0"/>
                        <a:t>105-6-105</a:t>
                      </a:r>
                    </a:p>
                  </a:txBody>
                  <a:tcPr/>
                </a:tc>
                <a:tc>
                  <a:txBody>
                    <a:bodyPr/>
                    <a:lstStyle/>
                    <a:p>
                      <a:pPr algn="ctr"/>
                      <a:r>
                        <a:rPr lang="en-GB" sz="1200" noProof="0" dirty="0"/>
                        <a:t>Max. 216</a:t>
                      </a:r>
                    </a:p>
                  </a:txBody>
                  <a:tcPr/>
                </a:tc>
                <a:tc gridSpan="2">
                  <a:txBody>
                    <a:bodyPr/>
                    <a:lstStyle/>
                    <a:p>
                      <a:pPr algn="ctr"/>
                      <a:r>
                        <a:rPr lang="en-GB" sz="1200" noProof="0" dirty="0"/>
                        <a:t>N/A</a:t>
                      </a:r>
                    </a:p>
                  </a:txBody>
                  <a:tcPr/>
                </a:tc>
                <a:tc hMerge="1">
                  <a:txBody>
                    <a:bodyPr/>
                    <a:lstStyle/>
                    <a:p>
                      <a:endParaRPr lang="ja-JP"/>
                    </a:p>
                  </a:txBody>
                  <a:tcPr/>
                </a:tc>
                <a:tc gridSpan="2">
                  <a:txBody>
                    <a:bodyPr/>
                    <a:lstStyle/>
                    <a:p>
                      <a:pPr algn="ctr"/>
                      <a:r>
                        <a:rPr lang="en-GB" sz="1200" noProof="0" dirty="0"/>
                        <a:t>N/A</a:t>
                      </a:r>
                    </a:p>
                  </a:txBody>
                  <a:tcPr/>
                </a:tc>
                <a:tc hMerge="1">
                  <a:txBody>
                    <a:bodyPr/>
                    <a:lstStyle/>
                    <a:p>
                      <a:endParaRPr lang="ja-JP"/>
                    </a:p>
                  </a:txBody>
                  <a:tcPr/>
                </a:tc>
                <a:extLst>
                  <a:ext uri="{0D108BD9-81ED-4DB2-BD59-A6C34878D82A}">
                    <a16:rowId xmlns:a16="http://schemas.microsoft.com/office/drawing/2014/main" val="10001"/>
                  </a:ext>
                </a:extLst>
              </a:tr>
              <a:tr h="0">
                <a:tc>
                  <a:txBody>
                    <a:bodyPr/>
                    <a:lstStyle/>
                    <a:p>
                      <a:pPr algn="ctr"/>
                      <a:r>
                        <a:rPr lang="en-GB" sz="1200" noProof="0"/>
                        <a:t>30KHz</a:t>
                      </a:r>
                    </a:p>
                  </a:txBody>
                  <a:tcPr/>
                </a:tc>
                <a:tc>
                  <a:txBody>
                    <a:bodyPr/>
                    <a:lstStyle/>
                    <a:p>
                      <a:pPr algn="ctr"/>
                      <a:r>
                        <a:rPr lang="en-GB" sz="1200" noProof="0" dirty="0"/>
                        <a:t>51</a:t>
                      </a:r>
                    </a:p>
                  </a:txBody>
                  <a:tcPr/>
                </a:tc>
                <a:tc>
                  <a:txBody>
                    <a:bodyPr/>
                    <a:lstStyle/>
                    <a:p>
                      <a:pPr algn="ctr"/>
                      <a:r>
                        <a:rPr lang="en-GB" sz="1200" noProof="0" dirty="0"/>
                        <a:t>50-6-50</a:t>
                      </a:r>
                    </a:p>
                  </a:txBody>
                  <a:tcPr/>
                </a:tc>
                <a:tc>
                  <a:txBody>
                    <a:bodyPr/>
                    <a:lstStyle/>
                    <a:p>
                      <a:pPr algn="ctr"/>
                      <a:r>
                        <a:rPr lang="en-GB" sz="1200" noProof="0" dirty="0"/>
                        <a:t>Max. 106</a:t>
                      </a:r>
                    </a:p>
                  </a:txBody>
                  <a:tcPr/>
                </a:tc>
                <a:tc>
                  <a:txBody>
                    <a:bodyPr/>
                    <a:lstStyle/>
                    <a:p>
                      <a:pPr algn="ctr"/>
                      <a:r>
                        <a:rPr lang="en-US" sz="1200" noProof="0" dirty="0"/>
                        <a:t>50-6-50-6-50</a:t>
                      </a:r>
                      <a:endParaRPr lang="en-GB" sz="1200" noProof="0" dirty="0"/>
                    </a:p>
                  </a:txBody>
                  <a:tcPr/>
                </a:tc>
                <a:tc>
                  <a:txBody>
                    <a:bodyPr/>
                    <a:lstStyle/>
                    <a:p>
                      <a:pPr algn="ctr"/>
                      <a:r>
                        <a:rPr lang="en-GB" sz="1200" noProof="0" dirty="0"/>
                        <a:t>Max. 162</a:t>
                      </a:r>
                    </a:p>
                  </a:txBody>
                  <a:tcPr/>
                </a:tc>
                <a:tc>
                  <a:txBody>
                    <a:bodyPr/>
                    <a:lstStyle/>
                    <a:p>
                      <a:pPr algn="ctr"/>
                      <a:r>
                        <a:rPr lang="en-US" altLang="zh-CN" sz="1200" kern="1200" noProof="0" dirty="0">
                          <a:solidFill>
                            <a:schemeClr val="dk1"/>
                          </a:solidFill>
                          <a:latin typeface="+mn-lt"/>
                          <a:ea typeface="+mn-ea"/>
                          <a:cs typeface="+mn-cs"/>
                        </a:rPr>
                        <a:t>50-6-50-5-50-6-50</a:t>
                      </a:r>
                    </a:p>
                  </a:txBody>
                  <a:tcPr/>
                </a:tc>
                <a:tc>
                  <a:txBody>
                    <a:bodyPr/>
                    <a:lstStyle/>
                    <a:p>
                      <a:pPr algn="ctr"/>
                      <a:r>
                        <a:rPr lang="en-GB" sz="1200" noProof="0" dirty="0"/>
                        <a:t>Max. 217</a:t>
                      </a:r>
                    </a:p>
                  </a:txBody>
                  <a:tcPr/>
                </a:tc>
                <a:extLst>
                  <a:ext uri="{0D108BD9-81ED-4DB2-BD59-A6C34878D82A}">
                    <a16:rowId xmlns:a16="http://schemas.microsoft.com/office/drawing/2014/main" val="10002"/>
                  </a:ext>
                </a:extLst>
              </a:tr>
              <a:tr h="0">
                <a:tc>
                  <a:txBody>
                    <a:bodyPr/>
                    <a:lstStyle/>
                    <a:p>
                      <a:pPr algn="ctr"/>
                      <a:r>
                        <a:rPr lang="en-GB" sz="1200" noProof="0" dirty="0"/>
                        <a:t>Alt. 1 60KHz</a:t>
                      </a:r>
                    </a:p>
                  </a:txBody>
                  <a:tcPr/>
                </a:tc>
                <a:tc>
                  <a:txBody>
                    <a:bodyPr/>
                    <a:lstStyle/>
                    <a:p>
                      <a:pPr algn="ctr"/>
                      <a:r>
                        <a:rPr lang="en-GB" sz="1200" noProof="0" dirty="0"/>
                        <a:t>24</a:t>
                      </a:r>
                    </a:p>
                  </a:txBody>
                  <a:tcPr/>
                </a:tc>
                <a:tc>
                  <a:txBody>
                    <a:bodyPr/>
                    <a:lstStyle/>
                    <a:p>
                      <a:pPr algn="ctr"/>
                      <a:r>
                        <a:rPr lang="en-GB" sz="1200" noProof="0" dirty="0"/>
                        <a:t>[23-5-23]</a:t>
                      </a:r>
                    </a:p>
                  </a:txBody>
                  <a:tcPr/>
                </a:tc>
                <a:tc>
                  <a:txBody>
                    <a:bodyPr/>
                    <a:lstStyle/>
                    <a:p>
                      <a:pPr algn="ctr"/>
                      <a:r>
                        <a:rPr lang="en-GB" sz="1200" noProof="0" dirty="0"/>
                        <a:t>Max. 51</a:t>
                      </a:r>
                    </a:p>
                  </a:txBody>
                  <a:tcPr/>
                </a:tc>
                <a:tc>
                  <a:txBody>
                    <a:bodyPr/>
                    <a:lstStyle/>
                    <a:p>
                      <a:pPr algn="ctr"/>
                      <a:r>
                        <a:rPr lang="en-GB" sz="1200" noProof="0" dirty="0"/>
                        <a:t>[23-5-23-5-23]</a:t>
                      </a:r>
                    </a:p>
                  </a:txBody>
                  <a:tcPr/>
                </a:tc>
                <a:tc>
                  <a:txBody>
                    <a:bodyPr/>
                    <a:lstStyle/>
                    <a:p>
                      <a:pPr algn="ctr"/>
                      <a:r>
                        <a:rPr lang="en-GB" sz="1200" noProof="0" dirty="0"/>
                        <a:t>Max. 79</a:t>
                      </a:r>
                    </a:p>
                  </a:txBody>
                  <a:tcPr/>
                </a:tc>
                <a:tc>
                  <a:txBody>
                    <a:bodyPr/>
                    <a:lstStyle/>
                    <a:p>
                      <a:pPr algn="ctr"/>
                      <a:r>
                        <a:rPr lang="en-GB" sz="1200" noProof="0" dirty="0"/>
                        <a:t>[23-5-23-5-23-5-23]</a:t>
                      </a:r>
                    </a:p>
                  </a:txBody>
                  <a:tcPr/>
                </a:tc>
                <a:tc>
                  <a:txBody>
                    <a:bodyPr/>
                    <a:lstStyle/>
                    <a:p>
                      <a:pPr algn="ctr"/>
                      <a:r>
                        <a:rPr lang="en-GB" sz="1200" noProof="0" dirty="0"/>
                        <a:t>Max. 107</a:t>
                      </a:r>
                    </a:p>
                  </a:txBody>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200" noProof="0" dirty="0"/>
                        <a:t>Alt. 2 60KHz</a:t>
                      </a:r>
                    </a:p>
                  </a:txBody>
                  <a:tcPr/>
                </a:tc>
                <a:tc>
                  <a:txBody>
                    <a:bodyPr/>
                    <a:lstStyle/>
                    <a:p>
                      <a:pPr algn="ctr"/>
                      <a:r>
                        <a:rPr lang="en-GB" sz="1200" noProof="0" dirty="0"/>
                        <a:t>[25]</a:t>
                      </a:r>
                    </a:p>
                  </a:txBody>
                  <a:tcPr/>
                </a:tc>
                <a:tc>
                  <a:txBody>
                    <a:bodyPr/>
                    <a:lstStyle/>
                    <a:p>
                      <a:pPr algn="ctr"/>
                      <a:r>
                        <a:rPr lang="en-GB" sz="1200" noProof="0" dirty="0"/>
                        <a:t>[24-3-24]</a:t>
                      </a:r>
                    </a:p>
                  </a:txBody>
                  <a:tcPr/>
                </a:tc>
                <a:tc>
                  <a:txBody>
                    <a:bodyPr/>
                    <a:lstStyle/>
                    <a:p>
                      <a:pPr algn="ctr"/>
                      <a:r>
                        <a:rPr lang="en-GB" sz="1200" noProof="0" dirty="0"/>
                        <a:t>Max. 51</a:t>
                      </a:r>
                    </a:p>
                  </a:txBody>
                  <a:tcPr/>
                </a:tc>
                <a:tc>
                  <a:txBody>
                    <a:bodyPr/>
                    <a:lstStyle/>
                    <a:p>
                      <a:pPr algn="ctr"/>
                      <a:r>
                        <a:rPr lang="en-GB" sz="1200" noProof="0" dirty="0"/>
                        <a:t>[24-3-25-3-24]</a:t>
                      </a:r>
                    </a:p>
                  </a:txBody>
                  <a:tcPr/>
                </a:tc>
                <a:tc>
                  <a:txBody>
                    <a:bodyPr/>
                    <a:lstStyle/>
                    <a:p>
                      <a:pPr algn="ctr"/>
                      <a:r>
                        <a:rPr lang="en-GB" sz="1200" noProof="0" dirty="0"/>
                        <a:t>Max. 79</a:t>
                      </a:r>
                    </a:p>
                  </a:txBody>
                  <a:tcPr/>
                </a:tc>
                <a:tc>
                  <a:txBody>
                    <a:bodyPr/>
                    <a:lstStyle/>
                    <a:p>
                      <a:pPr algn="ctr"/>
                      <a:r>
                        <a:rPr lang="en-GB" sz="1200" noProof="0" dirty="0"/>
                        <a:t>[24-4-24-3-24-4-24]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200" noProof="0" dirty="0"/>
                        <a:t>Max. 107</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status for intra-carrier guardband proposal </a:t>
            </a:r>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800100" lvl="2" indent="-342900">
              <a:spcBef>
                <a:spcPts val="0"/>
              </a:spcBef>
            </a:pPr>
            <a:r>
              <a:rPr lang="en-US" sz="2800" dirty="0">
                <a:solidFill>
                  <a:srgbClr val="00B0F0"/>
                </a:solidFill>
              </a:rPr>
              <a:t>Alt. 1 for 20MHz, 60KHz SCS with 24PRB:  </a:t>
            </a:r>
          </a:p>
          <a:p>
            <a:pPr marL="1440180" lvl="2" indent="-342900" fontAlgn="auto">
              <a:spcBef>
                <a:spcPts val="0"/>
              </a:spcBef>
              <a:buFont typeface="Arial" panose="020B0604020202020204" pitchFamily="34" charset="0"/>
              <a:buChar char="‒"/>
            </a:pPr>
            <a:r>
              <a:rPr lang="en-US" sz="2400" dirty="0">
                <a:solidFill>
                  <a:srgbClr val="00B0F0"/>
                </a:solidFill>
              </a:rPr>
              <a:t>  supported by QC, Intel</a:t>
            </a:r>
            <a:endParaRPr lang="en-US" sz="2800" dirty="0">
              <a:solidFill>
                <a:srgbClr val="00B0F0"/>
              </a:solidFill>
            </a:endParaRPr>
          </a:p>
          <a:p>
            <a:pPr marL="800100" lvl="2" indent="-342900">
              <a:spcBef>
                <a:spcPts val="0"/>
              </a:spcBef>
            </a:pPr>
            <a:r>
              <a:rPr lang="en-US" sz="2800" dirty="0">
                <a:solidFill>
                  <a:srgbClr val="00B0F0"/>
                </a:solidFill>
                <a:sym typeface="+mn-ea"/>
              </a:rPr>
              <a:t>Alt. 2 for for 20MHz, 60KHz SCS with 25PRB</a:t>
            </a:r>
            <a:r>
              <a:rPr lang="en-US" sz="2800" dirty="0">
                <a:solidFill>
                  <a:srgbClr val="00B0F0"/>
                </a:solidFill>
              </a:rPr>
              <a:t>:</a:t>
            </a:r>
          </a:p>
          <a:p>
            <a:pPr marL="1440180" lvl="2" indent="-342900" fontAlgn="auto">
              <a:spcBef>
                <a:spcPts val="0"/>
              </a:spcBef>
              <a:buFont typeface="Arial" panose="020B0604020202020204" pitchFamily="34" charset="0"/>
              <a:buChar char="‒"/>
            </a:pPr>
            <a:r>
              <a:rPr lang="en-US" sz="2400" dirty="0">
                <a:solidFill>
                  <a:srgbClr val="00B0F0"/>
                </a:solidFill>
                <a:sym typeface="+mn-ea"/>
              </a:rPr>
              <a:t>  supported by Huawei, ZTE,Intel</a:t>
            </a: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intra-carrier GB and SU for BS and UE</a:t>
            </a:r>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strike="sngStrike" dirty="0">
                <a:solidFill>
                  <a:srgbClr val="00B0F0"/>
                </a:solidFill>
              </a:rPr>
              <a:t>As agreed</a:t>
            </a:r>
            <a:r>
              <a:rPr lang="en-US" b="1" strike="sngStrike" dirty="0">
                <a:solidFill>
                  <a:srgbClr val="00B0F0"/>
                </a:solidFill>
              </a:rPr>
              <a:t> </a:t>
            </a:r>
            <a:r>
              <a:rPr lang="en-US" strike="sngStrike" dirty="0">
                <a:solidFill>
                  <a:srgbClr val="00B0F0"/>
                </a:solidFill>
              </a:rPr>
              <a:t>in</a:t>
            </a:r>
            <a:r>
              <a:rPr lang="en-US" b="1" strike="sngStrike" dirty="0">
                <a:solidFill>
                  <a:srgbClr val="00B0F0"/>
                </a:solidFill>
              </a:rPr>
              <a:t> </a:t>
            </a:r>
            <a:r>
              <a:rPr lang="en-US" altLang="fi-FI" strike="sngStrike" dirty="0">
                <a:solidFill>
                  <a:srgbClr val="00B0F0"/>
                </a:solidFill>
                <a:sym typeface="+mn-ea"/>
              </a:rPr>
              <a:t>R4-1910537, SU for 20MHz, 60KHz is conditioned on the </a:t>
            </a:r>
            <a:r>
              <a:rPr lang="en-US" altLang="fi-FI" strike="sngStrike" dirty="0" err="1">
                <a:solidFill>
                  <a:srgbClr val="00B0F0"/>
                </a:solidFill>
                <a:sym typeface="+mn-ea"/>
              </a:rPr>
              <a:t>relaxtion</a:t>
            </a:r>
            <a:r>
              <a:rPr lang="en-US" altLang="fi-FI" strike="sngStrike" dirty="0">
                <a:solidFill>
                  <a:srgbClr val="00B0F0"/>
                </a:solidFill>
                <a:sym typeface="+mn-ea"/>
              </a:rPr>
              <a:t> of NR-U emission mask compared with legacy NR, then</a:t>
            </a:r>
            <a:r>
              <a:rPr lang="en-US" altLang="fi-FI" strike="sngStrike" dirty="0">
                <a:sym typeface="+mn-ea"/>
              </a:rPr>
              <a:t> </a:t>
            </a:r>
            <a:r>
              <a:rPr lang="en-US" altLang="fi-FI" dirty="0">
                <a:sym typeface="+mn-ea"/>
              </a:rPr>
              <a:t>t</a:t>
            </a:r>
            <a:r>
              <a:rPr lang="en-US" dirty="0"/>
              <a:t>he following </a:t>
            </a:r>
            <a:r>
              <a:rPr lang="en-US" strike="sngStrike" dirty="0">
                <a:solidFill>
                  <a:srgbClr val="FF0000"/>
                </a:solidFill>
              </a:rPr>
              <a:t>2</a:t>
            </a:r>
            <a:r>
              <a:rPr lang="en-US" dirty="0"/>
              <a:t>3 options </a:t>
            </a:r>
            <a:r>
              <a:rPr lang="en-US" dirty="0">
                <a:solidFill>
                  <a:srgbClr val="00B0F0"/>
                </a:solidFill>
              </a:rPr>
              <a:t>for NR-U SU</a:t>
            </a:r>
            <a:r>
              <a:rPr lang="en-US" dirty="0"/>
              <a:t> are proposed for further discussion:</a:t>
            </a:r>
          </a:p>
          <a:p>
            <a:pPr marL="800100" lvl="2" indent="-342900">
              <a:spcBef>
                <a:spcPts val="0"/>
              </a:spcBef>
            </a:pPr>
            <a:r>
              <a:rPr lang="en-US" dirty="0"/>
              <a:t>Option 1: </a:t>
            </a:r>
          </a:p>
          <a:p>
            <a:pPr marL="1080135" lvl="2" indent="-342900" fontAlgn="auto">
              <a:spcBef>
                <a:spcPts val="0"/>
              </a:spcBef>
              <a:buFont typeface="Arial" panose="020B0604020202020204" pitchFamily="34" charset="0"/>
              <a:buChar char="‒"/>
            </a:pPr>
            <a:r>
              <a:rPr lang="en-US" dirty="0">
                <a:sym typeface="+mn-ea"/>
              </a:rPr>
              <a:t>For NR-U BS and NR-U UE regardless of PC3 or PC5, support 20MHz, 60KHz with 25PRBs;</a:t>
            </a:r>
            <a:endParaRPr lang="en-US" dirty="0"/>
          </a:p>
          <a:p>
            <a:pPr marL="800100" lvl="2" indent="-342900">
              <a:spcBef>
                <a:spcPts val="0"/>
              </a:spcBef>
            </a:pPr>
            <a:r>
              <a:rPr lang="en-US" dirty="0">
                <a:solidFill>
                  <a:srgbClr val="FF0000"/>
                </a:solidFill>
                <a:sym typeface="+mn-ea"/>
              </a:rPr>
              <a:t>Option 2:</a:t>
            </a:r>
            <a:endParaRPr lang="en-US" dirty="0">
              <a:solidFill>
                <a:srgbClr val="FF0000"/>
              </a:solidFill>
            </a:endParaRPr>
          </a:p>
          <a:p>
            <a:pPr marL="1080135" lvl="2" indent="-342900" fontAlgn="auto">
              <a:spcBef>
                <a:spcPts val="0"/>
              </a:spcBef>
              <a:buFont typeface="Arial" panose="020B0604020202020204" pitchFamily="34" charset="0"/>
              <a:buChar char="‒"/>
            </a:pPr>
            <a:r>
              <a:rPr lang="en-US" dirty="0">
                <a:solidFill>
                  <a:srgbClr val="FF0000"/>
                </a:solidFill>
              </a:rPr>
              <a:t>For </a:t>
            </a:r>
            <a:r>
              <a:rPr lang="en-US" dirty="0">
                <a:solidFill>
                  <a:srgbClr val="FF0000"/>
                </a:solidFill>
                <a:sym typeface="+mn-ea"/>
              </a:rPr>
              <a:t>NR-U BS and NR-U UE regardless of PC3 or PC5, support 20MHz, 60KHz with 24PRBs;</a:t>
            </a:r>
          </a:p>
          <a:p>
            <a:pPr marL="800100" lvl="2" indent="-342900">
              <a:spcBef>
                <a:spcPts val="0"/>
              </a:spcBef>
            </a:pPr>
            <a:r>
              <a:rPr lang="en-US" dirty="0">
                <a:sym typeface="+mn-ea"/>
              </a:rPr>
              <a:t>Option </a:t>
            </a:r>
            <a:r>
              <a:rPr lang="en-US" strike="sngStrike" dirty="0">
                <a:solidFill>
                  <a:srgbClr val="FF0000"/>
                </a:solidFill>
                <a:sym typeface="+mn-ea"/>
              </a:rPr>
              <a:t>2</a:t>
            </a:r>
            <a:r>
              <a:rPr lang="en-US" dirty="0">
                <a:solidFill>
                  <a:srgbClr val="FF0000"/>
                </a:solidFill>
                <a:sym typeface="+mn-ea"/>
              </a:rPr>
              <a:t>3</a:t>
            </a:r>
            <a:r>
              <a:rPr lang="en-US" dirty="0">
                <a:sym typeface="+mn-ea"/>
              </a:rPr>
              <a:t>:</a:t>
            </a:r>
            <a:endParaRPr lang="en-US" dirty="0"/>
          </a:p>
          <a:p>
            <a:pPr marL="1080135" lvl="2" indent="-342900" fontAlgn="auto">
              <a:spcBef>
                <a:spcPts val="0"/>
              </a:spcBef>
              <a:buFont typeface="Arial" panose="020B0604020202020204" pitchFamily="34" charset="0"/>
              <a:buChar char="‒"/>
            </a:pPr>
            <a:r>
              <a:rPr lang="en-US" dirty="0">
                <a:sym typeface="+mn-ea"/>
              </a:rPr>
              <a:t>For NR-U BS, support 20MHz, 60KHz with 25PRBs;</a:t>
            </a:r>
          </a:p>
          <a:p>
            <a:pPr marL="1080135" lvl="2" indent="-342900" fontAlgn="auto">
              <a:spcBef>
                <a:spcPts val="0"/>
              </a:spcBef>
              <a:buFont typeface="Arial" panose="020B0604020202020204" pitchFamily="34" charset="0"/>
              <a:buChar char="‒"/>
            </a:pPr>
            <a:r>
              <a:rPr lang="en-US" dirty="0">
                <a:sym typeface="+mn-ea"/>
              </a:rPr>
              <a:t>For NR-U PC5 UE, support 20MHz, 60KHz with 25PRBs;</a:t>
            </a:r>
          </a:p>
          <a:p>
            <a:pPr marL="1080135" lvl="2" indent="-342900" fontAlgn="auto">
              <a:spcBef>
                <a:spcPts val="0"/>
              </a:spcBef>
              <a:buFont typeface="Arial" panose="020B0604020202020204" pitchFamily="34" charset="0"/>
              <a:buChar char="‒"/>
            </a:pPr>
            <a:r>
              <a:rPr lang="en-US" dirty="0">
                <a:sym typeface="+mn-ea"/>
              </a:rPr>
              <a:t>For NR-U PC3 UE, support 20MHz, 60KHz with 24PRBs; </a:t>
            </a:r>
          </a:p>
          <a:p>
            <a:pPr marL="1080135" lvl="2" indent="-342900" fontAlgn="auto">
              <a:spcBef>
                <a:spcPts val="0"/>
              </a:spcBef>
              <a:buFont typeface="Arial" panose="020B0604020202020204" pitchFamily="34" charset="0"/>
              <a:buChar char="‒"/>
            </a:pPr>
            <a:endParaRPr lang="en-US" dirty="0"/>
          </a:p>
          <a:p>
            <a:pPr marL="17780" lvl="2" indent="0" fontAlgn="auto">
              <a:spcBef>
                <a:spcPts val="0"/>
              </a:spcBef>
              <a:buNone/>
            </a:pPr>
            <a:r>
              <a:rPr lang="en-US" dirty="0">
                <a:solidFill>
                  <a:srgbClr val="00B0F0"/>
                </a:solidFill>
              </a:rPr>
              <a:t>The intra-carrier Gurad band for 20MHz ,60KHz should be dependent on the above conclusion.</a:t>
            </a:r>
          </a:p>
        </p:txBody>
      </p:sp>
      <p:sp>
        <p:nvSpPr>
          <p:cNvPr id="4" name="Slide Number Placeholder 3"/>
          <p:cNvSpPr>
            <a:spLocks noGrp="1"/>
          </p:cNvSpPr>
          <p:nvPr>
            <p:ph type="sldNum" sz="quarter" idx="12"/>
          </p:nvPr>
        </p:nvSpPr>
        <p:spPr/>
        <p:txBody>
          <a:bodyPr/>
          <a:lstStyle/>
          <a:p>
            <a:fld id="{5A895D4C-8F8D-4A03-BC45-F746214387B6}" type="slidenum">
              <a:rPr lang="en-US" smtClean="0"/>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guardband grid and shift</a:t>
            </a:r>
            <a:endParaRPr lang="en-US" i="1" u="sng"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ym typeface="+mn-ea"/>
              </a:rPr>
              <a:t>Agreement: </a:t>
            </a:r>
          </a:p>
          <a:p>
            <a:pPr marL="360045" lvl="2" indent="-342900" fontAlgn="auto">
              <a:spcBef>
                <a:spcPts val="0"/>
              </a:spcBef>
              <a:buFont typeface="Arial" panose="020B0604020202020204" pitchFamily="34" charset="0"/>
              <a:buChar char="•"/>
            </a:pPr>
            <a:r>
              <a:rPr lang="en-US" dirty="0">
                <a:solidFill>
                  <a:srgbClr val="00B0F0"/>
                </a:solidFill>
                <a:sym typeface="+mn-ea"/>
              </a:rPr>
              <a:t>freq shift  due to RB alignment between component carriers and wideband operation carrier is not needed to be specified.</a:t>
            </a:r>
          </a:p>
          <a:p>
            <a:pPr marL="360045" lvl="2" indent="-342900" fontAlgn="auto">
              <a:spcBef>
                <a:spcPts val="0"/>
              </a:spcBef>
              <a:buFont typeface="Arial" panose="020B0604020202020204" pitchFamily="34" charset="0"/>
              <a:buChar char="•"/>
            </a:pPr>
            <a:r>
              <a:rPr lang="en-US" dirty="0">
                <a:solidFill>
                  <a:srgbClr val="00B0F0"/>
                </a:solidFill>
                <a:sym typeface="+mn-ea"/>
              </a:rPr>
              <a:t>200KHz freq shift due to the allowed ±200 kHz shift of the Wi-Fi channel raster specified in the EN harmonised standard is not needed.</a:t>
            </a:r>
            <a:endParaRPr lang="en-US" dirty="0">
              <a:solidFill>
                <a:srgbClr val="FF0000"/>
              </a:solidFill>
              <a:sym typeface="+mn-ea"/>
            </a:endParaRPr>
          </a:p>
          <a:p>
            <a:pPr marL="17145" lvl="2" indent="0" fontAlgn="auto">
              <a:spcBef>
                <a:spcPts val="0"/>
              </a:spcBef>
              <a:buNone/>
            </a:pPr>
            <a:endParaRPr lang="en-US" dirty="0">
              <a:sym typeface="+mn-ea"/>
            </a:endParaRPr>
          </a:p>
          <a:p>
            <a:pPr marL="17145" lvl="2" indent="0" fontAlgn="auto">
              <a:spcBef>
                <a:spcPts val="0"/>
              </a:spcBef>
              <a:buNone/>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guardband grid and shift</a:t>
            </a:r>
            <a:endParaRPr lang="en-US" i="1" u="sng"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ym typeface="+mn-ea"/>
              </a:rPr>
              <a:t>Agreement: </a:t>
            </a:r>
          </a:p>
          <a:p>
            <a:pPr marL="360045" lvl="2" indent="-342900" fontAlgn="auto">
              <a:spcBef>
                <a:spcPts val="0"/>
              </a:spcBef>
              <a:buFont typeface="Arial" panose="020B0604020202020204" pitchFamily="34" charset="0"/>
              <a:buChar char="•"/>
            </a:pPr>
            <a:r>
              <a:rPr lang="en-US" dirty="0">
                <a:sym typeface="+mn-ea"/>
              </a:rPr>
              <a:t>Only the configurations in R4-1916160 should be used in 3GPP testing.</a:t>
            </a:r>
          </a:p>
          <a:p>
            <a:pPr marL="360045" lvl="2" indent="-342900" fontAlgn="auto">
              <a:spcBef>
                <a:spcPts val="0"/>
              </a:spcBef>
              <a:buFont typeface="Arial" panose="020B0604020202020204" pitchFamily="34" charset="0"/>
              <a:buChar char="•"/>
            </a:pPr>
            <a:r>
              <a:rPr lang="en-US" dirty="0">
                <a:sym typeface="+mn-ea"/>
              </a:rPr>
              <a:t>From sub-band perspective, RAN4 specifications should clearly state that requirements apply under the assumptions of using subbands that are multiples of 20MHz.</a:t>
            </a:r>
          </a:p>
          <a:p>
            <a:pPr marL="17145" lvl="2" indent="0" fontAlgn="auto">
              <a:spcBef>
                <a:spcPts val="0"/>
              </a:spcBef>
              <a:buNone/>
            </a:pPr>
            <a:endParaRPr lang="en-US" dirty="0">
              <a:sym typeface="+mn-ea"/>
            </a:endParaRPr>
          </a:p>
          <a:p>
            <a:pPr marL="17145" lvl="2" indent="0" fontAlgn="auto">
              <a:spcBef>
                <a:spcPts val="0"/>
              </a:spcBef>
              <a:buNone/>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References:</a:t>
            </a:r>
          </a:p>
        </p:txBody>
      </p:sp>
      <p:sp>
        <p:nvSpPr>
          <p:cNvPr id="3" name="Content Placeholder 2"/>
          <p:cNvSpPr>
            <a:spLocks noGrp="1"/>
          </p:cNvSpPr>
          <p:nvPr>
            <p:ph idx="1"/>
          </p:nvPr>
        </p:nvSpPr>
        <p:spPr>
          <a:xfrm>
            <a:off x="838200" y="1122630"/>
            <a:ext cx="10515600" cy="5378765"/>
          </a:xfrm>
        </p:spPr>
        <p:txBody>
          <a:bodyPr>
            <a:normAutofit/>
          </a:bodyPr>
          <a:lstStyle/>
          <a:p>
            <a:pPr marL="457200" lvl="1" indent="0">
              <a:buNone/>
            </a:pPr>
            <a:r>
              <a:rPr lang="en-US" sz="1800" dirty="0"/>
              <a:t>R4-2000818, Further considerations of guard band on wideband operation,Huawei, HiSilicon</a:t>
            </a:r>
          </a:p>
          <a:p>
            <a:pPr marL="457200" lvl="1" indent="0">
              <a:buNone/>
            </a:pPr>
            <a:r>
              <a:rPr lang="en-US" sz="1800" dirty="0"/>
              <a:t>R4-2000981, Discussions on intra-carrier Guardband,ZTE</a:t>
            </a:r>
          </a:p>
          <a:p>
            <a:pPr marL="457200" lvl="1" indent="0">
              <a:buNone/>
            </a:pPr>
            <a:r>
              <a:rPr lang="en-US" sz="1800" dirty="0"/>
              <a:t>R4-2001732,NR-U Guard band analysis,FUTUREWEI</a:t>
            </a:r>
          </a:p>
          <a:p>
            <a:pPr marL="457200" lvl="1" indent="0">
              <a:buNone/>
            </a:pPr>
            <a:r>
              <a:rPr lang="en-US" sz="1800" dirty="0"/>
              <a:t>R4-2000820,Draft CR to 38.104 on NR-U Spectrum Utilization,Huawei, HiSilicon</a:t>
            </a:r>
          </a:p>
          <a:p>
            <a:pPr marL="457200" lvl="1" indent="0">
              <a:buNone/>
            </a:pPr>
            <a:r>
              <a:rPr lang="en-US" sz="1800" dirty="0"/>
              <a:t>R4-2000967,NR-U Spectral Utilization and Wideband Operation, Qualcomm Incorporated</a:t>
            </a:r>
          </a:p>
          <a:p>
            <a:pPr marL="457200" lvl="1" indent="0">
              <a:buNone/>
            </a:pPr>
            <a:r>
              <a:rPr lang="en-US" sz="1800" dirty="0"/>
              <a:t>R4-2001319 The NR-U channel raster and allowed intra-cell GB for wideband operation,Ericsson</a:t>
            </a:r>
          </a:p>
          <a:p>
            <a:pPr marL="457200" lvl="1" indent="0">
              <a:buNone/>
            </a:pPr>
            <a:r>
              <a:rPr lang="en-US" sz="1800" dirty="0"/>
              <a:t>R4-2001320, Nominal intra-cell guard bands for wideband operation,Ericsson</a:t>
            </a:r>
          </a:p>
          <a:p>
            <a:pPr marL="457200" lvl="1" indent="0">
              <a:buNone/>
            </a:pPr>
            <a:endParaRPr lang="en-US" sz="1800" dirty="0"/>
          </a:p>
          <a:p>
            <a:pPr marL="457200" lvl="1" indent="0">
              <a:buNone/>
            </a:pPr>
            <a:endParaRPr lang="en-US" sz="1800" dirty="0"/>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5A895D4C-8F8D-4A03-BC45-F746214387B6}" type="slidenum">
              <a:rPr lang="en-US" smtClean="0"/>
              <a:t>7</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614</Words>
  <Application>Microsoft Office PowerPoint</Application>
  <PresentationFormat>Widescreen</PresentationFormat>
  <Paragraphs>138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WF on wideband operation</vt:lpstr>
      <vt:lpstr>Background</vt:lpstr>
      <vt:lpstr>status for intra-carrier guardband proposal </vt:lpstr>
      <vt:lpstr>WF for intra-carrier GB and SU for BS and UE</vt:lpstr>
      <vt:lpstr>WF for guardband grid and shift</vt:lpstr>
      <vt:lpstr>WF for guardband grid and shift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for NR PC3 fallback</dc:title>
  <dc:creator>Gene Fong</dc:creator>
  <cp:lastModifiedBy>Valentin Gheorghiu</cp:lastModifiedBy>
  <cp:revision>106</cp:revision>
  <dcterms:created xsi:type="dcterms:W3CDTF">2018-08-21T06:09:00Z</dcterms:created>
  <dcterms:modified xsi:type="dcterms:W3CDTF">2020-03-03T19:28:41Z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0x01010057487C7AB0FA344C95D548FCA1A0E6B1</vt:lpwstr>
  </property>
  <property fmtid="{D5CDD505-2E9C-101B-9397-08002B2CF9AE}" pid="3" name="KSOProductBuildVer">
    <vt:lpwstr>2052-10.8.2.6613</vt:lpwstr>
  </property>
  <property fmtid="{D5CDD505-2E9C-101B-9397-08002B2CF9AE}" pid="4" name="_2015_ms_pID_725343">
    <vt:lpwstr>(2)d29IVLdX9g9l1SwHzuDDu1i+M2gtOMSd1zCeXkstFBwID45O/JKjnWJKeF2IhnHdhVf+4jgs
zdHjIeIhEYx0fwBROR8IwQVf4TiJdTQHBV+1ihct1fU1k7ImFKsZCGtYtIPzYpCL3YtIM7t3
BXOT/xyxUiA/rPojJUlvy/7w4JsUy6W09tRh4Ejl0nj61kSA3Zr/vc6VFRvJnFFvnDh9E3sS
MKBBEL81seqdwmwPUc</vt:lpwstr>
  </property>
  <property fmtid="{D5CDD505-2E9C-101B-9397-08002B2CF9AE}" pid="5" name="_2015_ms_pID_7253431">
    <vt:lpwstr>1STPnTbdYhwCQixO6ghWsDKKJZCNfJ13l1F4mI8G9nDZODe3GkITf+
6/0aZigXLeDp1mNTx1VIiXWm6fwrO60Pue3cww/7BaOz8TZni8/zSg1Dk8P7MkH0p5HYHZxX
JChCJuontd264iGk8q+Fpf9ms/Ddy28e/yvhoWLVrRaiJe0W9BjZRCUDDgpPt5ViFKM=</vt:lpwstr>
  </property>
</Properties>
</file>