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3"/>
    <p:sldId id="267" r:id="rId4"/>
    <p:sldId id="264" r:id="rId5"/>
    <p:sldId id="270" r:id="rId6"/>
    <p:sldId id="271" r:id="rId7"/>
    <p:sldId id="272"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cmAuthor id="2" name="xuefei1" initials="4"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4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03T15:42:10.893" idx="1">
    <p:pos x="7029" y="1360"/>
    <p:text>The motivation for option 2 is to re-use R-15 implementation(R4-2000967). However, we think that should not be the principle or limitation for R16 design. We have already achieved the agreement as descriped in backgroud, there is no need to go back and option 2 should be precluded.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3CF0-6E0B-4875-9977-F910DD15014E}" type="datetimeFigureOut">
              <a:rPr lang="en-US" smtClean="0"/>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D4EB6-6904-4879-AF1A-C10C5D4B8440}"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28E66D73-965A-4B6D-8F80-CA2902517E87}"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BD7DB9D-CA64-4337-888B-DE4E88925E59}"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21173AA-4700-4E79-A133-2D8603E19353}"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87B3317-B36A-4639-8F4F-08EA19B370E9}"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D244A09F-62FD-4A98-AEDF-61B9315FC934}"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BD3D38C7-460B-4252-8BCB-269CCB2B6AE6}"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D5D08C0-CD51-457D-9341-C9A110DF8BF4}" type="datetime1">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2C53409-7C7D-4879-986C-CD9056700DA3}" type="datetime1">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706F-0BAB-4FCC-A6B6-9D2449C68EA3}" type="datetime1">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823E71DF-092E-4159-94B0-95A213FE7ECD}"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772C4AB6-92E0-41FB-BEEE-CAEB88C7F3AE}"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18B-F49E-4F5A-A26D-E438A17C868D}" type="datetime1">
              <a:rPr lang="en-US" smtClean="0"/>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111" y="1874169"/>
            <a:ext cx="10385777" cy="1807912"/>
          </a:xfrm>
        </p:spPr>
        <p:txBody>
          <a:bodyPr>
            <a:normAutofit/>
          </a:bodyPr>
          <a:lstStyle/>
          <a:p>
            <a:r>
              <a:rPr lang="en-US" dirty="0"/>
              <a:t>WF on wideband operation</a:t>
            </a:r>
            <a:endParaRPr lang="en-US" dirty="0"/>
          </a:p>
        </p:txBody>
      </p:sp>
      <p:sp>
        <p:nvSpPr>
          <p:cNvPr id="3" name="Subtitle 2"/>
          <p:cNvSpPr>
            <a:spLocks noGrp="1"/>
          </p:cNvSpPr>
          <p:nvPr>
            <p:ph type="subTitle" idx="1"/>
          </p:nvPr>
        </p:nvSpPr>
        <p:spPr>
          <a:xfrm>
            <a:off x="1523999" y="3884905"/>
            <a:ext cx="9144000" cy="1655762"/>
          </a:xfrm>
        </p:spPr>
        <p:txBody>
          <a:bodyPr/>
          <a:lstStyle/>
          <a:p>
            <a:r>
              <a:rPr lang="en-US" dirty="0"/>
              <a:t>ZTE </a:t>
            </a:r>
            <a:endParaRPr lang="en-US" dirty="0"/>
          </a:p>
        </p:txBody>
      </p:sp>
      <p:sp>
        <p:nvSpPr>
          <p:cNvPr id="4" name="TextBox 3"/>
          <p:cNvSpPr txBox="1"/>
          <p:nvPr/>
        </p:nvSpPr>
        <p:spPr>
          <a:xfrm>
            <a:off x="8664166" y="474132"/>
            <a:ext cx="2624723" cy="368300"/>
          </a:xfrm>
          <a:prstGeom prst="rect">
            <a:avLst/>
          </a:prstGeom>
          <a:noFill/>
        </p:spPr>
        <p:txBody>
          <a:bodyPr wrap="square" rtlCol="0">
            <a:spAutoFit/>
          </a:bodyPr>
          <a:lstStyle/>
          <a:p>
            <a:pPr algn="r"/>
            <a:r>
              <a:rPr lang="en-US" b="1" dirty="0"/>
              <a:t>R4-2002746 </a:t>
            </a:r>
            <a:endParaRPr lang="en-US" b="1" dirty="0"/>
          </a:p>
        </p:txBody>
      </p:sp>
      <p:sp>
        <p:nvSpPr>
          <p:cNvPr id="5" name="TextBox 4"/>
          <p:cNvSpPr txBox="1"/>
          <p:nvPr/>
        </p:nvSpPr>
        <p:spPr>
          <a:xfrm>
            <a:off x="902970" y="474345"/>
            <a:ext cx="3143885" cy="645160"/>
          </a:xfrm>
          <a:prstGeom prst="rect">
            <a:avLst/>
          </a:prstGeom>
          <a:noFill/>
        </p:spPr>
        <p:txBody>
          <a:bodyPr wrap="square" rtlCol="0">
            <a:spAutoFit/>
          </a:bodyPr>
          <a:lstStyle/>
          <a:p>
            <a:r>
              <a:rPr lang="en-US" b="1" dirty="0"/>
              <a:t>3GPP TSG-RAN WG4 #94e </a:t>
            </a:r>
            <a:endParaRPr lang="en-US" b="1" dirty="0"/>
          </a:p>
          <a:p>
            <a:pPr hangingPunct="0"/>
            <a:r>
              <a:rPr lang="en-US" b="1" dirty="0"/>
              <a:t>24</a:t>
            </a:r>
            <a:r>
              <a:rPr lang="en-US" b="1" baseline="30000" dirty="0"/>
              <a:t>th</a:t>
            </a:r>
            <a:r>
              <a:rPr lang="en-US" b="1" dirty="0"/>
              <a:t>  Feb.2020 – 6</a:t>
            </a:r>
            <a:r>
              <a:rPr lang="en-US" b="1" baseline="30000" dirty="0"/>
              <a:t>th</a:t>
            </a:r>
            <a:r>
              <a:rPr lang="en-US" b="1" dirty="0"/>
              <a:t> Mar. 2020</a:t>
            </a:r>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Background</a:t>
            </a:r>
            <a:endParaRPr lang="en-US"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
        <p:nvSpPr>
          <p:cNvPr id="6" name="Content Placeholder 2"/>
          <p:cNvSpPr>
            <a:spLocks noGrp="1"/>
          </p:cNvSpPr>
          <p:nvPr/>
        </p:nvSpPr>
        <p:spPr>
          <a:xfrm>
            <a:off x="838200" y="1158875"/>
            <a:ext cx="10515600" cy="4606925"/>
          </a:xfrm>
          <a:prstGeom prst="rect">
            <a:avLst/>
          </a:prstGeom>
        </p:spPr>
        <p:txBody>
          <a:bodyPr vert="horz" lIns="91440" tIns="45720" rIns="91440" bIns="45720" rtlCol="0">
            <a:normAutofit fontScale="9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fi-FI" sz="2000" dirty="0" err="1"/>
              <a:t>WF on spectrum utilization for NR-U R4-1910537 was approved as following:</a:t>
            </a:r>
            <a:endParaRPr lang="en-US" altLang="fi-FI" sz="2000" dirty="0" err="1"/>
          </a:p>
          <a:p>
            <a:pPr marL="539750" indent="0" fontAlgn="auto">
              <a:buNone/>
            </a:pPr>
            <a:r>
              <a:rPr lang="en-US" sz="2000" dirty="0">
                <a:sym typeface="+mn-ea"/>
              </a:rPr>
              <a:t>It is agreed to increase the number of PRBs to 25 for 20 MHz channel bandwidth with 60 kHz SCS</a:t>
            </a:r>
            <a:r>
              <a:rPr lang="en-US" sz="2000" dirty="0">
                <a:solidFill>
                  <a:srgbClr val="FF0000"/>
                </a:solidFill>
                <a:sym typeface="+mn-ea"/>
              </a:rPr>
              <a:t> with the condition</a:t>
            </a:r>
            <a:r>
              <a:rPr lang="pl-PL" sz="2000" dirty="0">
                <a:solidFill>
                  <a:srgbClr val="FF0000"/>
                </a:solidFill>
                <a:sym typeface="+mn-ea"/>
              </a:rPr>
              <a:t> </a:t>
            </a:r>
            <a:r>
              <a:rPr lang="en-US" sz="2000" dirty="0">
                <a:solidFill>
                  <a:srgbClr val="FF0000"/>
                </a:solidFill>
                <a:sym typeface="+mn-ea"/>
              </a:rPr>
              <a:t>of relaxation on NR-U emission requirements</a:t>
            </a:r>
            <a:r>
              <a:rPr lang="pl-PL" sz="2000" dirty="0">
                <a:solidFill>
                  <a:srgbClr val="FF0000"/>
                </a:solidFill>
                <a:sym typeface="+mn-ea"/>
              </a:rPr>
              <a:t> </a:t>
            </a:r>
            <a:r>
              <a:rPr lang="en-US" sz="2000" dirty="0">
                <a:solidFill>
                  <a:srgbClr val="FF0000"/>
                </a:solidFill>
                <a:sym typeface="+mn-ea"/>
              </a:rPr>
              <a:t>compared with R15 NR</a:t>
            </a:r>
            <a:r>
              <a:rPr lang="pl-PL" sz="2000" dirty="0">
                <a:solidFill>
                  <a:srgbClr val="FF0000"/>
                </a:solidFill>
                <a:sym typeface="+mn-ea"/>
              </a:rPr>
              <a:t>.</a:t>
            </a:r>
            <a:r>
              <a:rPr lang="en-US" sz="2000" dirty="0">
                <a:solidFill>
                  <a:schemeClr val="tx1"/>
                </a:solidFill>
                <a:sym typeface="+mn-ea"/>
              </a:rPr>
              <a:t> </a:t>
            </a:r>
            <a:r>
              <a:rPr lang="en-US" sz="2000" dirty="0">
                <a:solidFill>
                  <a:schemeClr val="tx1"/>
                </a:solidFill>
                <a:highlight>
                  <a:srgbClr val="FFFF00"/>
                </a:highlight>
                <a:sym typeface="+mn-ea"/>
              </a:rPr>
              <a:t>  </a:t>
            </a:r>
            <a:endParaRPr lang="fi-FI" sz="2000" dirty="0" err="1">
              <a:solidFill>
                <a:schemeClr val="tx1"/>
              </a:solidFill>
            </a:endParaRPr>
          </a:p>
          <a:p>
            <a:r>
              <a:rPr lang="en-US" altLang="fi-FI" sz="2000" dirty="0" err="1"/>
              <a:t>According to the existing NR-U BS and UE requirement as listed in the following table, both NR-U BS ACLR requirement and NR-U PC5 ACLR requirement has been relaxed compared with legacy ACLR requirement 30dBc.</a:t>
            </a:r>
            <a:endParaRPr lang="fi-FI" sz="2000" dirty="0" err="1"/>
          </a:p>
          <a:p>
            <a:endParaRPr lang="fi-FI" sz="2000" dirty="0" err="1"/>
          </a:p>
          <a:p>
            <a:endParaRPr lang="fi-FI" sz="2000" dirty="0" err="1"/>
          </a:p>
          <a:p>
            <a:endParaRPr lang="fi-FI" sz="2000" dirty="0" err="1"/>
          </a:p>
          <a:p>
            <a:endParaRPr lang="fi-FI" sz="2000" dirty="0" err="1"/>
          </a:p>
          <a:p>
            <a:endParaRPr lang="fi-FI" sz="2000" dirty="0" err="1"/>
          </a:p>
          <a:p>
            <a:pPr marL="0" indent="0">
              <a:buNone/>
            </a:pPr>
            <a:endParaRPr lang="fi-FI" sz="2000" dirty="0" err="1"/>
          </a:p>
          <a:p>
            <a:r>
              <a:rPr lang="en-US" altLang="fi-FI" sz="2000" dirty="0" err="1"/>
              <a:t>Intra-carrier guardband design for 60KHz, there are two alternatives left: </a:t>
            </a:r>
            <a:endParaRPr lang="en-US" altLang="fi-FI" sz="2000" dirty="0" err="1"/>
          </a:p>
          <a:p>
            <a:pPr marL="539750" fontAlgn="auto">
              <a:buFont typeface="Arial" panose="020B0604020202020204" pitchFamily="34" charset="0"/>
              <a:buChar char="‒"/>
            </a:pPr>
            <a:endParaRPr lang="en-US" altLang="fi-FI" sz="2000" dirty="0" err="1"/>
          </a:p>
          <a:p>
            <a:pPr marL="539750" fontAlgn="auto">
              <a:buFont typeface="Arial" panose="020B0604020202020204" pitchFamily="34" charset="0"/>
              <a:buChar char="‒"/>
            </a:pPr>
            <a:r>
              <a:rPr lang="en-US" altLang="fi-FI" sz="2000" dirty="0" err="1"/>
              <a:t>Option2 : to support 20MHz, 60KHz wit 25PRBs</a:t>
            </a:r>
            <a:endParaRPr lang="fi-FI" dirty="0"/>
          </a:p>
          <a:p>
            <a:endParaRPr lang="fi-FI" dirty="0"/>
          </a:p>
        </p:txBody>
      </p:sp>
      <p:graphicFrame>
        <p:nvGraphicFramePr>
          <p:cNvPr id="8" name="Table 3"/>
          <p:cNvGraphicFramePr>
            <a:graphicFrameLocks noGrp="1"/>
          </p:cNvGraphicFramePr>
          <p:nvPr/>
        </p:nvGraphicFramePr>
        <p:xfrm>
          <a:off x="1979340" y="2882652"/>
          <a:ext cx="7128792" cy="1689100"/>
        </p:xfrm>
        <a:graphic>
          <a:graphicData uri="http://schemas.openxmlformats.org/drawingml/2006/table">
            <a:tbl>
              <a:tblPr firstRow="1" bandRow="1">
                <a:tableStyleId>{5940675A-B579-460E-94D1-54222C63F5DA}</a:tableStyleId>
              </a:tblPr>
              <a:tblGrid>
                <a:gridCol w="792088"/>
                <a:gridCol w="3384376"/>
                <a:gridCol w="2952328"/>
              </a:tblGrid>
              <a:tr h="408940">
                <a:tc>
                  <a:txBody>
                    <a:bodyPr/>
                    <a:lstStyle/>
                    <a:p>
                      <a:endParaRPr lang="zh-CN" altLang="en-US" dirty="0">
                        <a:solidFill>
                          <a:schemeClr val="tx1"/>
                        </a:solidFill>
                      </a:endParaRPr>
                    </a:p>
                  </a:txBody>
                  <a:tcPr/>
                </a:tc>
                <a:tc>
                  <a:txBody>
                    <a:bodyPr/>
                    <a:lstStyle/>
                    <a:p>
                      <a:r>
                        <a:rPr lang="en-US" altLang="zh-CN" dirty="0">
                          <a:solidFill>
                            <a:schemeClr val="tx1"/>
                          </a:solidFill>
                        </a:rPr>
                        <a:t>R15</a:t>
                      </a:r>
                      <a:r>
                        <a:rPr lang="en-US" altLang="zh-CN" baseline="0" dirty="0">
                          <a:solidFill>
                            <a:schemeClr val="tx1"/>
                          </a:solidFill>
                        </a:rPr>
                        <a:t> NR FR1</a:t>
                      </a:r>
                      <a:endParaRPr lang="en-US" altLang="zh-CN" baseline="0" dirty="0">
                        <a:solidFill>
                          <a:schemeClr val="tx1"/>
                        </a:solidFill>
                      </a:endParaRPr>
                    </a:p>
                  </a:txBody>
                  <a:tcPr/>
                </a:tc>
                <a:tc>
                  <a:txBody>
                    <a:bodyPr/>
                    <a:lstStyle/>
                    <a:p>
                      <a:r>
                        <a:rPr lang="en-US" altLang="zh-CN" dirty="0">
                          <a:solidFill>
                            <a:schemeClr val="tx1"/>
                          </a:solidFill>
                        </a:rPr>
                        <a:t>NR-U</a:t>
                      </a:r>
                      <a:endParaRPr lang="en-US" altLang="zh-CN" dirty="0">
                        <a:solidFill>
                          <a:schemeClr val="tx1"/>
                        </a:solidFill>
                      </a:endParaRPr>
                    </a:p>
                  </a:txBody>
                  <a:tcPr/>
                </a:tc>
              </a:tr>
              <a:tr h="370840">
                <a:tc>
                  <a:txBody>
                    <a:bodyPr/>
                    <a:lstStyle/>
                    <a:p>
                      <a:r>
                        <a:rPr lang="en-US" altLang="zh-CN" dirty="0">
                          <a:solidFill>
                            <a:schemeClr val="tx1"/>
                          </a:solidFill>
                        </a:rPr>
                        <a:t>BS ACLR</a:t>
                      </a:r>
                      <a:endParaRPr lang="en-US" altLang="zh-CN" dirty="0">
                        <a:solidFill>
                          <a:schemeClr val="tx1"/>
                        </a:solidFill>
                      </a:endParaRPr>
                    </a:p>
                  </a:txBody>
                  <a:tcPr/>
                </a:tc>
                <a:tc>
                  <a:txBody>
                    <a:bodyPr/>
                    <a:lstStyle/>
                    <a:p>
                      <a:r>
                        <a:rPr lang="en-US" altLang="zh-CN" dirty="0">
                          <a:solidFill>
                            <a:schemeClr val="tx1"/>
                          </a:solidFill>
                        </a:rPr>
                        <a:t>45dB</a:t>
                      </a:r>
                      <a:r>
                        <a:rPr lang="en-US" altLang="zh-CN" baseline="0" dirty="0">
                          <a:solidFill>
                            <a:schemeClr val="tx1"/>
                          </a:solidFill>
                        </a:rPr>
                        <a:t> on 1</a:t>
                      </a:r>
                      <a:r>
                        <a:rPr lang="en-US" altLang="zh-CN" baseline="30000" dirty="0">
                          <a:solidFill>
                            <a:schemeClr val="tx1"/>
                          </a:solidFill>
                        </a:rPr>
                        <a:t>st</a:t>
                      </a:r>
                      <a:r>
                        <a:rPr lang="en-US" altLang="zh-CN" baseline="0" dirty="0">
                          <a:solidFill>
                            <a:schemeClr val="tx1"/>
                          </a:solidFill>
                        </a:rPr>
                        <a:t> adjacent channel </a:t>
                      </a:r>
                      <a:endParaRPr lang="en-US" altLang="zh-CN" baseline="0" dirty="0">
                        <a:solidFill>
                          <a:schemeClr val="tx1"/>
                        </a:solidFill>
                      </a:endParaRPr>
                    </a:p>
                  </a:txBody>
                  <a:tcPr/>
                </a:tc>
                <a:tc>
                  <a:txBody>
                    <a:bodyPr/>
                    <a:lstStyle/>
                    <a:p>
                      <a:r>
                        <a:rPr lang="en-US" altLang="zh-CN" dirty="0">
                          <a:solidFill>
                            <a:schemeClr val="tx1"/>
                          </a:solidFill>
                        </a:rPr>
                        <a:t>35dB on 1</a:t>
                      </a:r>
                      <a:r>
                        <a:rPr lang="en-US" altLang="zh-CN" baseline="30000" dirty="0">
                          <a:solidFill>
                            <a:schemeClr val="tx1"/>
                          </a:solidFill>
                        </a:rPr>
                        <a:t>st</a:t>
                      </a:r>
                      <a:r>
                        <a:rPr lang="en-US" altLang="zh-CN" dirty="0">
                          <a:solidFill>
                            <a:schemeClr val="tx1"/>
                          </a:solidFill>
                        </a:rPr>
                        <a:t> adjacent channel</a:t>
                      </a:r>
                      <a:endParaRPr lang="en-US" altLang="zh-CN" dirty="0">
                        <a:solidFill>
                          <a:schemeClr val="tx1"/>
                        </a:solidFill>
                      </a:endParaRPr>
                    </a:p>
                  </a:txBody>
                  <a:tcPr/>
                </a:tc>
              </a:tr>
              <a:tr h="370840">
                <a:tc>
                  <a:txBody>
                    <a:bodyPr/>
                    <a:lstStyle/>
                    <a:p>
                      <a:r>
                        <a:rPr lang="en-US" altLang="zh-CN" dirty="0">
                          <a:solidFill>
                            <a:schemeClr val="tx1"/>
                          </a:solidFill>
                        </a:rPr>
                        <a:t>UE ACLR</a:t>
                      </a:r>
                      <a:endParaRPr lang="en-US" altLang="zh-CN" dirty="0">
                        <a:solidFill>
                          <a:schemeClr val="tx1"/>
                        </a:solidFill>
                      </a:endParaRPr>
                    </a:p>
                  </a:txBody>
                  <a:tcPr/>
                </a:tc>
                <a:tc>
                  <a:txBody>
                    <a:bodyPr/>
                    <a:lstStyle/>
                    <a:p>
                      <a:r>
                        <a:rPr lang="en-US" altLang="zh-CN" dirty="0">
                          <a:solidFill>
                            <a:schemeClr val="tx1"/>
                          </a:solidFill>
                        </a:rPr>
                        <a:t>30dB on</a:t>
                      </a:r>
                      <a:r>
                        <a:rPr lang="en-US" altLang="zh-CN" baseline="0" dirty="0">
                          <a:solidFill>
                            <a:schemeClr val="tx1"/>
                          </a:solidFill>
                        </a:rPr>
                        <a:t> adjacent channel </a:t>
                      </a:r>
                      <a:endParaRPr lang="en-US" altLang="zh-CN" baseline="0" dirty="0">
                        <a:solidFill>
                          <a:schemeClr val="tx1"/>
                        </a:solidFill>
                      </a:endParaRPr>
                    </a:p>
                  </a:txBody>
                  <a:tcPr/>
                </a:tc>
                <a:tc>
                  <a:txBody>
                    <a:bodyPr/>
                    <a:lstStyle/>
                    <a:p>
                      <a:r>
                        <a:rPr lang="en-US" altLang="zh-CN" dirty="0">
                          <a:solidFill>
                            <a:schemeClr val="tx1"/>
                          </a:solidFill>
                        </a:rPr>
                        <a:t>27dBc for PC5 and </a:t>
                      </a:r>
                      <a:endParaRPr lang="en-US" altLang="zh-CN" dirty="0">
                        <a:solidFill>
                          <a:schemeClr val="tx1"/>
                        </a:solidFill>
                      </a:endParaRPr>
                    </a:p>
                    <a:p>
                      <a:r>
                        <a:rPr lang="en-US" altLang="zh-CN" dirty="0">
                          <a:solidFill>
                            <a:schemeClr val="tx1"/>
                          </a:solidFill>
                        </a:rPr>
                        <a:t>[30dBc for PC3]</a:t>
                      </a:r>
                      <a:endParaRPr lang="en-US" altLang="zh-CN" dirty="0">
                        <a:solidFill>
                          <a:schemeClr val="tx1"/>
                        </a:solidFill>
                      </a:endParaRPr>
                    </a:p>
                  </a:txBody>
                  <a:tcPr/>
                </a:tc>
              </a:tr>
            </a:tbl>
          </a:graphicData>
        </a:graphic>
      </p:graphicFrame>
      <p:graphicFrame>
        <p:nvGraphicFramePr>
          <p:cNvPr id="9" name="Table 7"/>
          <p:cNvGraphicFramePr>
            <a:graphicFrameLocks noGrp="1"/>
          </p:cNvGraphicFramePr>
          <p:nvPr/>
        </p:nvGraphicFramePr>
        <p:xfrm>
          <a:off x="1214479" y="4894267"/>
          <a:ext cx="10041047" cy="1402080"/>
        </p:xfrm>
        <a:graphic>
          <a:graphicData uri="http://schemas.openxmlformats.org/drawingml/2006/table">
            <a:tbl>
              <a:tblPr firstRow="1" bandRow="1">
                <a:tableStyleId>{5C22544A-7EE6-4342-B048-85BDC9FD1C3A}</a:tableStyleId>
              </a:tblPr>
              <a:tblGrid>
                <a:gridCol w="1296045"/>
                <a:gridCol w="1520190"/>
                <a:gridCol w="1100478"/>
                <a:gridCol w="872570"/>
                <a:gridCol w="1460211"/>
                <a:gridCol w="993278"/>
                <a:gridCol w="1615886"/>
                <a:gridCol w="1182389"/>
              </a:tblGrid>
              <a:tr h="304800">
                <a:tc>
                  <a:txBody>
                    <a:bodyPr/>
                    <a:lstStyle/>
                    <a:p>
                      <a:pPr algn="ctr"/>
                      <a:r>
                        <a:rPr lang="en-GB" sz="1400" noProof="0" dirty="0"/>
                        <a:t>SCS</a:t>
                      </a:r>
                      <a:endParaRPr lang="en-GB" sz="1400"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400" noProof="0" dirty="0"/>
                        <a:t>20MHz Channels</a:t>
                      </a:r>
                      <a:endParaRPr lang="en-GB" sz="1400" noProof="0" dirty="0"/>
                    </a:p>
                  </a:txBody>
                  <a:tcPr/>
                </a:tc>
                <a:tc gridSpan="2">
                  <a:txBody>
                    <a:bodyPr/>
                    <a:lstStyle/>
                    <a:p>
                      <a:pPr algn="ctr"/>
                      <a:r>
                        <a:rPr lang="en-GB" sz="1400" noProof="0" dirty="0"/>
                        <a:t>40MHz Channels</a:t>
                      </a:r>
                      <a:endParaRPr lang="en-GB" sz="1400" noProof="0" dirty="0"/>
                    </a:p>
                  </a:txBody>
                  <a:tcPr/>
                </a:tc>
                <a:tc hMerge="1">
                  <a:tcPr/>
                </a:tc>
                <a:tc gridSpan="2">
                  <a:txBody>
                    <a:bodyPr/>
                    <a:lstStyle/>
                    <a:p>
                      <a:pPr algn="ctr"/>
                      <a:r>
                        <a:rPr lang="en-GB" sz="1400" noProof="0" dirty="0"/>
                        <a:t>60MHz Channels</a:t>
                      </a:r>
                      <a:endParaRPr lang="en-GB" sz="1400" noProof="0" dirty="0"/>
                    </a:p>
                  </a:txBody>
                  <a:tcPr/>
                </a:tc>
                <a:tc hMerge="1">
                  <a:tcPr/>
                </a:tc>
                <a:tc gridSpan="2">
                  <a:txBody>
                    <a:bodyPr/>
                    <a:lstStyle/>
                    <a:p>
                      <a:pPr algn="ctr"/>
                      <a:r>
                        <a:rPr lang="en-GB" sz="1400" noProof="0" dirty="0"/>
                        <a:t>80MHz Channels</a:t>
                      </a:r>
                      <a:endParaRPr lang="en-GB" sz="1400" noProof="0" dirty="0"/>
                    </a:p>
                  </a:txBody>
                  <a:tcPr/>
                </a:tc>
                <a:tc hMerge="1">
                  <a:tcPr/>
                </a:tc>
              </a:tr>
              <a:tr h="252000">
                <a:tc>
                  <a:txBody>
                    <a:bodyPr/>
                    <a:lstStyle/>
                    <a:p>
                      <a:pPr algn="ctr"/>
                      <a:r>
                        <a:rPr lang="en-GB" sz="1200" noProof="0"/>
                        <a:t>15KHz</a:t>
                      </a:r>
                      <a:endParaRPr lang="en-GB" sz="1200" noProof="0"/>
                    </a:p>
                  </a:txBody>
                  <a:tcPr/>
                </a:tc>
                <a:tc>
                  <a:txBody>
                    <a:bodyPr/>
                    <a:lstStyle/>
                    <a:p>
                      <a:pPr algn="ctr"/>
                      <a:r>
                        <a:rPr lang="en-GB" sz="1200" noProof="0" dirty="0"/>
                        <a:t>106</a:t>
                      </a:r>
                      <a:endParaRPr lang="en-GB" sz="1200" noProof="0" dirty="0"/>
                    </a:p>
                  </a:txBody>
                  <a:tcPr/>
                </a:tc>
                <a:tc>
                  <a:txBody>
                    <a:bodyPr/>
                    <a:lstStyle/>
                    <a:p>
                      <a:pPr algn="ctr"/>
                      <a:r>
                        <a:rPr lang="en-GB" sz="1200" noProof="0" dirty="0"/>
                        <a:t>105-6-105</a:t>
                      </a:r>
                      <a:endParaRPr lang="en-GB" sz="1200" noProof="0" dirty="0"/>
                    </a:p>
                  </a:txBody>
                  <a:tcPr/>
                </a:tc>
                <a:tc>
                  <a:txBody>
                    <a:bodyPr/>
                    <a:lstStyle/>
                    <a:p>
                      <a:pPr algn="ctr"/>
                      <a:r>
                        <a:rPr lang="en-GB" sz="1200" noProof="0" dirty="0"/>
                        <a:t>Max. 216</a:t>
                      </a:r>
                      <a:endParaRPr lang="en-GB" sz="1200" noProof="0" dirty="0"/>
                    </a:p>
                  </a:txBody>
                  <a:tcPr/>
                </a:tc>
                <a:tc gridSpan="2">
                  <a:txBody>
                    <a:bodyPr/>
                    <a:lstStyle/>
                    <a:p>
                      <a:pPr algn="ctr"/>
                      <a:r>
                        <a:rPr lang="en-GB" sz="1200" noProof="0" dirty="0"/>
                        <a:t>N/A</a:t>
                      </a:r>
                      <a:endParaRPr lang="en-GB" sz="1200" noProof="0" dirty="0"/>
                    </a:p>
                  </a:txBody>
                  <a:tcPr/>
                </a:tc>
                <a:tc hMerge="1">
                  <a:tcPr/>
                </a:tc>
                <a:tc gridSpan="2">
                  <a:txBody>
                    <a:bodyPr/>
                    <a:lstStyle/>
                    <a:p>
                      <a:pPr algn="ctr"/>
                      <a:r>
                        <a:rPr lang="en-GB" sz="1200" noProof="0" dirty="0"/>
                        <a:t>N/A</a:t>
                      </a:r>
                      <a:endParaRPr lang="en-GB" sz="1200" noProof="0" dirty="0"/>
                    </a:p>
                  </a:txBody>
                  <a:tcPr/>
                </a:tc>
                <a:tc hMerge="1">
                  <a:tcPr/>
                </a:tc>
              </a:tr>
              <a:tr h="0">
                <a:tc>
                  <a:txBody>
                    <a:bodyPr/>
                    <a:lstStyle/>
                    <a:p>
                      <a:pPr algn="ctr"/>
                      <a:r>
                        <a:rPr lang="en-GB" sz="1200" noProof="0"/>
                        <a:t>30KHz</a:t>
                      </a:r>
                      <a:endParaRPr lang="en-GB" sz="1200" noProof="0"/>
                    </a:p>
                  </a:txBody>
                  <a:tcPr/>
                </a:tc>
                <a:tc>
                  <a:txBody>
                    <a:bodyPr/>
                    <a:lstStyle/>
                    <a:p>
                      <a:pPr algn="ctr"/>
                      <a:r>
                        <a:rPr lang="en-GB" sz="1200" noProof="0" dirty="0"/>
                        <a:t>51</a:t>
                      </a:r>
                      <a:endParaRPr lang="en-GB" sz="1200" noProof="0" dirty="0"/>
                    </a:p>
                  </a:txBody>
                  <a:tcPr/>
                </a:tc>
                <a:tc>
                  <a:txBody>
                    <a:bodyPr/>
                    <a:lstStyle/>
                    <a:p>
                      <a:pPr algn="ctr"/>
                      <a:r>
                        <a:rPr lang="en-GB" sz="1200" noProof="0" dirty="0"/>
                        <a:t>50-6-50</a:t>
                      </a:r>
                      <a:endParaRPr lang="en-GB" sz="1200" noProof="0" dirty="0"/>
                    </a:p>
                  </a:txBody>
                  <a:tcPr/>
                </a:tc>
                <a:tc>
                  <a:txBody>
                    <a:bodyPr/>
                    <a:lstStyle/>
                    <a:p>
                      <a:pPr algn="ctr"/>
                      <a:r>
                        <a:rPr lang="en-GB" sz="1200" noProof="0" dirty="0"/>
                        <a:t>Max. 106</a:t>
                      </a:r>
                      <a:endParaRPr lang="en-GB" sz="1200" noProof="0" dirty="0"/>
                    </a:p>
                  </a:txBody>
                  <a:tcPr/>
                </a:tc>
                <a:tc>
                  <a:txBody>
                    <a:bodyPr/>
                    <a:lstStyle/>
                    <a:p>
                      <a:pPr algn="ctr"/>
                      <a:r>
                        <a:rPr lang="en-US" sz="1200" noProof="0" dirty="0"/>
                        <a:t>50-6-50-6-50</a:t>
                      </a:r>
                      <a:endParaRPr lang="en-GB" sz="1200" noProof="0" dirty="0"/>
                    </a:p>
                  </a:txBody>
                  <a:tcPr/>
                </a:tc>
                <a:tc>
                  <a:txBody>
                    <a:bodyPr/>
                    <a:lstStyle/>
                    <a:p>
                      <a:pPr algn="ctr"/>
                      <a:r>
                        <a:rPr lang="en-GB" sz="1200" noProof="0" dirty="0"/>
                        <a:t>Max. 162</a:t>
                      </a:r>
                      <a:endParaRPr lang="en-GB" sz="1200" noProof="0" dirty="0"/>
                    </a:p>
                  </a:txBody>
                  <a:tcPr/>
                </a:tc>
                <a:tc>
                  <a:txBody>
                    <a:bodyPr/>
                    <a:lstStyle/>
                    <a:p>
                      <a:pPr algn="ctr"/>
                      <a:r>
                        <a:rPr lang="en-US" altLang="zh-CN" sz="1200" kern="1200" noProof="0" dirty="0" smtClean="0">
                          <a:solidFill>
                            <a:schemeClr val="dk1"/>
                          </a:solidFill>
                          <a:latin typeface="+mn-lt"/>
                          <a:ea typeface="+mn-ea"/>
                          <a:cs typeface="+mn-cs"/>
                        </a:rPr>
                        <a:t>50-6-50-5-50-6-50</a:t>
                      </a:r>
                      <a:endParaRPr lang="en-US" altLang="zh-CN" sz="1200" kern="1200" noProof="0" dirty="0" smtClean="0">
                        <a:solidFill>
                          <a:schemeClr val="dk1"/>
                        </a:solidFill>
                        <a:latin typeface="+mn-lt"/>
                        <a:ea typeface="+mn-ea"/>
                        <a:cs typeface="+mn-cs"/>
                      </a:endParaRPr>
                    </a:p>
                  </a:txBody>
                  <a:tcPr/>
                </a:tc>
                <a:tc>
                  <a:txBody>
                    <a:bodyPr/>
                    <a:lstStyle/>
                    <a:p>
                      <a:pPr algn="ctr"/>
                      <a:r>
                        <a:rPr lang="en-GB" sz="1200" noProof="0" dirty="0"/>
                        <a:t>Max. 217</a:t>
                      </a:r>
                      <a:endParaRPr lang="en-GB" sz="1200" noProof="0" dirty="0"/>
                    </a:p>
                  </a:txBody>
                  <a:tcPr/>
                </a:tc>
              </a:tr>
              <a:tr h="0">
                <a:tc>
                  <a:txBody>
                    <a:bodyPr/>
                    <a:lstStyle/>
                    <a:p>
                      <a:pPr algn="ctr"/>
                      <a:r>
                        <a:rPr lang="en-GB" sz="1200" noProof="0" dirty="0"/>
                        <a:t>Alt. 1 60KHz</a:t>
                      </a:r>
                      <a:endParaRPr lang="en-GB" sz="1200" noProof="0" dirty="0"/>
                    </a:p>
                  </a:txBody>
                  <a:tcPr/>
                </a:tc>
                <a:tc>
                  <a:txBody>
                    <a:bodyPr/>
                    <a:lstStyle/>
                    <a:p>
                      <a:pPr algn="ctr"/>
                      <a:r>
                        <a:rPr lang="en-GB" sz="1200" noProof="0" dirty="0"/>
                        <a:t>24</a:t>
                      </a:r>
                      <a:endParaRPr lang="en-GB" sz="1200" noProof="0" dirty="0"/>
                    </a:p>
                  </a:txBody>
                  <a:tcPr/>
                </a:tc>
                <a:tc>
                  <a:txBody>
                    <a:bodyPr/>
                    <a:lstStyle/>
                    <a:p>
                      <a:pPr algn="ctr"/>
                      <a:r>
                        <a:rPr lang="en-GB" sz="1200" noProof="0" dirty="0"/>
                        <a:t>[23-5-23]</a:t>
                      </a:r>
                      <a:endParaRPr lang="en-GB" sz="1200" noProof="0" dirty="0"/>
                    </a:p>
                  </a:txBody>
                  <a:tcPr/>
                </a:tc>
                <a:tc>
                  <a:txBody>
                    <a:bodyPr/>
                    <a:lstStyle/>
                    <a:p>
                      <a:pPr algn="ctr"/>
                      <a:r>
                        <a:rPr lang="en-GB" sz="1200" noProof="0" dirty="0"/>
                        <a:t>Max. 51</a:t>
                      </a:r>
                      <a:endParaRPr lang="en-GB" sz="1200" noProof="0" dirty="0"/>
                    </a:p>
                  </a:txBody>
                  <a:tcPr/>
                </a:tc>
                <a:tc>
                  <a:txBody>
                    <a:bodyPr/>
                    <a:lstStyle/>
                    <a:p>
                      <a:pPr algn="ctr"/>
                      <a:r>
                        <a:rPr lang="en-GB" sz="1200" noProof="0" dirty="0"/>
                        <a:t>[23-5-23-5-23]</a:t>
                      </a:r>
                      <a:endParaRPr lang="en-GB" sz="1200" noProof="0" dirty="0"/>
                    </a:p>
                  </a:txBody>
                  <a:tcPr/>
                </a:tc>
                <a:tc>
                  <a:txBody>
                    <a:bodyPr/>
                    <a:lstStyle/>
                    <a:p>
                      <a:pPr algn="ctr"/>
                      <a:r>
                        <a:rPr lang="en-GB" sz="1200" noProof="0" dirty="0"/>
                        <a:t>Max. 79</a:t>
                      </a:r>
                      <a:endParaRPr lang="en-GB" sz="1200" noProof="0" dirty="0"/>
                    </a:p>
                  </a:txBody>
                  <a:tcPr/>
                </a:tc>
                <a:tc>
                  <a:txBody>
                    <a:bodyPr/>
                    <a:lstStyle/>
                    <a:p>
                      <a:pPr algn="ctr"/>
                      <a:r>
                        <a:rPr lang="en-GB" sz="1200" noProof="0" dirty="0"/>
                        <a:t>[23-5-23-5-23-5-23]</a:t>
                      </a:r>
                      <a:endParaRPr lang="en-GB" sz="1200" noProof="0" dirty="0"/>
                    </a:p>
                  </a:txBody>
                  <a:tcPr/>
                </a:tc>
                <a:tc>
                  <a:txBody>
                    <a:bodyPr/>
                    <a:lstStyle/>
                    <a:p>
                      <a:pPr algn="ctr"/>
                      <a:r>
                        <a:rPr lang="en-GB" sz="1200" noProof="0" dirty="0"/>
                        <a:t>Max. 107</a:t>
                      </a:r>
                      <a:endParaRPr lang="en-GB" sz="1200" noProof="0" dirty="0"/>
                    </a:p>
                  </a:txBody>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Alt. 2 60KHz</a:t>
                      </a:r>
                      <a:endParaRPr lang="en-GB" sz="1200" noProof="0" dirty="0"/>
                    </a:p>
                  </a:txBody>
                  <a:tcPr/>
                </a:tc>
                <a:tc>
                  <a:txBody>
                    <a:bodyPr/>
                    <a:lstStyle/>
                    <a:p>
                      <a:pPr algn="ctr"/>
                      <a:r>
                        <a:rPr lang="en-GB" sz="1200" noProof="0" dirty="0"/>
                        <a:t>[25]</a:t>
                      </a:r>
                      <a:endParaRPr lang="en-GB" sz="1200" noProof="0" dirty="0"/>
                    </a:p>
                  </a:txBody>
                  <a:tcPr/>
                </a:tc>
                <a:tc>
                  <a:txBody>
                    <a:bodyPr/>
                    <a:lstStyle/>
                    <a:p>
                      <a:pPr algn="ctr"/>
                      <a:r>
                        <a:rPr lang="en-GB" sz="1200" noProof="0" dirty="0"/>
                        <a:t>[24-3-24]</a:t>
                      </a:r>
                      <a:endParaRPr lang="en-GB" sz="1200" noProof="0" dirty="0"/>
                    </a:p>
                  </a:txBody>
                  <a:tcPr/>
                </a:tc>
                <a:tc>
                  <a:txBody>
                    <a:bodyPr/>
                    <a:lstStyle/>
                    <a:p>
                      <a:pPr algn="ctr"/>
                      <a:r>
                        <a:rPr lang="en-GB" sz="1200" noProof="0" dirty="0"/>
                        <a:t>Max. 51</a:t>
                      </a:r>
                      <a:endParaRPr lang="en-GB" sz="1200" noProof="0" dirty="0"/>
                    </a:p>
                  </a:txBody>
                  <a:tcPr/>
                </a:tc>
                <a:tc>
                  <a:txBody>
                    <a:bodyPr/>
                    <a:lstStyle/>
                    <a:p>
                      <a:pPr algn="ctr"/>
                      <a:r>
                        <a:rPr lang="en-GB" sz="1200" noProof="0" dirty="0"/>
                        <a:t>[24-3-25-3-24]</a:t>
                      </a:r>
                      <a:endParaRPr lang="en-GB" sz="1200" noProof="0" dirty="0"/>
                    </a:p>
                  </a:txBody>
                  <a:tcPr/>
                </a:tc>
                <a:tc>
                  <a:txBody>
                    <a:bodyPr/>
                    <a:lstStyle/>
                    <a:p>
                      <a:pPr algn="ctr"/>
                      <a:r>
                        <a:rPr lang="en-GB" sz="1200" noProof="0" dirty="0"/>
                        <a:t>Max. 79</a:t>
                      </a:r>
                      <a:endParaRPr lang="en-GB" sz="1200" noProof="0" dirty="0"/>
                    </a:p>
                  </a:txBody>
                  <a:tcPr/>
                </a:tc>
                <a:tc>
                  <a:txBody>
                    <a:bodyPr/>
                    <a:lstStyle/>
                    <a:p>
                      <a:pPr algn="ctr"/>
                      <a:r>
                        <a:rPr lang="en-GB" sz="1200" noProof="0" dirty="0"/>
                        <a:t>[24-4-24-3-24-4-24]</a:t>
                      </a:r>
                      <a:endParaRPr lang="en-GB" sz="1200"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Max. 107</a:t>
                      </a:r>
                      <a:endParaRPr lang="en-GB" sz="1200" noProof="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status for intra-carrier guardband proposal </a:t>
            </a:r>
            <a:endParaRPr lang="en-US"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r>
              <a:rPr lang="en-US" sz="2800" dirty="0">
                <a:solidFill>
                  <a:srgbClr val="FF0000"/>
                </a:solidFill>
              </a:rPr>
              <a:t>Alt. 1 for 20MHz, 60KHz SCS with 24PRB:  </a:t>
            </a:r>
            <a:endParaRPr lang="en-US" sz="2800" dirty="0">
              <a:solidFill>
                <a:srgbClr val="FF0000"/>
              </a:solidFill>
            </a:endParaRPr>
          </a:p>
          <a:p>
            <a:pPr marL="1440180" lvl="2" indent="-342900" fontAlgn="auto">
              <a:spcBef>
                <a:spcPts val="0"/>
              </a:spcBef>
              <a:buFont typeface="Arial" panose="020B0604020202020204" pitchFamily="34" charset="0"/>
              <a:buChar char="‒"/>
            </a:pPr>
            <a:r>
              <a:rPr lang="en-US" sz="2400" dirty="0">
                <a:solidFill>
                  <a:srgbClr val="FF0000"/>
                </a:solidFill>
              </a:rPr>
              <a:t>  supported by QC, Intel</a:t>
            </a:r>
            <a:endParaRPr lang="en-US" sz="2800" dirty="0">
              <a:solidFill>
                <a:srgbClr val="FF0000"/>
              </a:solidFill>
            </a:endParaRPr>
          </a:p>
          <a:p>
            <a:pPr marL="800100" lvl="2" indent="-342900">
              <a:spcBef>
                <a:spcPts val="0"/>
              </a:spcBef>
            </a:pPr>
            <a:r>
              <a:rPr lang="en-US" sz="2800" dirty="0">
                <a:solidFill>
                  <a:srgbClr val="FF0000"/>
                </a:solidFill>
                <a:sym typeface="+mn-ea"/>
              </a:rPr>
              <a:t>Alt. 2 for for 20MHz, 60KHz SCS with 25PRB</a:t>
            </a:r>
            <a:r>
              <a:rPr lang="en-US" sz="2800" dirty="0">
                <a:solidFill>
                  <a:srgbClr val="FF0000"/>
                </a:solidFill>
              </a:rPr>
              <a:t>:</a:t>
            </a:r>
            <a:endParaRPr lang="en-US" sz="2800" dirty="0">
              <a:solidFill>
                <a:srgbClr val="FF0000"/>
              </a:solidFill>
            </a:endParaRPr>
          </a:p>
          <a:p>
            <a:pPr marL="1440180" lvl="2" indent="-342900" fontAlgn="auto">
              <a:spcBef>
                <a:spcPts val="0"/>
              </a:spcBef>
              <a:buFont typeface="Arial" panose="020B0604020202020204" pitchFamily="34" charset="0"/>
              <a:buChar char="‒"/>
            </a:pPr>
            <a:r>
              <a:rPr lang="en-US" sz="2400" dirty="0">
                <a:solidFill>
                  <a:srgbClr val="FF0000"/>
                </a:solidFill>
                <a:sym typeface="+mn-ea"/>
              </a:rPr>
              <a:t>  supported by Huawei, ZTE,Intel</a:t>
            </a: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intra-carrier GB and SU for BS and UE</a:t>
            </a:r>
            <a:endParaRPr lang="en-US"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olidFill>
                  <a:srgbClr val="FF0000"/>
                </a:solidFill>
              </a:rPr>
              <a:t>As agreed</a:t>
            </a:r>
            <a:r>
              <a:rPr lang="en-US" b="1" dirty="0">
                <a:solidFill>
                  <a:srgbClr val="FF0000"/>
                </a:solidFill>
              </a:rPr>
              <a:t> </a:t>
            </a:r>
            <a:r>
              <a:rPr lang="en-US" dirty="0">
                <a:solidFill>
                  <a:srgbClr val="FF0000"/>
                </a:solidFill>
              </a:rPr>
              <a:t>in</a:t>
            </a:r>
            <a:r>
              <a:rPr lang="en-US" b="1" dirty="0">
                <a:solidFill>
                  <a:srgbClr val="FF0000"/>
                </a:solidFill>
              </a:rPr>
              <a:t> </a:t>
            </a:r>
            <a:r>
              <a:rPr lang="en-US" altLang="fi-FI" dirty="0" err="1">
                <a:solidFill>
                  <a:srgbClr val="FF0000"/>
                </a:solidFill>
                <a:sym typeface="+mn-ea"/>
              </a:rPr>
              <a:t>R4-1910537, SU for 20MHz, 60KHz is conditioned on the relaxtion of NR-U emission mask compared with legacy NR, then</a:t>
            </a:r>
            <a:r>
              <a:rPr lang="en-US" altLang="fi-FI" dirty="0" err="1">
                <a:sym typeface="+mn-ea"/>
              </a:rPr>
              <a:t> t</a:t>
            </a:r>
            <a:r>
              <a:rPr lang="en-US" dirty="0"/>
              <a:t>he following </a:t>
            </a:r>
            <a:r>
              <a:rPr lang="en-US" dirty="0" smtClean="0">
                <a:solidFill>
                  <a:srgbClr val="FF0000"/>
                </a:solidFill>
              </a:rPr>
              <a:t>2</a:t>
            </a:r>
            <a:r>
              <a:rPr lang="en-US" dirty="0" smtClean="0"/>
              <a:t> </a:t>
            </a:r>
            <a:r>
              <a:rPr lang="en-US" dirty="0"/>
              <a:t>options </a:t>
            </a:r>
            <a:r>
              <a:rPr lang="en-US" dirty="0">
                <a:solidFill>
                  <a:srgbClr val="FF0000"/>
                </a:solidFill>
              </a:rPr>
              <a:t>for NR-U SU</a:t>
            </a:r>
            <a:r>
              <a:rPr lang="en-US" dirty="0"/>
              <a:t> are proposed for further discussion:</a:t>
            </a:r>
            <a:endParaRPr lang="en-US" dirty="0"/>
          </a:p>
          <a:p>
            <a:pPr marL="800100" lvl="2" indent="-342900">
              <a:spcBef>
                <a:spcPts val="0"/>
              </a:spcBef>
            </a:pPr>
            <a:r>
              <a:rPr lang="en-US" dirty="0"/>
              <a:t>Option 1: </a:t>
            </a:r>
            <a:endParaRPr lang="en-US" dirty="0"/>
          </a:p>
          <a:p>
            <a:pPr marL="1080135" lvl="2" indent="-342900" fontAlgn="auto">
              <a:spcBef>
                <a:spcPts val="0"/>
              </a:spcBef>
              <a:buFont typeface="Arial" panose="020B0604020202020204" pitchFamily="34" charset="0"/>
              <a:buChar char="‒"/>
            </a:pPr>
            <a:r>
              <a:rPr lang="en-US" dirty="0">
                <a:sym typeface="+mn-ea"/>
              </a:rPr>
              <a:t>For NR-U BS and NR-U UE regardless of PC3 or PC5, support 20MHz, 60KHz with 25PRBs;</a:t>
            </a:r>
            <a:endParaRPr lang="en-US" dirty="0"/>
          </a:p>
          <a:p>
            <a:pPr marL="800100" lvl="2" indent="-342900">
              <a:spcBef>
                <a:spcPts val="0"/>
              </a:spcBef>
            </a:pPr>
            <a:r>
              <a:rPr lang="en-US" strike="sngStrike" dirty="0">
                <a:solidFill>
                  <a:srgbClr val="FF0000"/>
                </a:solidFill>
                <a:sym typeface="+mn-ea"/>
              </a:rPr>
              <a:t>Option 2:</a:t>
            </a:r>
            <a:endParaRPr lang="en-US" strike="sngStrike" dirty="0">
              <a:solidFill>
                <a:srgbClr val="FF0000"/>
              </a:solidFill>
            </a:endParaRPr>
          </a:p>
          <a:p>
            <a:pPr marL="1080135" lvl="2" indent="-342900" fontAlgn="auto">
              <a:spcBef>
                <a:spcPts val="0"/>
              </a:spcBef>
              <a:buFont typeface="Arial" panose="020B0604020202020204" pitchFamily="34" charset="0"/>
              <a:buChar char="‒"/>
            </a:pPr>
            <a:r>
              <a:rPr lang="en-US" strike="sngStrike" dirty="0">
                <a:solidFill>
                  <a:srgbClr val="FF0000"/>
                </a:solidFill>
              </a:rPr>
              <a:t>For </a:t>
            </a:r>
            <a:r>
              <a:rPr lang="en-US" strike="sngStrike" dirty="0">
                <a:solidFill>
                  <a:srgbClr val="FF0000"/>
                </a:solidFill>
                <a:sym typeface="+mn-ea"/>
              </a:rPr>
              <a:t>NR-U BS and NR-U UE regardless of PC3 or PC5, support 20MHz, 60KHz with 24PRBs;</a:t>
            </a:r>
            <a:endParaRPr lang="en-US" strike="sngStrike" dirty="0">
              <a:solidFill>
                <a:srgbClr val="FF0000"/>
              </a:solidFill>
              <a:sym typeface="+mn-ea"/>
            </a:endParaRPr>
          </a:p>
          <a:p>
            <a:pPr marL="800100" lvl="2" indent="-342900">
              <a:spcBef>
                <a:spcPts val="0"/>
              </a:spcBef>
            </a:pPr>
            <a:r>
              <a:rPr lang="en-US" dirty="0">
                <a:sym typeface="+mn-ea"/>
              </a:rPr>
              <a:t>Option </a:t>
            </a:r>
            <a:r>
              <a:rPr lang="en-US" dirty="0" smtClean="0">
                <a:solidFill>
                  <a:srgbClr val="FF0000"/>
                </a:solidFill>
                <a:sym typeface="+mn-ea"/>
              </a:rPr>
              <a:t>2</a:t>
            </a:r>
            <a:r>
              <a:rPr lang="en-US" dirty="0" smtClean="0">
                <a:sym typeface="+mn-ea"/>
              </a:rPr>
              <a:t>:</a:t>
            </a:r>
            <a:endParaRPr lang="en-US" dirty="0"/>
          </a:p>
          <a:p>
            <a:pPr marL="1080135" lvl="2" indent="-342900" fontAlgn="auto">
              <a:spcBef>
                <a:spcPts val="0"/>
              </a:spcBef>
              <a:buFont typeface="Arial" panose="020B0604020202020204" pitchFamily="34" charset="0"/>
              <a:buChar char="‒"/>
            </a:pPr>
            <a:r>
              <a:rPr lang="en-US" dirty="0">
                <a:sym typeface="+mn-ea"/>
              </a:rPr>
              <a:t>For NR-U BS, support 20MHz, 60KHz with 25PRBs;</a:t>
            </a:r>
            <a:endParaRPr lang="en-US" dirty="0">
              <a:sym typeface="+mn-ea"/>
            </a:endParaRPr>
          </a:p>
          <a:p>
            <a:pPr marL="1080135" lvl="2" indent="-342900" fontAlgn="auto">
              <a:spcBef>
                <a:spcPts val="0"/>
              </a:spcBef>
              <a:buFont typeface="Arial" panose="020B0604020202020204" pitchFamily="34" charset="0"/>
              <a:buChar char="‒"/>
            </a:pPr>
            <a:r>
              <a:rPr lang="en-US" dirty="0">
                <a:sym typeface="+mn-ea"/>
              </a:rPr>
              <a:t>For NR-U PC5 UE, support 20MHz, 60KHz with 25PRBs;</a:t>
            </a:r>
            <a:endParaRPr lang="en-US" dirty="0">
              <a:sym typeface="+mn-ea"/>
            </a:endParaRPr>
          </a:p>
          <a:p>
            <a:pPr marL="1080135" lvl="2" indent="-342900" fontAlgn="auto">
              <a:spcBef>
                <a:spcPts val="0"/>
              </a:spcBef>
              <a:buFont typeface="Arial" panose="020B0604020202020204" pitchFamily="34" charset="0"/>
              <a:buChar char="‒"/>
            </a:pPr>
            <a:r>
              <a:rPr lang="en-US" dirty="0">
                <a:sym typeface="+mn-ea"/>
              </a:rPr>
              <a:t>For NR-U PC3 UE, support 20MHz, 60KHz with 24PRBs; </a:t>
            </a:r>
            <a:endParaRPr lang="en-US" dirty="0">
              <a:sym typeface="+mn-ea"/>
            </a:endParaRPr>
          </a:p>
          <a:p>
            <a:pPr marL="1080135" lvl="2" indent="-342900" fontAlgn="auto">
              <a:spcBef>
                <a:spcPts val="0"/>
              </a:spcBef>
              <a:buFont typeface="Arial" panose="020B0604020202020204" pitchFamily="34" charset="0"/>
              <a:buChar char="‒"/>
            </a:pPr>
            <a:endParaRPr lang="en-US" dirty="0"/>
          </a:p>
          <a:p>
            <a:pPr marL="17780" lvl="2" indent="0" fontAlgn="auto">
              <a:spcBef>
                <a:spcPts val="0"/>
              </a:spcBef>
              <a:buNone/>
            </a:pPr>
            <a:r>
              <a:rPr lang="en-US" dirty="0">
                <a:solidFill>
                  <a:srgbClr val="FF0000"/>
                </a:solidFill>
              </a:rPr>
              <a:t>The intra-carrier Gurad band for 20MHz ,60KHz should be dependent on the above conclusion.</a:t>
            </a: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endParaRPr lang="en-US" dirty="0">
              <a:sym typeface="+mn-ea"/>
            </a:endParaRPr>
          </a:p>
          <a:p>
            <a:pPr marL="360045" lvl="2" indent="-342900" fontAlgn="auto">
              <a:spcBef>
                <a:spcPts val="0"/>
              </a:spcBef>
              <a:buFont typeface="Arial" panose="020B0604020202020204" pitchFamily="34" charset="0"/>
              <a:buChar char="•"/>
            </a:pPr>
            <a:r>
              <a:rPr lang="en-US" dirty="0">
                <a:solidFill>
                  <a:srgbClr val="FF0000"/>
                </a:solidFill>
                <a:sym typeface="+mn-ea"/>
              </a:rPr>
              <a:t>freq shift  due to RB alignment between component carriers and wideband operation carrier is not needed to be specified.</a:t>
            </a:r>
            <a:endParaRPr lang="en-US" dirty="0">
              <a:solidFill>
                <a:srgbClr val="FF0000"/>
              </a:solidFill>
              <a:sym typeface="+mn-ea"/>
            </a:endParaRPr>
          </a:p>
          <a:p>
            <a:pPr marL="360045" lvl="2" indent="-342900" fontAlgn="auto">
              <a:spcBef>
                <a:spcPts val="0"/>
              </a:spcBef>
              <a:buFont typeface="Arial" panose="020B0604020202020204" pitchFamily="34" charset="0"/>
              <a:buChar char="•"/>
            </a:pPr>
            <a:r>
              <a:rPr lang="en-US" dirty="0">
                <a:solidFill>
                  <a:srgbClr val="FF0000"/>
                </a:solidFill>
                <a:sym typeface="+mn-ea"/>
              </a:rPr>
              <a:t>200KHz freq shift due to the allowed ±200 kHz shift of the Wi-Fi channel raster specified in the EN harmonised standard is not needed.</a:t>
            </a:r>
            <a:endParaRPr lang="en-US" dirty="0">
              <a:solidFill>
                <a:srgbClr val="FF0000"/>
              </a:solidFill>
              <a:sym typeface="+mn-ea"/>
            </a:endParaRP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endParaRPr lang="en-US" dirty="0">
              <a:sym typeface="+mn-ea"/>
            </a:endParaRPr>
          </a:p>
          <a:p>
            <a:pPr marL="360045" lvl="2" indent="-342900" fontAlgn="auto">
              <a:spcBef>
                <a:spcPts val="0"/>
              </a:spcBef>
              <a:buFont typeface="Arial" panose="020B0604020202020204" pitchFamily="34" charset="0"/>
              <a:buChar char="•"/>
            </a:pPr>
            <a:r>
              <a:rPr lang="en-US" dirty="0">
                <a:sym typeface="+mn-ea"/>
              </a:rPr>
              <a:t>Only the configurations in R4-1916160 should be used in 3GPP testing.</a:t>
            </a:r>
            <a:endParaRPr lang="en-US" dirty="0">
              <a:sym typeface="+mn-ea"/>
            </a:endParaRPr>
          </a:p>
          <a:p>
            <a:pPr marL="360045" lvl="2" indent="-342900" fontAlgn="auto">
              <a:spcBef>
                <a:spcPts val="0"/>
              </a:spcBef>
              <a:buFont typeface="Arial" panose="020B0604020202020204" pitchFamily="34" charset="0"/>
              <a:buChar char="•"/>
            </a:pPr>
            <a:r>
              <a:rPr lang="en-US" dirty="0">
                <a:sym typeface="+mn-ea"/>
              </a:rPr>
              <a:t>From sub-band perspective, RAN4 specifications should clearly state that requirements apply under the assumptions of using subbands that are multiples of 20MHz.</a:t>
            </a:r>
            <a:endParaRPr lang="en-US" dirty="0">
              <a:sym typeface="+mn-ea"/>
            </a:endParaRP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References:</a:t>
            </a:r>
            <a:endParaRPr lang="en-US" dirty="0"/>
          </a:p>
        </p:txBody>
      </p:sp>
      <p:sp>
        <p:nvSpPr>
          <p:cNvPr id="3" name="Content Placeholder 2"/>
          <p:cNvSpPr>
            <a:spLocks noGrp="1"/>
          </p:cNvSpPr>
          <p:nvPr>
            <p:ph idx="1"/>
          </p:nvPr>
        </p:nvSpPr>
        <p:spPr>
          <a:xfrm>
            <a:off x="838200" y="1122630"/>
            <a:ext cx="10515600" cy="5378765"/>
          </a:xfrm>
        </p:spPr>
        <p:txBody>
          <a:bodyPr>
            <a:normAutofit/>
          </a:bodyPr>
          <a:lstStyle/>
          <a:p>
            <a:pPr marL="457200" lvl="1" indent="0">
              <a:buNone/>
            </a:pPr>
            <a:r>
              <a:rPr lang="en-US" sz="1800" dirty="0"/>
              <a:t>R4-2000818, Further considerations of guard band on wideband operation,Huawei, HiSilicon</a:t>
            </a:r>
            <a:endParaRPr lang="en-US" sz="1800" dirty="0"/>
          </a:p>
          <a:p>
            <a:pPr marL="457200" lvl="1" indent="0">
              <a:buNone/>
            </a:pPr>
            <a:r>
              <a:rPr lang="en-US" sz="1800" dirty="0"/>
              <a:t>R4-2000981, Discussions on intra-carrier Guardband,ZTE</a:t>
            </a:r>
            <a:endParaRPr lang="en-US" sz="1800" dirty="0"/>
          </a:p>
          <a:p>
            <a:pPr marL="457200" lvl="1" indent="0">
              <a:buNone/>
            </a:pPr>
            <a:r>
              <a:rPr lang="en-US" sz="1800" dirty="0"/>
              <a:t>R4-2001732,NR-U Guard band analysis,FUTUREWEI</a:t>
            </a:r>
            <a:endParaRPr lang="en-US" sz="1800" dirty="0"/>
          </a:p>
          <a:p>
            <a:pPr marL="457200" lvl="1" indent="0">
              <a:buNone/>
            </a:pPr>
            <a:r>
              <a:rPr lang="en-US" sz="1800" dirty="0"/>
              <a:t>R4-2000820,Draft CR to 38.104 on NR-U Spectrum Utilization,Huawei, HiSilicon</a:t>
            </a:r>
            <a:endParaRPr lang="en-US" sz="1800" dirty="0"/>
          </a:p>
          <a:p>
            <a:pPr marL="457200" lvl="1" indent="0">
              <a:buNone/>
            </a:pPr>
            <a:r>
              <a:rPr lang="en-US" sz="1800" dirty="0"/>
              <a:t>R4-2000967,NR-U Spectral Utilization and Wideband Operation, Qualcomm Incorporated</a:t>
            </a:r>
            <a:endParaRPr lang="en-US" sz="1800" dirty="0"/>
          </a:p>
          <a:p>
            <a:pPr marL="457200" lvl="1" indent="0">
              <a:buNone/>
            </a:pPr>
            <a:r>
              <a:rPr lang="en-US" sz="1800" dirty="0"/>
              <a:t>R4-2001319 The NR-U channel raster and allowed intra-cell GB for wideband operation,Ericsson</a:t>
            </a:r>
            <a:endParaRPr lang="en-US" sz="1800" dirty="0"/>
          </a:p>
          <a:p>
            <a:pPr marL="457200" lvl="1" indent="0">
              <a:buNone/>
            </a:pPr>
            <a:r>
              <a:rPr lang="en-US" sz="1800" dirty="0"/>
              <a:t>R4-2001320, Nominal intra-cell guard bands for wideband operation,Ericsson</a:t>
            </a:r>
            <a:endParaRPr lang="en-US" sz="1800" dirty="0"/>
          </a:p>
          <a:p>
            <a:pPr marL="457200" lvl="1" indent="0">
              <a:buNone/>
            </a:pPr>
            <a:endParaRPr lang="en-US" sz="1800" dirty="0"/>
          </a:p>
          <a:p>
            <a:pPr marL="457200" lvl="1" indent="0">
              <a:buNone/>
            </a:pPr>
            <a:endParaRPr lang="en-US" sz="1800"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3150</Words>
  <Application>WPS 演示</Application>
  <PresentationFormat>宽屏</PresentationFormat>
  <Paragraphs>221</Paragraphs>
  <Slides>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Arial</vt:lpstr>
      <vt:lpstr>宋体</vt:lpstr>
      <vt:lpstr>Wingdings</vt:lpstr>
      <vt:lpstr>Calibri Light</vt:lpstr>
      <vt:lpstr>Calibri</vt:lpstr>
      <vt:lpstr>微软雅黑</vt:lpstr>
      <vt:lpstr>Arial Unicode MS</vt:lpstr>
      <vt:lpstr>等线</vt:lpstr>
      <vt:lpstr>Office Theme</vt:lpstr>
      <vt:lpstr>WF on wideband operation</vt:lpstr>
      <vt:lpstr>Background</vt:lpstr>
      <vt:lpstr>status for intra-carrier guardband proposal </vt:lpstr>
      <vt:lpstr>WF for intra-carrier GB and SU for BS and UE</vt:lpstr>
      <vt:lpstr>WF for guardband grid and shift</vt:lpstr>
      <vt:lpstr>WF for guardband grid and shift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xuefei1</cp:lastModifiedBy>
  <cp:revision>105</cp:revision>
  <dcterms:created xsi:type="dcterms:W3CDTF">2018-08-21T06:09:00Z</dcterms:created>
  <dcterms:modified xsi:type="dcterms:W3CDTF">2020-03-03T16:56:05Z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0x01010057487C7AB0FA344C95D548FCA1A0E6B1</vt:lpwstr>
  </property>
  <property fmtid="{D5CDD505-2E9C-101B-9397-08002B2CF9AE}" pid="3" name="KSOProductBuildVer">
    <vt:lpwstr>2052-10.8.2.6613</vt:lpwstr>
  </property>
  <property fmtid="{D5CDD505-2E9C-101B-9397-08002B2CF9AE}" pid="4" name="_2015_ms_pID_725343">
    <vt:lpwstr>(2)d29IVLdX9g9l1SwHzuDDu1i+M2gtOMSd1zCeXkstFBwID45O/JKjnWJKeF2IhnHdhVf+4jgs
zdHjIeIhEYx0fwBROR8IwQVf4TiJdTQHBV+1ihct1fU1k7ImFKsZCGtYtIPzYpCL3YtIM7t3
BXOT/xyxUiA/rPojJUlvy/7w4JsUy6W09tRh4Ejl0nj61kSA3Zr/vc6VFRvJnFFvnDh9E3sS
MKBBEL81seqdwmwPUc</vt:lpwstr>
  </property>
  <property fmtid="{D5CDD505-2E9C-101B-9397-08002B2CF9AE}" pid="5" name="_2015_ms_pID_7253431">
    <vt:lpwstr>1STPnTbdYhwCQixO6ghWsDKKJZCNfJ13l1F4mI8G9nDZODe3GkITf+
6/0aZigXLeDp1mNTx1VIiXWm6fwrO60Pue3cww/7BaOz8TZni8/zSg1Dk8P7MkH0p5HYHZxX
JChCJuontd264iGk8q+Fpf9ms/Ddy28e/yvhoWLVrRaiJe0W9BjZRCUDDgpPt5ViFKM=</vt:lpwstr>
  </property>
</Properties>
</file>