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67" r:id="rId2"/>
    <p:sldId id="290" r:id="rId3"/>
    <p:sldId id="291" r:id="rId4"/>
    <p:sldId id="292" r:id="rId5"/>
    <p:sldId id="296" r:id="rId6"/>
    <p:sldId id="299" r:id="rId7"/>
    <p:sldId id="295" r:id="rId8"/>
    <p:sldId id="298" r:id="rId9"/>
    <p:sldId id="300" r:id="rId10"/>
    <p:sldId id="288" r:id="rId11"/>
    <p:sldId id="289" r:id="rId12"/>
    <p:sldId id="297" r:id="rId13"/>
    <p:sldId id="294" r:id="rId14"/>
    <p:sldId id="293"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33">
          <p15:clr>
            <a:srgbClr val="A4A3A4"/>
          </p15:clr>
        </p15:guide>
        <p15:guide id="2" pos="291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Chapman" initials="TC" lastIdx="4" clrIdx="0">
    <p:extLst>
      <p:ext uri="{19B8F6BF-5375-455C-9EA6-DF929625EA0E}">
        <p15:presenceInfo xmlns:p15="http://schemas.microsoft.com/office/powerpoint/2012/main" userId="S::thomas.chapman@ericsson.com::62f56abd-8013-406a-a5cf-528bee683f35" providerId="AD"/>
      </p:ext>
    </p:extLst>
  </p:cmAuthor>
  <p:cmAuthor id="2" name="Aijun CAO" initials="C" lastIdx="3" clrIdx="1">
    <p:extLst>
      <p:ext uri="{19B8F6BF-5375-455C-9EA6-DF929625EA0E}">
        <p15:presenceInfo xmlns:p15="http://schemas.microsoft.com/office/powerpoint/2012/main" userId="Aijun CA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72" autoAdjust="0"/>
    <p:restoredTop sz="93165" autoAdjust="0"/>
  </p:normalViewPr>
  <p:slideViewPr>
    <p:cSldViewPr>
      <p:cViewPr varScale="1">
        <p:scale>
          <a:sx n="69" d="100"/>
          <a:sy n="69" d="100"/>
        </p:scale>
        <p:origin x="690" y="72"/>
      </p:cViewPr>
      <p:guideLst>
        <p:guide orient="horz" pos="2133"/>
        <p:guide pos="291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03T13:23:57.570" idx="1">
    <p:pos x="5350" y="1366"/>
    <p:text>Just do this to simplify the sentence</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03T13:25:10.952" idx="2">
    <p:pos x="4080" y="1971"/>
    <p:text>Supporting all preamble formats does not imply all scenarios considered. Repeated short preamble could be used for a large cell or e.g. penetration indoors.</p:text>
    <p:extLst>
      <p:ext uri="{C676402C-5697-4E1C-873F-D02D1690AC5C}">
        <p15:threadingInfo xmlns:p15="http://schemas.microsoft.com/office/powerpoint/2012/main" timeZoneBias="-60"/>
      </p:ext>
    </p:extLst>
  </p:cm>
  <p:cm authorId="1" dt="2020-03-03T13:26:53.671" idx="3">
    <p:pos x="3129" y="1342"/>
    <p:text>This could be merged to the next slide</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0-03-04T10:16:29.006" idx="3">
    <p:pos x="5458" y="1033"/>
    <p:text>BS receives PUSCH based on a timing common to all UEs connected to the BS, so the BS cannot be assumed to be able to adjust the PUSCH reception timing according to the timing offset of each UE.</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3-03T13:30:11.153" idx="4">
    <p:pos x="5594" y="825"/>
    <p:text>Proposed agreements in each slide</p:text>
    <p:extLst>
      <p:ext uri="{C676402C-5697-4E1C-873F-D02D1690AC5C}">
        <p15:threadingInfo xmlns:p15="http://schemas.microsoft.com/office/powerpoint/2012/main" timeZoneBias="-6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2020/3/4</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53912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732B9B2E-3987-4FEE-81E0-C361E4B49EEC}" type="datetimeFigureOut">
              <a:rPr lang="zh-CN" altLang="en-US"/>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30D6D3F-FF66-480D-A3BF-A8C6018B9A39}"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355E1D3F-F635-43B1-81C4-FEB8953885B7}" type="datetimeFigureOut">
              <a:rPr lang="zh-CN" altLang="en-US"/>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2F20634-0294-4019-ADC2-4C61E3641544}"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31237AE4-1CA1-4BD6-A59C-267D2926DB8B}" type="datetimeFigureOut">
              <a:rPr lang="zh-CN" altLang="en-US"/>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4AD5D381-9090-4739-BCF9-463136357550}"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0E741B97-ED81-43E9-ACB5-5664A230F179}" type="datetimeFigureOut">
              <a:rPr lang="zh-CN" altLang="en-US"/>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305634E1-2BBA-45E4-B419-BF61D4D9820A}"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6CD62417-7233-43F4-BB20-4D0B60A088B7}" type="datetimeFigureOut">
              <a:rPr lang="zh-CN" altLang="en-US"/>
              <a:t>2020/3/4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98BC5DB-2B68-42A7-A2A0-BDE4FDFDDF1A}"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D3667BB0-58C9-40A8-B91F-2FCACC913A05}" type="datetimeFigureOut">
              <a:rPr lang="zh-CN" altLang="en-US"/>
              <a:t>2020/3/4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46642D0E-0329-4C61-AB61-9F7C652527EE}"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D778409C-FF29-436B-8BCE-F8235D04BFCA}" type="datetimeFigureOut">
              <a:rPr lang="zh-CN" altLang="en-US"/>
              <a:t>2020/3/4</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fld id="{342552FB-1F24-42BB-8002-3231BD2C1798}"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0BD92976-D0FA-4980-B07A-53946168ACE7}" type="datetimeFigureOut">
              <a:rPr lang="zh-CN" altLang="en-US"/>
              <a:t>2020/3/4</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fld id="{58CDE1D4-373C-4E03-857A-2F630CAF20E0}"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EB44AFDE-743D-4267-9A24-51E5AD85971A}" type="datetimeFigureOut">
              <a:rPr lang="zh-CN" altLang="en-US"/>
              <a:t>2020/3/4</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363F9452-ED8B-4FBC-BE5D-AE6765361420}"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8DDFD58-08B9-4441-A6DC-9A63B079C63A}" type="datetimeFigureOut">
              <a:rPr lang="zh-CN" altLang="en-US"/>
              <a:t>2020/3/4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373DA415-34A7-4A7B-AB8C-A5631C745CD8}"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99108CB-7855-4E9D-9FB7-7D6EA3D916FF}" type="datetimeFigureOut">
              <a:rPr lang="zh-CN" altLang="en-US"/>
              <a:t>2020/3/4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82E71615-5787-4E5D-8E4C-FE9B7FE4222F}"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t>2020/3/4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fld id="{017E9CD2-D266-496F-A23B-65DDCBC48B98}"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p:txBody>
          <a:bodyPr>
            <a:normAutofit/>
          </a:bodyPr>
          <a:lstStyle/>
          <a:p>
            <a:r>
              <a:rPr lang="en-US" altLang="ja-JP" sz="4000" dirty="0">
                <a:latin typeface="Arial" panose="020B0604020202020204" pitchFamily="34" charset="0"/>
                <a:ea typeface="Meiryo UI" pitchFamily="50" charset="-128"/>
                <a:cs typeface="Arial" panose="020B0604020202020204" pitchFamily="34" charset="0"/>
              </a:rPr>
              <a:t>WF on BS demodulation requirements for 2-step RACH</a:t>
            </a:r>
            <a:endParaRPr lang="ja-JP" altLang="en-US" sz="4000" dirty="0">
              <a:latin typeface="Arial" panose="020B0604020202020204" pitchFamily="34" charset="0"/>
              <a:ea typeface="Meiryo UI" pitchFamily="50" charset="-128"/>
              <a:cs typeface="Arial" panose="020B0604020202020204" pitchFamily="34" charset="0"/>
            </a:endParaRPr>
          </a:p>
        </p:txBody>
      </p:sp>
      <p:sp>
        <p:nvSpPr>
          <p:cNvPr id="4099" name="サブタイトル 2"/>
          <p:cNvSpPr>
            <a:spLocks noGrp="1"/>
          </p:cNvSpPr>
          <p:nvPr>
            <p:ph type="subTitle" idx="1"/>
          </p:nvPr>
        </p:nvSpPr>
        <p:spPr>
          <a:xfrm>
            <a:off x="1043608" y="3886200"/>
            <a:ext cx="7056784" cy="1752600"/>
          </a:xfrm>
        </p:spPr>
        <p:txBody>
          <a:bodyPr rtlCol="0">
            <a:normAutofit/>
          </a:bodyPr>
          <a:lstStyle/>
          <a:p>
            <a:pPr eaLnBrk="1" fontAlgn="auto" hangingPunct="1">
              <a:spcBef>
                <a:spcPct val="0"/>
              </a:spcBef>
              <a:spcAft>
                <a:spcPts val="0"/>
              </a:spcAft>
              <a:buFont typeface="Arial" panose="020B0604020202020204" pitchFamily="34" charset="0"/>
              <a:buNone/>
              <a:defRPr/>
            </a:pPr>
            <a:r>
              <a:rPr lang="en-US" altLang="ja-JP" dirty="0">
                <a:solidFill>
                  <a:schemeClr val="tx1"/>
                </a:solidFill>
                <a:latin typeface="Arial" panose="020B0604020202020204" pitchFamily="34" charset="0"/>
                <a:ea typeface="Meiryo UI" pitchFamily="50" charset="-128"/>
                <a:cs typeface="Arial" panose="020B0604020202020204" pitchFamily="34" charset="0"/>
              </a:rPr>
              <a:t>ZTE</a:t>
            </a:r>
          </a:p>
        </p:txBody>
      </p:sp>
      <p:sp>
        <p:nvSpPr>
          <p:cNvPr id="5124" name="テキスト ボックス 1"/>
          <p:cNvSpPr txBox="1">
            <a:spLocks noChangeArrowheads="1"/>
          </p:cNvSpPr>
          <p:nvPr/>
        </p:nvSpPr>
        <p:spPr bwMode="auto">
          <a:xfrm>
            <a:off x="179388" y="188913"/>
            <a:ext cx="8732837"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latin typeface="Arial" panose="020B0604020202020204" pitchFamily="34" charset="0"/>
                <a:ea typeface="Meiryo UI" pitchFamily="50" charset="-128"/>
                <a:cs typeface="Arial" panose="020B0604020202020204" pitchFamily="34" charset="0"/>
              </a:rPr>
              <a:t>3GPP TSG-RAN WG4 #94e Meeting				 </a:t>
            </a:r>
          </a:p>
          <a:p>
            <a:pPr eaLnBrk="1" hangingPunct="1">
              <a:spcBef>
                <a:spcPct val="0"/>
              </a:spcBef>
              <a:buFontTx/>
              <a:buNone/>
            </a:pPr>
            <a:r>
              <a:rPr lang="en-US" altLang="ja-JP" sz="1800" dirty="0">
                <a:latin typeface="Arial" panose="020B0604020202020204" pitchFamily="34" charset="0"/>
                <a:ea typeface="Meiryo UI" pitchFamily="50" charset="-128"/>
                <a:cs typeface="Arial" panose="020B0604020202020204" pitchFamily="34" charset="0"/>
              </a:rPr>
              <a:t>Electronic Meeting, Feb 24th – Mar 6th 2020</a:t>
            </a:r>
            <a:endParaRPr lang="ja-JP" altLang="en-US" sz="1800" dirty="0">
              <a:latin typeface="Arial" panose="020B0604020202020204" pitchFamily="34" charset="0"/>
              <a:ea typeface="Meiryo UI" pitchFamily="50" charset="-128"/>
              <a:cs typeface="Arial" panose="020B0604020202020204" pitchFamily="34" charset="0"/>
            </a:endParaRPr>
          </a:p>
        </p:txBody>
      </p:sp>
      <p:sp>
        <p:nvSpPr>
          <p:cNvPr id="5125" name="テキスト ボックス 4"/>
          <p:cNvSpPr txBox="1">
            <a:spLocks noChangeArrowheads="1"/>
          </p:cNvSpPr>
          <p:nvPr/>
        </p:nvSpPr>
        <p:spPr bwMode="auto">
          <a:xfrm>
            <a:off x="7112000" y="188913"/>
            <a:ext cx="18002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latin typeface="Arial" panose="020B0604020202020204" pitchFamily="34" charset="0"/>
                <a:ea typeface="Meiryo UI" pitchFamily="50" charset="-128"/>
                <a:cs typeface="Arial" panose="020B0604020202020204" pitchFamily="34" charset="0"/>
              </a:rPr>
              <a:t>R4-2002389</a:t>
            </a:r>
            <a:endParaRPr lang="en-US" altLang="ja-JP" sz="1800" dirty="0">
              <a:solidFill>
                <a:srgbClr val="FF0000"/>
              </a:solidFill>
              <a:latin typeface="Arial" panose="020B0604020202020204" pitchFamily="34" charset="0"/>
              <a:ea typeface="Meiryo UI" pitchFamily="50" charset="-128"/>
              <a:cs typeface="Arial" panose="020B0604020202020204" pitchFamily="34" charset="0"/>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412776"/>
            <a:ext cx="7956376" cy="5078313"/>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lumMod val="75000"/>
                  </a:schemeClr>
                </a:solidFill>
              </a:rPr>
              <a:t>If consensus is reached on specifying BS demodulation requirements for 2-step RACH, then the following work plan is advised: </a:t>
            </a:r>
          </a:p>
          <a:p>
            <a:endParaRPr lang="en-US" dirty="0">
              <a:solidFill>
                <a:schemeClr val="bg1">
                  <a:lumMod val="75000"/>
                </a:schemeClr>
              </a:solidFill>
            </a:endParaRPr>
          </a:p>
          <a:p>
            <a:pPr marL="742950" lvl="1" indent="-285750">
              <a:buFont typeface="Arial" panose="020B0604020202020204" pitchFamily="34" charset="0"/>
              <a:buChar char="•"/>
            </a:pPr>
            <a:r>
              <a:rPr lang="en-GB" dirty="0">
                <a:solidFill>
                  <a:schemeClr val="bg1">
                    <a:lumMod val="75000"/>
                  </a:schemeClr>
                </a:solidFill>
              </a:rPr>
              <a:t>RAN4#94-e:</a:t>
            </a:r>
            <a:endParaRPr lang="en-US" dirty="0">
              <a:solidFill>
                <a:schemeClr val="bg1">
                  <a:lumMod val="75000"/>
                </a:schemeClr>
              </a:solidFill>
            </a:endParaRPr>
          </a:p>
          <a:p>
            <a:pPr marL="1200150" lvl="2" indent="-285750">
              <a:buFont typeface="Arial" panose="020B0604020202020204" pitchFamily="34" charset="0"/>
              <a:buChar char="•"/>
            </a:pPr>
            <a:r>
              <a:rPr lang="en-GB" dirty="0">
                <a:solidFill>
                  <a:schemeClr val="bg1">
                    <a:lumMod val="75000"/>
                  </a:schemeClr>
                </a:solidFill>
              </a:rPr>
              <a:t>Approve the </a:t>
            </a:r>
            <a:r>
              <a:rPr lang="en-GB" dirty="0" err="1">
                <a:solidFill>
                  <a:schemeClr val="bg1">
                    <a:lumMod val="75000"/>
                  </a:schemeClr>
                </a:solidFill>
              </a:rPr>
              <a:t>workplan</a:t>
            </a:r>
            <a:endParaRPr lang="en-US" dirty="0">
              <a:solidFill>
                <a:schemeClr val="bg1">
                  <a:lumMod val="75000"/>
                </a:schemeClr>
              </a:solidFill>
            </a:endParaRPr>
          </a:p>
          <a:p>
            <a:pPr lvl="1"/>
            <a:r>
              <a:rPr lang="en-GB" dirty="0">
                <a:solidFill>
                  <a:schemeClr val="bg1">
                    <a:lumMod val="75000"/>
                  </a:schemeClr>
                </a:solidFill>
              </a:rPr>
              <a:t>RAN4#94bis:</a:t>
            </a:r>
            <a:endParaRPr lang="en-US" dirty="0">
              <a:solidFill>
                <a:schemeClr val="bg1">
                  <a:lumMod val="75000"/>
                </a:schemeClr>
              </a:solidFill>
            </a:endParaRPr>
          </a:p>
          <a:p>
            <a:pPr marL="1200150" lvl="2" indent="-285750">
              <a:buFont typeface="Arial" panose="020B0604020202020204" pitchFamily="34" charset="0"/>
              <a:buChar char="•"/>
            </a:pPr>
            <a:r>
              <a:rPr lang="en-GB" dirty="0">
                <a:solidFill>
                  <a:schemeClr val="bg1">
                    <a:lumMod val="75000"/>
                  </a:schemeClr>
                </a:solidFill>
              </a:rPr>
              <a:t>Simulation configuration alignments for 2-step RACH </a:t>
            </a:r>
            <a:r>
              <a:rPr lang="en-GB" dirty="0" err="1">
                <a:solidFill>
                  <a:schemeClr val="bg1">
                    <a:lumMod val="75000"/>
                  </a:schemeClr>
                </a:solidFill>
              </a:rPr>
              <a:t>MsgA</a:t>
            </a:r>
            <a:r>
              <a:rPr lang="en-GB" dirty="0">
                <a:solidFill>
                  <a:schemeClr val="bg1">
                    <a:lumMod val="75000"/>
                  </a:schemeClr>
                </a:solidFill>
              </a:rPr>
              <a:t> payload</a:t>
            </a:r>
            <a:endParaRPr lang="en-US" dirty="0">
              <a:solidFill>
                <a:schemeClr val="bg1">
                  <a:lumMod val="75000"/>
                </a:schemeClr>
              </a:solidFill>
            </a:endParaRPr>
          </a:p>
          <a:p>
            <a:pPr marL="1200150" lvl="2" indent="-285750">
              <a:buFont typeface="Arial" panose="020B0604020202020204" pitchFamily="34" charset="0"/>
              <a:buChar char="•"/>
            </a:pPr>
            <a:r>
              <a:rPr lang="en-GB" dirty="0">
                <a:solidFill>
                  <a:schemeClr val="bg1">
                    <a:lumMod val="75000"/>
                  </a:schemeClr>
                </a:solidFill>
              </a:rPr>
              <a:t>Simulation results collection and alignment </a:t>
            </a:r>
            <a:endParaRPr lang="en-US" dirty="0">
              <a:solidFill>
                <a:schemeClr val="bg1">
                  <a:lumMod val="75000"/>
                </a:schemeClr>
              </a:solidFill>
            </a:endParaRPr>
          </a:p>
          <a:p>
            <a:pPr marL="742950" lvl="1" indent="-285750">
              <a:buFont typeface="Arial" panose="020B0604020202020204" pitchFamily="34" charset="0"/>
              <a:buChar char="•"/>
            </a:pPr>
            <a:r>
              <a:rPr lang="en-GB" dirty="0">
                <a:solidFill>
                  <a:schemeClr val="bg1">
                    <a:lumMod val="75000"/>
                  </a:schemeClr>
                </a:solidFill>
              </a:rPr>
              <a:t>RAN4#95:</a:t>
            </a:r>
            <a:endParaRPr lang="en-US" dirty="0">
              <a:solidFill>
                <a:schemeClr val="bg1">
                  <a:lumMod val="75000"/>
                </a:schemeClr>
              </a:solidFill>
            </a:endParaRPr>
          </a:p>
          <a:p>
            <a:pPr marL="1200150" lvl="2" indent="-285750">
              <a:buFont typeface="Arial" panose="020B0604020202020204" pitchFamily="34" charset="0"/>
              <a:buChar char="•"/>
            </a:pPr>
            <a:r>
              <a:rPr lang="en-GB" dirty="0">
                <a:solidFill>
                  <a:schemeClr val="bg1">
                    <a:lumMod val="75000"/>
                  </a:schemeClr>
                </a:solidFill>
              </a:rPr>
              <a:t>Final round of simulation results collection and alignment</a:t>
            </a:r>
            <a:endParaRPr lang="en-US" dirty="0">
              <a:solidFill>
                <a:schemeClr val="bg1">
                  <a:lumMod val="75000"/>
                </a:schemeClr>
              </a:solidFill>
            </a:endParaRPr>
          </a:p>
          <a:p>
            <a:pPr marL="1200150" lvl="2" indent="-285750">
              <a:buFont typeface="Arial" panose="020B0604020202020204" pitchFamily="34" charset="0"/>
              <a:buChar char="•"/>
            </a:pPr>
            <a:r>
              <a:rPr lang="en-GB" dirty="0">
                <a:solidFill>
                  <a:schemeClr val="bg1">
                    <a:lumMod val="75000"/>
                  </a:schemeClr>
                </a:solidFill>
              </a:rPr>
              <a:t>CR for TS 38.104 Demodulation performance requirements for 2-step RACH </a:t>
            </a:r>
            <a:r>
              <a:rPr lang="en-GB" dirty="0" err="1">
                <a:solidFill>
                  <a:schemeClr val="bg1">
                    <a:lumMod val="75000"/>
                  </a:schemeClr>
                </a:solidFill>
              </a:rPr>
              <a:t>Msg</a:t>
            </a:r>
            <a:r>
              <a:rPr lang="en-GB" dirty="0">
                <a:solidFill>
                  <a:schemeClr val="bg1">
                    <a:lumMod val="75000"/>
                  </a:schemeClr>
                </a:solidFill>
              </a:rPr>
              <a:t> A payload</a:t>
            </a:r>
            <a:endParaRPr lang="en-US" dirty="0">
              <a:solidFill>
                <a:schemeClr val="bg1">
                  <a:lumMod val="75000"/>
                </a:schemeClr>
              </a:solidFill>
            </a:endParaRPr>
          </a:p>
          <a:p>
            <a:pPr marL="1200150" lvl="2" indent="-285750">
              <a:buFont typeface="Arial" panose="020B0604020202020204" pitchFamily="34" charset="0"/>
              <a:buChar char="•"/>
            </a:pPr>
            <a:r>
              <a:rPr lang="en-GB" dirty="0">
                <a:solidFill>
                  <a:schemeClr val="bg1">
                    <a:lumMod val="75000"/>
                  </a:schemeClr>
                </a:solidFill>
              </a:rPr>
              <a:t>CR for TS 38.141-1 Conducted conformance tests for 2-step RACH </a:t>
            </a:r>
            <a:r>
              <a:rPr lang="en-GB" dirty="0" err="1">
                <a:solidFill>
                  <a:schemeClr val="bg1">
                    <a:lumMod val="75000"/>
                  </a:schemeClr>
                </a:solidFill>
              </a:rPr>
              <a:t>Msg</a:t>
            </a:r>
            <a:r>
              <a:rPr lang="en-GB" dirty="0">
                <a:solidFill>
                  <a:schemeClr val="bg1">
                    <a:lumMod val="75000"/>
                  </a:schemeClr>
                </a:solidFill>
              </a:rPr>
              <a:t> A payload</a:t>
            </a:r>
            <a:endParaRPr lang="en-US" dirty="0">
              <a:solidFill>
                <a:schemeClr val="bg1">
                  <a:lumMod val="75000"/>
                </a:schemeClr>
              </a:solidFill>
            </a:endParaRPr>
          </a:p>
          <a:p>
            <a:pPr marL="1200150" lvl="2" indent="-285750">
              <a:buFont typeface="Arial" panose="020B0604020202020204" pitchFamily="34" charset="0"/>
              <a:buChar char="•"/>
            </a:pPr>
            <a:r>
              <a:rPr lang="en-GB" dirty="0">
                <a:solidFill>
                  <a:schemeClr val="bg1">
                    <a:lumMod val="75000"/>
                  </a:schemeClr>
                </a:solidFill>
              </a:rPr>
              <a:t>CR for TS 38.141-2 Radiated conformance tests for 2-step RACH </a:t>
            </a:r>
            <a:r>
              <a:rPr lang="en-GB" dirty="0" err="1">
                <a:solidFill>
                  <a:schemeClr val="bg1">
                    <a:lumMod val="75000"/>
                  </a:schemeClr>
                </a:solidFill>
              </a:rPr>
              <a:t>Msg</a:t>
            </a:r>
            <a:r>
              <a:rPr lang="en-GB" dirty="0">
                <a:solidFill>
                  <a:schemeClr val="bg1">
                    <a:lumMod val="75000"/>
                  </a:schemeClr>
                </a:solidFill>
              </a:rPr>
              <a:t> A payload</a:t>
            </a:r>
            <a:endParaRPr lang="en-US" dirty="0">
              <a:solidFill>
                <a:schemeClr val="bg1">
                  <a:lumMod val="75000"/>
                </a:schemeClr>
              </a:solidFill>
            </a:endParaRPr>
          </a:p>
          <a:p>
            <a:endParaRPr lang="en-US" dirty="0">
              <a:solidFill>
                <a:schemeClr val="bg1">
                  <a:lumMod val="75000"/>
                </a:schemeClr>
              </a:solidFill>
            </a:endParaRPr>
          </a:p>
        </p:txBody>
      </p:sp>
      <p:sp>
        <p:nvSpPr>
          <p:cNvPr id="4" name="TextBox 3"/>
          <p:cNvSpPr txBox="1"/>
          <p:nvPr/>
        </p:nvSpPr>
        <p:spPr>
          <a:xfrm>
            <a:off x="179512" y="260648"/>
            <a:ext cx="7776864" cy="954107"/>
          </a:xfrm>
          <a:prstGeom prst="rect">
            <a:avLst/>
          </a:prstGeom>
          <a:noFill/>
        </p:spPr>
        <p:txBody>
          <a:bodyPr wrap="square" rtlCol="0">
            <a:spAutoFit/>
          </a:bodyPr>
          <a:lstStyle/>
          <a:p>
            <a:r>
              <a:rPr lang="en-US" sz="2800" dirty="0"/>
              <a:t>Work plan for BS demodulation requirements for 2-step RACH</a:t>
            </a:r>
          </a:p>
        </p:txBody>
      </p:sp>
    </p:spTree>
    <p:extLst>
      <p:ext uri="{BB962C8B-B14F-4D97-AF65-F5344CB8AC3E}">
        <p14:creationId xmlns:p14="http://schemas.microsoft.com/office/powerpoint/2010/main" val="2753565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dirty="0"/>
              <a:t>Reference</a:t>
            </a:r>
          </a:p>
        </p:txBody>
      </p:sp>
      <p:sp>
        <p:nvSpPr>
          <p:cNvPr id="3" name="内容占位符 2"/>
          <p:cNvSpPr>
            <a:spLocks noGrp="1"/>
          </p:cNvSpPr>
          <p:nvPr>
            <p:ph idx="1"/>
          </p:nvPr>
        </p:nvSpPr>
        <p:spPr>
          <a:xfrm>
            <a:off x="179512" y="1772816"/>
            <a:ext cx="8964488" cy="2016224"/>
          </a:xfrm>
        </p:spPr>
        <p:txBody>
          <a:bodyPr/>
          <a:lstStyle/>
          <a:p>
            <a:r>
              <a:rPr lang="en-US" altLang="zh-CN" sz="1600" dirty="0"/>
              <a:t>R4-2002387	Email discussion summary for RAN4#94e_#96_NR_2step_RACH_Demod, ZTE</a:t>
            </a:r>
            <a:endParaRPr lang="pt-BR" altLang="zh-CN" sz="1600" dirty="0"/>
          </a:p>
          <a:p>
            <a:r>
              <a:rPr lang="pt-BR" altLang="zh-CN" sz="1600" dirty="0"/>
              <a:t>R4-2000801	</a:t>
            </a:r>
            <a:r>
              <a:rPr lang="en-US" altLang="zh-CN" sz="1600" dirty="0"/>
              <a:t>BS demodulation requirements for 2-step RACH, </a:t>
            </a:r>
            <a:r>
              <a:rPr lang="pt-BR" altLang="zh-CN" sz="1600" dirty="0"/>
              <a:t>ZTE</a:t>
            </a:r>
          </a:p>
          <a:p>
            <a:r>
              <a:rPr lang="pt-BR" altLang="zh-CN" sz="1600" dirty="0"/>
              <a:t>R4-2000802 	2-step RACH workplan, ZTE</a:t>
            </a:r>
          </a:p>
          <a:p>
            <a:r>
              <a:rPr lang="pt-BR" altLang="zh-CN" sz="1600" dirty="0"/>
              <a:t>R4-2000314	</a:t>
            </a:r>
            <a:r>
              <a:rPr lang="en-US" altLang="zh-CN" sz="1600" dirty="0"/>
              <a:t>View on BS demodulation requirement for NR 2-step RACH, </a:t>
            </a:r>
            <a:r>
              <a:rPr lang="pt-BR" altLang="zh-CN" sz="1600" dirty="0"/>
              <a:t>Samsung</a:t>
            </a:r>
          </a:p>
          <a:p>
            <a:r>
              <a:rPr lang="pt-BR" altLang="zh-CN" sz="1600" dirty="0"/>
              <a:t>R4-2001183	</a:t>
            </a:r>
            <a:r>
              <a:rPr lang="en-US" altLang="zh-CN" sz="1600" dirty="0"/>
              <a:t>On 2 step RACH demodulation, </a:t>
            </a:r>
            <a:r>
              <a:rPr lang="pt-BR" altLang="zh-CN" sz="1600" dirty="0"/>
              <a:t>Ericsson</a:t>
            </a:r>
          </a:p>
          <a:p>
            <a:r>
              <a:rPr lang="pt-BR" altLang="zh-CN" sz="1600" dirty="0"/>
              <a:t>R4-2001491	</a:t>
            </a:r>
            <a:r>
              <a:rPr lang="en-US" altLang="zh-CN" sz="1600" dirty="0"/>
              <a:t>On 2-step RACH BS demodulation requirements, </a:t>
            </a:r>
            <a:r>
              <a:rPr lang="pt-BR" altLang="zh-CN" sz="1600" dirty="0"/>
              <a:t>Nokia</a:t>
            </a:r>
            <a:endParaRPr lang="en-US" altLang="zh-CN" sz="1600" dirty="0"/>
          </a:p>
        </p:txBody>
      </p:sp>
    </p:spTree>
    <p:extLst>
      <p:ext uri="{BB962C8B-B14F-4D97-AF65-F5344CB8AC3E}">
        <p14:creationId xmlns:p14="http://schemas.microsoft.com/office/powerpoint/2010/main" val="536872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0EE120-3D32-4768-9E8E-6EF01B1ED7B8}"/>
              </a:ext>
            </a:extLst>
          </p:cNvPr>
          <p:cNvSpPr>
            <a:spLocks noGrp="1"/>
          </p:cNvSpPr>
          <p:nvPr>
            <p:ph type="ctrTitle"/>
          </p:nvPr>
        </p:nvSpPr>
        <p:spPr/>
        <p:txBody>
          <a:bodyPr/>
          <a:lstStyle/>
          <a:p>
            <a:r>
              <a:rPr lang="sv-SE" dirty="0"/>
              <a:t>Background information (not for agreement)</a:t>
            </a:r>
          </a:p>
        </p:txBody>
      </p:sp>
      <p:sp>
        <p:nvSpPr>
          <p:cNvPr id="3" name="Subtitle 2">
            <a:extLst>
              <a:ext uri="{FF2B5EF4-FFF2-40B4-BE49-F238E27FC236}">
                <a16:creationId xmlns="" xmlns:a16="http://schemas.microsoft.com/office/drawing/2014/main" id="{7FF46EC2-1036-46E3-A786-25C3280DB9A4}"/>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1312406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0" y="0"/>
            <a:ext cx="8229600" cy="764704"/>
          </a:xfrm>
        </p:spPr>
        <p:txBody>
          <a:bodyPr/>
          <a:lstStyle/>
          <a:p>
            <a:r>
              <a:rPr lang="en-US" sz="3600" dirty="0"/>
              <a:t>Timing Offsets (1): 2-step Vs 4-step RACH</a:t>
            </a:r>
          </a:p>
        </p:txBody>
      </p:sp>
      <p:pic>
        <p:nvPicPr>
          <p:cNvPr id="30" name="Picture 29"/>
          <p:cNvPicPr>
            <a:picLocks noChangeAspect="1"/>
          </p:cNvPicPr>
          <p:nvPr/>
        </p:nvPicPr>
        <p:blipFill>
          <a:blip r:embed="rId2"/>
          <a:stretch>
            <a:fillRect/>
          </a:stretch>
        </p:blipFill>
        <p:spPr>
          <a:xfrm>
            <a:off x="246940" y="788512"/>
            <a:ext cx="8532440" cy="3600400"/>
          </a:xfrm>
          <a:prstGeom prst="rect">
            <a:avLst/>
          </a:prstGeom>
        </p:spPr>
      </p:pic>
      <p:sp>
        <p:nvSpPr>
          <p:cNvPr id="31" name="Oval 30"/>
          <p:cNvSpPr/>
          <p:nvPr/>
        </p:nvSpPr>
        <p:spPr>
          <a:xfrm>
            <a:off x="246940" y="2530624"/>
            <a:ext cx="568595" cy="483637"/>
          </a:xfrm>
          <a:prstGeom prst="ellipse">
            <a:avLst/>
          </a:prstGeom>
          <a:no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flipV="1">
            <a:off x="246940" y="2954429"/>
            <a:ext cx="147455" cy="1710882"/>
          </a:xfrm>
          <a:prstGeom prst="straightConnector1">
            <a:avLst/>
          </a:prstGeom>
          <a:ln w="34925" cap="flat">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0815" y="4782405"/>
            <a:ext cx="1833910" cy="369332"/>
          </a:xfrm>
          <a:prstGeom prst="rect">
            <a:avLst/>
          </a:prstGeom>
          <a:noFill/>
        </p:spPr>
        <p:txBody>
          <a:bodyPr wrap="square" rtlCol="0">
            <a:spAutoFit/>
          </a:bodyPr>
          <a:lstStyle/>
          <a:p>
            <a:r>
              <a:rPr lang="en-US" dirty="0"/>
              <a:t>Timing adjusted</a:t>
            </a:r>
          </a:p>
        </p:txBody>
      </p:sp>
      <p:sp>
        <p:nvSpPr>
          <p:cNvPr id="41" name="Oval 40"/>
          <p:cNvSpPr/>
          <p:nvPr/>
        </p:nvSpPr>
        <p:spPr>
          <a:xfrm>
            <a:off x="3203847" y="1349189"/>
            <a:ext cx="864097" cy="483637"/>
          </a:xfrm>
          <a:prstGeom prst="ellipse">
            <a:avLst/>
          </a:prstGeom>
          <a:no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p:cNvCxnSpPr/>
          <p:nvPr/>
        </p:nvCxnSpPr>
        <p:spPr>
          <a:xfrm flipH="1" flipV="1">
            <a:off x="4017598" y="1795849"/>
            <a:ext cx="745970" cy="2243567"/>
          </a:xfrm>
          <a:prstGeom prst="straightConnector1">
            <a:avLst/>
          </a:prstGeom>
          <a:ln w="34925" cap="flat">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458170" y="4039416"/>
            <a:ext cx="1859040" cy="1477328"/>
          </a:xfrm>
          <a:prstGeom prst="rect">
            <a:avLst/>
          </a:prstGeom>
          <a:noFill/>
        </p:spPr>
        <p:txBody>
          <a:bodyPr wrap="square" rtlCol="0">
            <a:spAutoFit/>
          </a:bodyPr>
          <a:lstStyle/>
          <a:p>
            <a:r>
              <a:rPr lang="en-US" dirty="0"/>
              <a:t>Timing offset for each UE is estimated, and sent to the UE in Msg2</a:t>
            </a:r>
          </a:p>
        </p:txBody>
      </p:sp>
      <p:sp>
        <p:nvSpPr>
          <p:cNvPr id="48" name="Oval 47"/>
          <p:cNvSpPr/>
          <p:nvPr/>
        </p:nvSpPr>
        <p:spPr>
          <a:xfrm>
            <a:off x="5141830" y="1802975"/>
            <a:ext cx="435489" cy="483637"/>
          </a:xfrm>
          <a:prstGeom prst="ellipse">
            <a:avLst/>
          </a:prstGeom>
          <a:no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flipH="1" flipV="1">
            <a:off x="5448027" y="2286614"/>
            <a:ext cx="247445" cy="2102298"/>
          </a:xfrm>
          <a:prstGeom prst="straightConnector1">
            <a:avLst/>
          </a:prstGeom>
          <a:ln w="34925" cap="flat">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448027" y="4516732"/>
            <a:ext cx="1859040" cy="923330"/>
          </a:xfrm>
          <a:prstGeom prst="rect">
            <a:avLst/>
          </a:prstGeom>
          <a:noFill/>
        </p:spPr>
        <p:txBody>
          <a:bodyPr wrap="square" rtlCol="0">
            <a:spAutoFit/>
          </a:bodyPr>
          <a:lstStyle/>
          <a:p>
            <a:r>
              <a:rPr lang="en-US" dirty="0"/>
              <a:t>Lack of timing offsets adjustment </a:t>
            </a:r>
          </a:p>
        </p:txBody>
      </p:sp>
      <p:sp>
        <p:nvSpPr>
          <p:cNvPr id="55" name="Oval 54"/>
          <p:cNvSpPr/>
          <p:nvPr/>
        </p:nvSpPr>
        <p:spPr>
          <a:xfrm>
            <a:off x="8100392" y="1795849"/>
            <a:ext cx="576064" cy="483637"/>
          </a:xfrm>
          <a:prstGeom prst="ellipse">
            <a:avLst/>
          </a:prstGeom>
          <a:no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47864" y="2530624"/>
            <a:ext cx="698946" cy="483637"/>
          </a:xfrm>
          <a:prstGeom prst="ellipse">
            <a:avLst/>
          </a:prstGeom>
          <a:no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746909" y="5545230"/>
            <a:ext cx="3031210" cy="923330"/>
          </a:xfrm>
          <a:prstGeom prst="rect">
            <a:avLst/>
          </a:prstGeom>
        </p:spPr>
        <p:txBody>
          <a:bodyPr wrap="square">
            <a:spAutoFit/>
          </a:bodyPr>
          <a:lstStyle/>
          <a:p>
            <a:r>
              <a:rPr lang="en-US" dirty="0"/>
              <a:t>so all UEs preambles are received within one CP at BS side</a:t>
            </a:r>
          </a:p>
        </p:txBody>
      </p:sp>
      <p:cxnSp>
        <p:nvCxnSpPr>
          <p:cNvPr id="61" name="Straight Arrow Connector 60"/>
          <p:cNvCxnSpPr/>
          <p:nvPr/>
        </p:nvCxnSpPr>
        <p:spPr>
          <a:xfrm flipV="1">
            <a:off x="2382523" y="3008272"/>
            <a:ext cx="1131273" cy="2536958"/>
          </a:xfrm>
          <a:prstGeom prst="straightConnector1">
            <a:avLst/>
          </a:prstGeom>
          <a:ln w="34925" cap="flat">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7307067" y="2286613"/>
            <a:ext cx="1033424" cy="3153449"/>
          </a:xfrm>
          <a:prstGeom prst="straightConnector1">
            <a:avLst/>
          </a:prstGeom>
          <a:ln w="34925" cap="flat">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695472" y="5683729"/>
            <a:ext cx="2934104" cy="707886"/>
          </a:xfrm>
          <a:prstGeom prst="rect">
            <a:avLst/>
          </a:prstGeom>
          <a:noFill/>
        </p:spPr>
        <p:txBody>
          <a:bodyPr wrap="square" rtlCol="0">
            <a:spAutoFit/>
          </a:bodyPr>
          <a:lstStyle/>
          <a:p>
            <a:r>
              <a:rPr lang="en-US" sz="2000" dirty="0">
                <a:solidFill>
                  <a:srgbClr val="FF0000"/>
                </a:solidFill>
              </a:rPr>
              <a:t>Timing offsets among UEs are not guaranteed</a:t>
            </a:r>
          </a:p>
        </p:txBody>
      </p:sp>
    </p:spTree>
    <p:extLst>
      <p:ext uri="{BB962C8B-B14F-4D97-AF65-F5344CB8AC3E}">
        <p14:creationId xmlns:p14="http://schemas.microsoft.com/office/powerpoint/2010/main" val="1282594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9536"/>
            <a:ext cx="6635080" cy="634082"/>
          </a:xfrm>
        </p:spPr>
        <p:txBody>
          <a:bodyPr/>
          <a:lstStyle/>
          <a:p>
            <a:r>
              <a:rPr lang="en-US" dirty="0"/>
              <a:t>Timing offsets (2): examples</a:t>
            </a:r>
          </a:p>
        </p:txBody>
      </p:sp>
      <p:sp>
        <p:nvSpPr>
          <p:cNvPr id="5" name="Rectangle 1"/>
          <p:cNvSpPr>
            <a:spLocks noChangeArrowheads="1"/>
          </p:cNvSpPr>
          <p:nvPr/>
        </p:nvSpPr>
        <p:spPr bwMode="auto">
          <a:xfrm>
            <a:off x="457200" y="1300118"/>
            <a:ext cx="67687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panose="020B0604020202020204" pitchFamily="34" charset="0"/>
                <a:cs typeface="Arial" panose="020B0604020202020204" pitchFamily="34" charset="0"/>
              </a:rPr>
              <a:t>Timing offset in the unit </a:t>
            </a:r>
            <a:r>
              <a:rPr lang="en-US" altLang="en-US" dirty="0" smtClean="0">
                <a:solidFill>
                  <a:srgbClr val="000000"/>
                </a:solidFill>
                <a:cs typeface="Arial" panose="020B0604020202020204" pitchFamily="34" charset="0"/>
              </a:rPr>
              <a:t>of </a:t>
            </a:r>
            <a:r>
              <a:rPr lang="en-US" altLang="en-US" dirty="0" smtClean="0">
                <a:solidFill>
                  <a:srgbClr val="FFC000"/>
                </a:solidFill>
                <a:cs typeface="Arial" panose="020B0604020202020204" pitchFamily="34" charset="0"/>
              </a:rPr>
              <a:t>CPs</a:t>
            </a:r>
            <a:r>
              <a:rPr lang="en-US" altLang="en-US" dirty="0" smtClean="0">
                <a:solidFill>
                  <a:srgbClr val="000000"/>
                </a:solidFill>
                <a:cs typeface="Arial" panose="020B0604020202020204" pitchFamily="34" charset="0"/>
              </a:rPr>
              <a:t> </a:t>
            </a:r>
            <a:r>
              <a:rPr kumimoji="0" lang="en-US" altLang="en-US"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cause </a:t>
            </a:r>
            <a:r>
              <a:rPr kumimoji="0" lang="en-US" altLang="en-US" b="0" i="0" u="none" strike="noStrike" cap="none" normalizeH="0" baseline="0" dirty="0">
                <a:ln>
                  <a:noFill/>
                </a:ln>
                <a:solidFill>
                  <a:srgbClr val="000000"/>
                </a:solidFill>
                <a:effectLst/>
                <a:latin typeface="Arial" panose="020B0604020202020204" pitchFamily="34" charset="0"/>
                <a:cs typeface="Arial" panose="020B0604020202020204" pitchFamily="34" charset="0"/>
              </a:rPr>
              <a:t>by round-trip delay</a:t>
            </a:r>
            <a:endParaRPr kumimoji="0" lang="en-US" altLang="en-US" sz="1000" b="0" i="0" u="none" strike="noStrike" cap="none" normalizeH="0" baseline="0" dirty="0">
              <a:ln>
                <a:noFill/>
              </a:ln>
              <a:solidFill>
                <a:schemeClr val="tx1"/>
              </a:solidFill>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2986987988"/>
              </p:ext>
            </p:extLst>
          </p:nvPr>
        </p:nvGraphicFramePr>
        <p:xfrm>
          <a:off x="323531" y="1844824"/>
          <a:ext cx="8280920" cy="4320480"/>
        </p:xfrm>
        <a:graphic>
          <a:graphicData uri="http://schemas.openxmlformats.org/drawingml/2006/table">
            <a:tbl>
              <a:tblPr>
                <a:tableStyleId>{5C22544A-7EE6-4342-B048-85BDC9FD1C3A}</a:tableStyleId>
              </a:tblPr>
              <a:tblGrid>
                <a:gridCol w="1197870"/>
                <a:gridCol w="833300"/>
                <a:gridCol w="833300"/>
                <a:gridCol w="833300"/>
                <a:gridCol w="833300"/>
                <a:gridCol w="833300"/>
                <a:gridCol w="833300"/>
                <a:gridCol w="1249950"/>
                <a:gridCol w="833300"/>
              </a:tblGrid>
              <a:tr h="540060">
                <a:tc gridSpan="7">
                  <a:txBody>
                    <a:bodyPr/>
                    <a:lstStyle/>
                    <a:p>
                      <a:pPr algn="ctr" fontAlgn="ctr"/>
                      <a:r>
                        <a:rPr lang="en-US" sz="1600" u="none" strike="noStrike" dirty="0">
                          <a:effectLst/>
                        </a:rPr>
                        <a:t>Fraction of CP due to round trip delay</a:t>
                      </a:r>
                      <a:endParaRPr lang="en-US" sz="16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1600" b="0" i="0" u="none" strike="noStrike">
                        <a:solidFill>
                          <a:srgbClr val="000000"/>
                        </a:solidFill>
                        <a:effectLst/>
                        <a:latin typeface="Calibri" panose="020F0502020204030204" pitchFamily="34" charset="0"/>
                      </a:endParaRPr>
                    </a:p>
                  </a:txBody>
                  <a:tcPr marL="9525" marR="9525" marT="9525" marB="0" anchor="ctr"/>
                </a:tc>
              </a:tr>
              <a:tr h="540060">
                <a:tc>
                  <a:txBody>
                    <a:bodyPr/>
                    <a:lstStyle/>
                    <a:p>
                      <a:pPr algn="ctr" fontAlgn="ctr"/>
                      <a:r>
                        <a:rPr lang="en-US" sz="1600" u="none" strike="noStrike">
                          <a:effectLst/>
                        </a:rPr>
                        <a:t>Distance/SCS</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20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50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200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500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1732</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25000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Symbol length</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dirty="0">
                          <a:effectLst/>
                        </a:rPr>
                        <a:t>CP length</a:t>
                      </a:r>
                      <a:endParaRPr lang="en-US" sz="1600" b="0" i="0" u="none" strike="noStrike" dirty="0">
                        <a:solidFill>
                          <a:srgbClr val="000000"/>
                        </a:solidFill>
                        <a:effectLst/>
                        <a:latin typeface="Calibri" panose="020F0502020204030204" pitchFamily="34" charset="0"/>
                      </a:endParaRPr>
                    </a:p>
                  </a:txBody>
                  <a:tcPr marL="9525" marR="9525" marT="9525" marB="0" anchor="ctr"/>
                </a:tc>
              </a:tr>
              <a:tr h="540060">
                <a:tc>
                  <a:txBody>
                    <a:bodyPr/>
                    <a:lstStyle/>
                    <a:p>
                      <a:pPr algn="ctr" fontAlgn="ctr"/>
                      <a:r>
                        <a:rPr lang="en-US" sz="1600" u="none" strike="noStrike">
                          <a:effectLst/>
                        </a:rPr>
                        <a:t>15 kHz</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0.016344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0.04086</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0.16344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0.408599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1.415387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20.42995</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71.88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4.71</a:t>
                      </a:r>
                      <a:endParaRPr lang="en-US" sz="1600" b="0" i="0" u="none" strike="noStrike">
                        <a:solidFill>
                          <a:srgbClr val="000000"/>
                        </a:solidFill>
                        <a:effectLst/>
                        <a:latin typeface="Calibri" panose="020F0502020204030204" pitchFamily="34" charset="0"/>
                      </a:endParaRPr>
                    </a:p>
                  </a:txBody>
                  <a:tcPr marL="9525" marR="9525" marT="9525" marB="0" anchor="ctr"/>
                </a:tc>
              </a:tr>
              <a:tr h="540060">
                <a:tc>
                  <a:txBody>
                    <a:bodyPr/>
                    <a:lstStyle/>
                    <a:p>
                      <a:pPr algn="ctr" fontAlgn="ctr"/>
                      <a:r>
                        <a:rPr lang="en-US" sz="1600" u="none" strike="noStrike">
                          <a:effectLst/>
                        </a:rPr>
                        <a:t>30 kHz</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0.032688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0.08172</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0.326879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0.817198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2.830773</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40.85989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35.94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2.355</a:t>
                      </a:r>
                      <a:endParaRPr lang="en-US" sz="1600" b="0" i="0" u="none" strike="noStrike">
                        <a:solidFill>
                          <a:srgbClr val="000000"/>
                        </a:solidFill>
                        <a:effectLst/>
                        <a:latin typeface="Calibri" panose="020F0502020204030204" pitchFamily="34" charset="0"/>
                      </a:endParaRPr>
                    </a:p>
                  </a:txBody>
                  <a:tcPr marL="9525" marR="9525" marT="9525" marB="0" anchor="ctr"/>
                </a:tc>
              </a:tr>
              <a:tr h="540060">
                <a:tc>
                  <a:txBody>
                    <a:bodyPr/>
                    <a:lstStyle/>
                    <a:p>
                      <a:pPr algn="ctr" fontAlgn="ctr"/>
                      <a:r>
                        <a:rPr lang="en-US" sz="1600" u="none" strike="noStrike">
                          <a:effectLst/>
                        </a:rPr>
                        <a:t>60 kHz</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0.065376</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0.16344</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0.653758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1.634396</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5.661547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81.71978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17.97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1.1775</a:t>
                      </a:r>
                      <a:endParaRPr lang="en-US" sz="1600" b="0" i="0" u="none" strike="noStrike">
                        <a:solidFill>
                          <a:srgbClr val="000000"/>
                        </a:solidFill>
                        <a:effectLst/>
                        <a:latin typeface="Calibri" panose="020F0502020204030204" pitchFamily="34" charset="0"/>
                      </a:endParaRPr>
                    </a:p>
                  </a:txBody>
                  <a:tcPr marL="9525" marR="9525" marT="9525" marB="0" anchor="ctr"/>
                </a:tc>
              </a:tr>
              <a:tr h="540060">
                <a:tc>
                  <a:txBody>
                    <a:bodyPr/>
                    <a:lstStyle/>
                    <a:p>
                      <a:pPr algn="ctr" fontAlgn="ctr"/>
                      <a:r>
                        <a:rPr lang="en-US" sz="1600" u="none" strike="noStrike">
                          <a:effectLst/>
                        </a:rPr>
                        <a:t>120 kHz</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0.130752</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0.326879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1.307517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3.268791</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11.32309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163.4396</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8.99</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0.58875</a:t>
                      </a:r>
                      <a:endParaRPr lang="en-US" sz="1600" b="0" i="0" u="none" strike="noStrike">
                        <a:solidFill>
                          <a:srgbClr val="000000"/>
                        </a:solidFill>
                        <a:effectLst/>
                        <a:latin typeface="Calibri" panose="020F0502020204030204" pitchFamily="34" charset="0"/>
                      </a:endParaRPr>
                    </a:p>
                  </a:txBody>
                  <a:tcPr marL="9525" marR="9525" marT="9525" marB="0" anchor="ctr"/>
                </a:tc>
              </a:tr>
              <a:tr h="540060">
                <a:tc>
                  <a:txBody>
                    <a:bodyPr/>
                    <a:lstStyle/>
                    <a:p>
                      <a:pPr algn="ctr" fontAlgn="ctr"/>
                      <a:r>
                        <a:rPr lang="en-US" sz="1600" u="none" strike="noStrike">
                          <a:effectLst/>
                        </a:rPr>
                        <a:t>To</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0.066667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0.166667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0.666667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1.666667</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5.773333</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83.33333</a:t>
                      </a:r>
                      <a:endParaRPr lang="en-US" sz="1600" b="0" i="0" u="none" strike="noStrike">
                        <a:solidFill>
                          <a:srgbClr val="000000"/>
                        </a:solidFill>
                        <a:effectLst/>
                        <a:latin typeface="Calibri" panose="020F0502020204030204" pitchFamily="34" charset="0"/>
                      </a:endParaRPr>
                    </a:p>
                  </a:txBody>
                  <a:tcPr marL="9525" marR="9525" marT="9525" marB="0" anchor="ctr"/>
                </a:tc>
                <a:tc rowSpan="2" gridSpan="2">
                  <a:txBody>
                    <a:bodyPr/>
                    <a:lstStyle/>
                    <a:p>
                      <a:pPr algn="ctr" fontAlgn="ctr"/>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ctr"/>
                </a:tc>
                <a:tc rowSpan="2" hMerge="1">
                  <a:txBody>
                    <a:bodyPr/>
                    <a:lstStyle/>
                    <a:p>
                      <a:endParaRPr lang="en-US"/>
                    </a:p>
                  </a:txBody>
                  <a:tcPr/>
                </a:tc>
              </a:tr>
              <a:tr h="540060">
                <a:tc>
                  <a:txBody>
                    <a:bodyPr/>
                    <a:lstStyle/>
                    <a:p>
                      <a:pPr algn="ctr" fontAlgn="ctr"/>
                      <a:r>
                        <a:rPr lang="en-US" sz="1600" u="none" strike="noStrike">
                          <a:effectLst/>
                        </a:rPr>
                        <a:t>TO(us)</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0.07698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0.19245</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0.7698</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1.924501</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6.666471</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dirty="0">
                          <a:effectLst/>
                        </a:rPr>
                        <a:t>96.22504</a:t>
                      </a:r>
                      <a:endParaRPr lang="en-US" sz="1600" b="0" i="0" u="none" strike="noStrike" dirty="0">
                        <a:solidFill>
                          <a:srgbClr val="000000"/>
                        </a:solidFill>
                        <a:effectLst/>
                        <a:latin typeface="Calibri" panose="020F0502020204030204" pitchFamily="34" charset="0"/>
                      </a:endParaRPr>
                    </a:p>
                  </a:txBody>
                  <a:tcPr marL="9525" marR="9525" marT="9525" marB="0" anchor="ctr"/>
                </a:tc>
                <a:tc gridSpan="2" vMerge="1">
                  <a:txBody>
                    <a:bodyPr/>
                    <a:lstStyle/>
                    <a:p>
                      <a:endParaRPr lang="en-US"/>
                    </a:p>
                  </a:txBody>
                  <a:tcPr/>
                </a:tc>
                <a:tc hMerge="1" vMerge="1">
                  <a:txBody>
                    <a:bodyPr/>
                    <a:lstStyle/>
                    <a:p>
                      <a:endParaRPr lang="en-US"/>
                    </a:p>
                  </a:txBody>
                  <a:tcPr/>
                </a:tc>
              </a:tr>
            </a:tbl>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267401515"/>
              </p:ext>
            </p:extLst>
          </p:nvPr>
        </p:nvGraphicFramePr>
        <p:xfrm>
          <a:off x="7092280" y="634665"/>
          <a:ext cx="914400" cy="771525"/>
        </p:xfrm>
        <a:graphic>
          <a:graphicData uri="http://schemas.openxmlformats.org/presentationml/2006/ole">
            <mc:AlternateContent xmlns:mc="http://schemas.openxmlformats.org/markup-compatibility/2006">
              <mc:Choice xmlns:v="urn:schemas-microsoft-com:vml" Requires="v">
                <p:oleObj spid="_x0000_s1037"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7092280" y="63466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572471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Agreements from 1</a:t>
            </a:r>
            <a:r>
              <a:rPr lang="en-US" baseline="30000" dirty="0"/>
              <a:t>st</a:t>
            </a:r>
            <a:r>
              <a:rPr lang="en-US" dirty="0"/>
              <a:t> round discussion</a:t>
            </a:r>
          </a:p>
        </p:txBody>
      </p:sp>
      <p:sp>
        <p:nvSpPr>
          <p:cNvPr id="3" name="Content Placeholder 2"/>
          <p:cNvSpPr>
            <a:spLocks noGrp="1"/>
          </p:cNvSpPr>
          <p:nvPr>
            <p:ph idx="1"/>
          </p:nvPr>
        </p:nvSpPr>
        <p:spPr>
          <a:xfrm>
            <a:off x="457200" y="2132856"/>
            <a:ext cx="8229600" cy="3412976"/>
          </a:xfrm>
        </p:spPr>
        <p:txBody>
          <a:bodyPr/>
          <a:lstStyle/>
          <a:p>
            <a:r>
              <a:rPr lang="en-US" strike="sngStrike" dirty="0"/>
              <a:t>Reusing preamble performance requirements and </a:t>
            </a:r>
            <a:r>
              <a:rPr lang="en-US" dirty="0"/>
              <a:t>no additional preamble performance requirement for preamble is needed.</a:t>
            </a:r>
          </a:p>
          <a:p>
            <a:r>
              <a:rPr lang="en-US" dirty="0"/>
              <a:t>Leave performance requirements for interlaced PUSCH design and long preamble to NR-U WID.</a:t>
            </a:r>
          </a:p>
        </p:txBody>
      </p:sp>
    </p:spTree>
    <p:extLst>
      <p:ext uri="{BB962C8B-B14F-4D97-AF65-F5344CB8AC3E}">
        <p14:creationId xmlns:p14="http://schemas.microsoft.com/office/powerpoint/2010/main" val="1078745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89" y="116632"/>
            <a:ext cx="8229600" cy="1143000"/>
          </a:xfrm>
        </p:spPr>
        <p:txBody>
          <a:bodyPr/>
          <a:lstStyle/>
          <a:p>
            <a:r>
              <a:rPr lang="en-US" dirty="0"/>
              <a:t>Essential open issues</a:t>
            </a:r>
          </a:p>
        </p:txBody>
      </p:sp>
      <p:sp>
        <p:nvSpPr>
          <p:cNvPr id="3" name="Content Placeholder 2"/>
          <p:cNvSpPr>
            <a:spLocks noGrp="1"/>
          </p:cNvSpPr>
          <p:nvPr>
            <p:ph idx="1"/>
          </p:nvPr>
        </p:nvSpPr>
        <p:spPr>
          <a:xfrm>
            <a:off x="539552" y="1484784"/>
            <a:ext cx="8229600" cy="4525963"/>
          </a:xfrm>
        </p:spPr>
        <p:txBody>
          <a:bodyPr/>
          <a:lstStyle/>
          <a:p>
            <a:r>
              <a:rPr lang="en-US" dirty="0"/>
              <a:t>Application scenarios, </a:t>
            </a:r>
          </a:p>
          <a:p>
            <a:pPr lvl="1"/>
            <a:r>
              <a:rPr lang="en-US" dirty="0"/>
              <a:t>whether or not to consider only small cell case? </a:t>
            </a:r>
          </a:p>
          <a:p>
            <a:pPr lvl="1"/>
            <a:r>
              <a:rPr lang="en-US" dirty="0"/>
              <a:t>Whether 2 step RACH is only activated near to the </a:t>
            </a:r>
            <a:r>
              <a:rPr lang="en-US" dirty="0" err="1"/>
              <a:t>centre</a:t>
            </a:r>
            <a:r>
              <a:rPr lang="en-US" dirty="0"/>
              <a:t> of large cells ?</a:t>
            </a:r>
          </a:p>
          <a:p>
            <a:r>
              <a:rPr lang="en-US" dirty="0"/>
              <a:t>Timing offset (TO) issue:</a:t>
            </a:r>
          </a:p>
          <a:p>
            <a:pPr lvl="1"/>
            <a:r>
              <a:rPr lang="en-US" dirty="0"/>
              <a:t>Can BS assume the same or different timing offsets among UEs?</a:t>
            </a:r>
          </a:p>
          <a:p>
            <a:pPr lvl="1"/>
            <a:r>
              <a:rPr lang="en-US" dirty="0"/>
              <a:t>Potential impact on the performance of different TOs</a:t>
            </a:r>
          </a:p>
          <a:p>
            <a:endParaRPr lang="en-US" dirty="0"/>
          </a:p>
        </p:txBody>
      </p:sp>
    </p:spTree>
    <p:extLst>
      <p:ext uri="{BB962C8B-B14F-4D97-AF65-F5344CB8AC3E}">
        <p14:creationId xmlns:p14="http://schemas.microsoft.com/office/powerpoint/2010/main" val="2569568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scenarios </a:t>
            </a:r>
            <a:r>
              <a:rPr lang="en-US" strike="sngStrike" dirty="0"/>
              <a:t>agreements</a:t>
            </a:r>
          </a:p>
        </p:txBody>
      </p:sp>
      <p:sp>
        <p:nvSpPr>
          <p:cNvPr id="3" name="Content Placeholder 2"/>
          <p:cNvSpPr>
            <a:spLocks noGrp="1"/>
          </p:cNvSpPr>
          <p:nvPr>
            <p:ph idx="1"/>
          </p:nvPr>
        </p:nvSpPr>
        <p:spPr/>
        <p:txBody>
          <a:bodyPr/>
          <a:lstStyle/>
          <a:p>
            <a:r>
              <a:rPr lang="en-US" dirty="0"/>
              <a:t>RAN1 agreed to support all different preamble formats for 2-step RACH</a:t>
            </a:r>
          </a:p>
          <a:p>
            <a:pPr lvl="1"/>
            <a:r>
              <a:rPr lang="en-US" strike="sngStrike" dirty="0"/>
              <a:t>It implies that there is no restricted application scenarios intended for 2-step RACH</a:t>
            </a:r>
            <a:endParaRPr lang="en-US" dirty="0"/>
          </a:p>
          <a:p>
            <a:r>
              <a:rPr lang="en-US" strike="sngStrike" dirty="0"/>
              <a:t>Agreements</a:t>
            </a:r>
          </a:p>
          <a:p>
            <a:pPr lvl="1"/>
            <a:r>
              <a:rPr lang="en-US" strike="sngStrike" dirty="0"/>
              <a:t>including small cell and none small cell scenarios </a:t>
            </a:r>
          </a:p>
          <a:p>
            <a:pPr lvl="1"/>
            <a:r>
              <a:rPr lang="en-US" strike="sngStrike" dirty="0"/>
              <a:t>Applicable for all UEs, including cell </a:t>
            </a:r>
            <a:r>
              <a:rPr lang="en-US" strike="sngStrike" dirty="0" err="1"/>
              <a:t>centre</a:t>
            </a:r>
            <a:r>
              <a:rPr lang="en-US" strike="sngStrike" dirty="0"/>
              <a:t> users and cell edge users.</a:t>
            </a:r>
          </a:p>
        </p:txBody>
      </p:sp>
    </p:spTree>
    <p:extLst>
      <p:ext uri="{BB962C8B-B14F-4D97-AF65-F5344CB8AC3E}">
        <p14:creationId xmlns:p14="http://schemas.microsoft.com/office/powerpoint/2010/main" val="1322194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03A028-AC34-41BC-99D4-2E69265E3A4A}"/>
              </a:ext>
            </a:extLst>
          </p:cNvPr>
          <p:cNvSpPr>
            <a:spLocks noGrp="1"/>
          </p:cNvSpPr>
          <p:nvPr>
            <p:ph type="title"/>
          </p:nvPr>
        </p:nvSpPr>
        <p:spPr>
          <a:xfrm>
            <a:off x="421641" y="116632"/>
            <a:ext cx="5915000" cy="562074"/>
          </a:xfrm>
        </p:spPr>
        <p:txBody>
          <a:bodyPr/>
          <a:lstStyle/>
          <a:p>
            <a:r>
              <a:rPr lang="sv-SE" dirty="0"/>
              <a:t>Application scenarios</a:t>
            </a:r>
          </a:p>
        </p:txBody>
      </p:sp>
      <p:sp>
        <p:nvSpPr>
          <p:cNvPr id="3" name="Content Placeholder 2">
            <a:extLst>
              <a:ext uri="{FF2B5EF4-FFF2-40B4-BE49-F238E27FC236}">
                <a16:creationId xmlns="" xmlns:a16="http://schemas.microsoft.com/office/drawing/2014/main" id="{202C5790-C2A6-4D3C-803F-0B606263AFF7}"/>
              </a:ext>
            </a:extLst>
          </p:cNvPr>
          <p:cNvSpPr>
            <a:spLocks noGrp="1"/>
          </p:cNvSpPr>
          <p:nvPr>
            <p:ph idx="1"/>
          </p:nvPr>
        </p:nvSpPr>
        <p:spPr>
          <a:xfrm>
            <a:off x="421641" y="700379"/>
            <a:ext cx="8229600" cy="4525963"/>
          </a:xfrm>
        </p:spPr>
        <p:txBody>
          <a:bodyPr/>
          <a:lstStyle/>
          <a:p>
            <a:r>
              <a:rPr lang="en-US" sz="2800" dirty="0">
                <a:solidFill>
                  <a:srgbClr val="FFC000"/>
                </a:solidFill>
              </a:rPr>
              <a:t>If the timing offset between different UEs is large in comparison to the CP length, then some taps of the channel </a:t>
            </a:r>
            <a:r>
              <a:rPr lang="en-US" sz="2800" dirty="0" smtClean="0">
                <a:solidFill>
                  <a:srgbClr val="FFC000"/>
                </a:solidFill>
              </a:rPr>
              <a:t>impulse </a:t>
            </a:r>
            <a:r>
              <a:rPr lang="en-US" sz="2800" dirty="0">
                <a:solidFill>
                  <a:srgbClr val="FFC000"/>
                </a:solidFill>
              </a:rPr>
              <a:t>response may fall outside of the CP and the </a:t>
            </a:r>
            <a:r>
              <a:rPr lang="en-US" sz="2800" dirty="0" err="1">
                <a:solidFill>
                  <a:srgbClr val="FFC000"/>
                </a:solidFill>
              </a:rPr>
              <a:t>msgA</a:t>
            </a:r>
            <a:r>
              <a:rPr lang="en-US" sz="2800" dirty="0">
                <a:solidFill>
                  <a:srgbClr val="FFC000"/>
                </a:solidFill>
              </a:rPr>
              <a:t> PUSCH from those UEs will not be orthogonal in the frequency domain and will not be orthogonal with regular PUSCH</a:t>
            </a:r>
            <a:endParaRPr lang="sv-SE" sz="2800" dirty="0" smtClean="0">
              <a:solidFill>
                <a:srgbClr val="FFC000"/>
              </a:solidFill>
            </a:endParaRPr>
          </a:p>
          <a:p>
            <a:r>
              <a:rPr lang="sv-SE" sz="2800" strike="sngStrike" dirty="0" smtClean="0"/>
              <a:t>If </a:t>
            </a:r>
            <a:r>
              <a:rPr lang="sv-SE" sz="2800" strike="sngStrike" dirty="0"/>
              <a:t>the timing offset between different UEs is </a:t>
            </a:r>
            <a:r>
              <a:rPr lang="sv-SE" sz="2800" strike="sngStrike" dirty="0" smtClean="0"/>
              <a:t>large, </a:t>
            </a:r>
            <a:r>
              <a:rPr lang="sv-SE" sz="2800" strike="sngStrike" dirty="0" smtClean="0">
                <a:solidFill>
                  <a:srgbClr val="0070C0"/>
                </a:solidFill>
              </a:rPr>
              <a:t>larger than a </a:t>
            </a:r>
            <a:r>
              <a:rPr lang="sv-SE" sz="2800" strike="sngStrike" dirty="0" smtClean="0">
                <a:solidFill>
                  <a:srgbClr val="0070C0"/>
                </a:solidFill>
              </a:rPr>
              <a:t>CP </a:t>
            </a:r>
            <a:r>
              <a:rPr lang="sv-SE" sz="2800" strike="sngStrike" dirty="0" smtClean="0"/>
              <a:t>, </a:t>
            </a:r>
            <a:r>
              <a:rPr lang="sv-SE" sz="2800" strike="sngStrike" dirty="0" smtClean="0"/>
              <a:t>then </a:t>
            </a:r>
            <a:r>
              <a:rPr lang="sv-SE" sz="2800" strike="sngStrike" dirty="0"/>
              <a:t>the msgA PUSCH from those UEs will not be orthogonal in the frequency domain and will not be orthogonal with regular PUSCH</a:t>
            </a:r>
          </a:p>
          <a:p>
            <a:pPr lvl="1"/>
            <a:r>
              <a:rPr lang="sv-SE" sz="2400" dirty="0"/>
              <a:t>This may restrict the system capacity</a:t>
            </a:r>
          </a:p>
          <a:p>
            <a:r>
              <a:rPr lang="sv-SE" sz="2800" strike="sngStrike" dirty="0"/>
              <a:t>RAN4 will not define requirements on multiple PUSCH</a:t>
            </a:r>
          </a:p>
          <a:p>
            <a:r>
              <a:rPr lang="sv-SE" sz="2800" strike="sngStrike" dirty="0"/>
              <a:t>The fact that capacity is degraded for multiple PUSCH could mean that the application scenario of Ues beyond the ”centre” of a large cell is not useful</a:t>
            </a:r>
          </a:p>
          <a:p>
            <a:pPr lvl="1"/>
            <a:r>
              <a:rPr lang="sv-SE" sz="2400" strike="sngStrike" dirty="0"/>
              <a:t>Definition of ”centre” depends on SCS etc</a:t>
            </a:r>
          </a:p>
        </p:txBody>
      </p:sp>
    </p:spTree>
    <p:extLst>
      <p:ext uri="{BB962C8B-B14F-4D97-AF65-F5344CB8AC3E}">
        <p14:creationId xmlns:p14="http://schemas.microsoft.com/office/powerpoint/2010/main" val="942649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E4ED52-646D-439B-AF55-931C2D856EAD}"/>
              </a:ext>
            </a:extLst>
          </p:cNvPr>
          <p:cNvSpPr>
            <a:spLocks noGrp="1"/>
          </p:cNvSpPr>
          <p:nvPr>
            <p:ph type="title"/>
          </p:nvPr>
        </p:nvSpPr>
        <p:spPr/>
        <p:txBody>
          <a:bodyPr/>
          <a:lstStyle/>
          <a:p>
            <a:r>
              <a:rPr lang="sv-SE" dirty="0"/>
              <a:t>Impact to demodulation requirements</a:t>
            </a:r>
          </a:p>
        </p:txBody>
      </p:sp>
      <p:sp>
        <p:nvSpPr>
          <p:cNvPr id="3" name="Content Placeholder 2">
            <a:extLst>
              <a:ext uri="{FF2B5EF4-FFF2-40B4-BE49-F238E27FC236}">
                <a16:creationId xmlns="" xmlns:a16="http://schemas.microsoft.com/office/drawing/2014/main" id="{C0AA0210-D3CD-4E8C-8FCF-91DEC1EB5E78}"/>
              </a:ext>
            </a:extLst>
          </p:cNvPr>
          <p:cNvSpPr>
            <a:spLocks noGrp="1"/>
          </p:cNvSpPr>
          <p:nvPr>
            <p:ph idx="1"/>
          </p:nvPr>
        </p:nvSpPr>
        <p:spPr/>
        <p:txBody>
          <a:bodyPr/>
          <a:lstStyle/>
          <a:p>
            <a:r>
              <a:rPr lang="sv-SE" sz="2800" strike="sngStrike" dirty="0"/>
              <a:t>If the timing offset for an individual msgA PUSCH is larger than a CP then the receiver needs to adjust the reception timing for the PUSCH</a:t>
            </a:r>
          </a:p>
          <a:p>
            <a:r>
              <a:rPr lang="sv-SE" sz="2800" strike="sngStrike" dirty="0"/>
              <a:t>During the discusisons in RAN4#94-e, companies expressed differing opions as to whether the RX timing adjustment is a functional or performace issue</a:t>
            </a:r>
          </a:p>
          <a:p>
            <a:pPr lvl="1"/>
            <a:r>
              <a:rPr lang="sv-SE" sz="2400" strike="sngStrike" dirty="0"/>
              <a:t>If functional issue, no performance requirement needed</a:t>
            </a:r>
          </a:p>
          <a:p>
            <a:pPr lvl="1"/>
            <a:r>
              <a:rPr lang="sv-SE" sz="2400" strike="sngStrike" dirty="0"/>
              <a:t>If performance issue and the TO values are seen as valid applications, performance requirement needed</a:t>
            </a:r>
          </a:p>
        </p:txBody>
      </p:sp>
    </p:spTree>
    <p:extLst>
      <p:ext uri="{BB962C8B-B14F-4D97-AF65-F5344CB8AC3E}">
        <p14:creationId xmlns:p14="http://schemas.microsoft.com/office/powerpoint/2010/main" val="4090599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992888" cy="634082"/>
          </a:xfrm>
        </p:spPr>
        <p:txBody>
          <a:bodyPr/>
          <a:lstStyle/>
          <a:p>
            <a:r>
              <a:rPr lang="en-US" dirty="0"/>
              <a:t>Timing offsets (3): agreements</a:t>
            </a:r>
          </a:p>
        </p:txBody>
      </p:sp>
      <p:sp>
        <p:nvSpPr>
          <p:cNvPr id="6" name="Content Placeholder 2"/>
          <p:cNvSpPr>
            <a:spLocks noGrp="1"/>
          </p:cNvSpPr>
          <p:nvPr>
            <p:ph idx="1"/>
          </p:nvPr>
        </p:nvSpPr>
        <p:spPr>
          <a:xfrm>
            <a:off x="395536" y="1268760"/>
            <a:ext cx="8496944" cy="5073427"/>
          </a:xfrm>
        </p:spPr>
        <p:txBody>
          <a:bodyPr/>
          <a:lstStyle/>
          <a:p>
            <a:r>
              <a:rPr lang="en-US" strike="sngStrike" dirty="0"/>
              <a:t>Due to lack of timing adjustment mechanism in 2-step RACH, timing offset of each UE may differ proportionally to the cell size, so BS cannot assume the same TO among UEs</a:t>
            </a:r>
          </a:p>
          <a:p>
            <a:pPr marL="0" indent="0">
              <a:buNone/>
            </a:pPr>
            <a:endParaRPr lang="en-US" strike="sngStrike" dirty="0"/>
          </a:p>
          <a:p>
            <a:r>
              <a:rPr lang="en-US" strike="sngStrike" dirty="0"/>
              <a:t>Implementation limitation at BS side, e.g., multiple FFT is not intended, demodulation requirement of </a:t>
            </a:r>
            <a:r>
              <a:rPr lang="en-US" strike="sngStrike" dirty="0" err="1"/>
              <a:t>MsgA</a:t>
            </a:r>
            <a:r>
              <a:rPr lang="en-US" strike="sngStrike" dirty="0"/>
              <a:t> payload needs to be specified with the consideration of different TOs</a:t>
            </a:r>
          </a:p>
        </p:txBody>
      </p:sp>
    </p:spTree>
    <p:extLst>
      <p:ext uri="{BB962C8B-B14F-4D97-AF65-F5344CB8AC3E}">
        <p14:creationId xmlns:p14="http://schemas.microsoft.com/office/powerpoint/2010/main" val="3754169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4292E0-5989-4294-AEFB-00111B82DF13}"/>
              </a:ext>
            </a:extLst>
          </p:cNvPr>
          <p:cNvSpPr>
            <a:spLocks noGrp="1"/>
          </p:cNvSpPr>
          <p:nvPr>
            <p:ph type="title"/>
          </p:nvPr>
        </p:nvSpPr>
        <p:spPr/>
        <p:txBody>
          <a:bodyPr/>
          <a:lstStyle/>
          <a:p>
            <a:r>
              <a:rPr lang="sv-SE" strike="sngStrike" dirty="0"/>
              <a:t>Agreements</a:t>
            </a:r>
          </a:p>
        </p:txBody>
      </p:sp>
      <p:sp>
        <p:nvSpPr>
          <p:cNvPr id="3" name="Content Placeholder 2">
            <a:extLst>
              <a:ext uri="{FF2B5EF4-FFF2-40B4-BE49-F238E27FC236}">
                <a16:creationId xmlns="" xmlns:a16="http://schemas.microsoft.com/office/drawing/2014/main" id="{A4320A4E-4F00-47F7-90F8-27B941418278}"/>
              </a:ext>
            </a:extLst>
          </p:cNvPr>
          <p:cNvSpPr>
            <a:spLocks noGrp="1"/>
          </p:cNvSpPr>
          <p:nvPr>
            <p:ph idx="1"/>
          </p:nvPr>
        </p:nvSpPr>
        <p:spPr/>
        <p:txBody>
          <a:bodyPr/>
          <a:lstStyle/>
          <a:p>
            <a:pPr marL="514350" indent="-514350">
              <a:buFont typeface="+mj-lt"/>
              <a:buAutoNum type="arabicPeriod"/>
            </a:pPr>
            <a:r>
              <a:rPr lang="sv-SE" sz="2800" strike="sngStrike" dirty="0"/>
              <a:t>RAN4 should establish whether application scenarios in which the timing offset of the msgA PUSCH is large enough to merit a possible performance requirement are useful scenarios</a:t>
            </a:r>
          </a:p>
          <a:p>
            <a:pPr marL="514350" indent="-514350">
              <a:buFont typeface="+mj-lt"/>
              <a:buAutoNum type="arabicPeriod"/>
            </a:pPr>
            <a:r>
              <a:rPr lang="sv-SE" sz="2800" strike="sngStrike" dirty="0"/>
              <a:t>If the answer to (1) by RAN4 is yes, then RAN4 should establish whether the impact to the receiver is functional or performance</a:t>
            </a:r>
          </a:p>
          <a:p>
            <a:pPr marL="514350" indent="-514350">
              <a:buFont typeface="+mj-lt"/>
              <a:buAutoNum type="arabicPeriod"/>
            </a:pPr>
            <a:r>
              <a:rPr lang="sv-SE" sz="2800" strike="sngStrike" dirty="0"/>
              <a:t>If the answer to (2) is performance, RAN4 should establish the maximum expected timing offset,</a:t>
            </a:r>
          </a:p>
        </p:txBody>
      </p:sp>
    </p:spTree>
    <p:extLst>
      <p:ext uri="{BB962C8B-B14F-4D97-AF65-F5344CB8AC3E}">
        <p14:creationId xmlns:p14="http://schemas.microsoft.com/office/powerpoint/2010/main" val="3297477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4292E0-5989-4294-AEFB-00111B82DF13}"/>
              </a:ext>
            </a:extLst>
          </p:cNvPr>
          <p:cNvSpPr>
            <a:spLocks noGrp="1"/>
          </p:cNvSpPr>
          <p:nvPr>
            <p:ph type="title"/>
          </p:nvPr>
        </p:nvSpPr>
        <p:spPr/>
        <p:txBody>
          <a:bodyPr/>
          <a:lstStyle/>
          <a:p>
            <a:r>
              <a:rPr lang="sv-SE" dirty="0"/>
              <a:t>Agreements</a:t>
            </a:r>
          </a:p>
        </p:txBody>
      </p:sp>
      <p:sp>
        <p:nvSpPr>
          <p:cNvPr id="3" name="Content Placeholder 2">
            <a:extLst>
              <a:ext uri="{FF2B5EF4-FFF2-40B4-BE49-F238E27FC236}">
                <a16:creationId xmlns="" xmlns:a16="http://schemas.microsoft.com/office/drawing/2014/main" id="{A4320A4E-4F00-47F7-90F8-27B941418278}"/>
              </a:ext>
            </a:extLst>
          </p:cNvPr>
          <p:cNvSpPr>
            <a:spLocks noGrp="1"/>
          </p:cNvSpPr>
          <p:nvPr>
            <p:ph idx="1"/>
          </p:nvPr>
        </p:nvSpPr>
        <p:spPr/>
        <p:txBody>
          <a:bodyPr/>
          <a:lstStyle/>
          <a:p>
            <a:r>
              <a:rPr lang="en-US" sz="2800" dirty="0"/>
              <a:t>RAN4 should determine relevant application scenarios for </a:t>
            </a:r>
            <a:r>
              <a:rPr lang="en-US" sz="2800" dirty="0" err="1"/>
              <a:t>MsgA</a:t>
            </a:r>
            <a:r>
              <a:rPr lang="en-US" sz="2800" dirty="0"/>
              <a:t> performance </a:t>
            </a:r>
            <a:r>
              <a:rPr lang="en-US" sz="2800" dirty="0" smtClean="0"/>
              <a:t>evaluation</a:t>
            </a:r>
          </a:p>
          <a:p>
            <a:pPr marL="914400" lvl="1" indent="-514350"/>
            <a:r>
              <a:rPr lang="en-US" sz="2400" dirty="0" smtClean="0"/>
              <a:t>Including </a:t>
            </a:r>
            <a:r>
              <a:rPr lang="en-US" sz="2400" dirty="0"/>
              <a:t>a request to all companies to contribute parameters needed for analysis, e.g., cell size of the use </a:t>
            </a:r>
            <a:r>
              <a:rPr lang="en-US" sz="2400" dirty="0" smtClean="0"/>
              <a:t>cases</a:t>
            </a:r>
            <a:endParaRPr lang="en-US" sz="2400" dirty="0"/>
          </a:p>
          <a:p>
            <a:r>
              <a:rPr lang="en-US" sz="2800" dirty="0"/>
              <a:t>RAN4 should study if new requirements for </a:t>
            </a:r>
            <a:r>
              <a:rPr lang="en-US" sz="2800" dirty="0" err="1"/>
              <a:t>MsgA</a:t>
            </a:r>
            <a:r>
              <a:rPr lang="en-US" sz="2800" dirty="0"/>
              <a:t> performance should be </a:t>
            </a:r>
            <a:r>
              <a:rPr lang="en-US" sz="2800" dirty="0" smtClean="0"/>
              <a:t>defined</a:t>
            </a:r>
          </a:p>
          <a:p>
            <a:pPr lvl="1"/>
            <a:r>
              <a:rPr lang="en-US" sz="2400" dirty="0" smtClean="0">
                <a:solidFill>
                  <a:srgbClr val="FFC000"/>
                </a:solidFill>
              </a:rPr>
              <a:t>FFS on whether the new requirements are functional or performance.</a:t>
            </a:r>
            <a:endParaRPr lang="en-US" sz="2400" dirty="0" smtClean="0">
              <a:solidFill>
                <a:srgbClr val="FFC000"/>
              </a:solidFill>
            </a:endParaRPr>
          </a:p>
        </p:txBody>
      </p:sp>
    </p:spTree>
    <p:extLst>
      <p:ext uri="{BB962C8B-B14F-4D97-AF65-F5344CB8AC3E}">
        <p14:creationId xmlns:p14="http://schemas.microsoft.com/office/powerpoint/2010/main" val="205923238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3666</TotalTime>
  <Words>825</Words>
  <Application>Microsoft Office PowerPoint</Application>
  <PresentationFormat>On-screen Show (4:3)</PresentationFormat>
  <Paragraphs>136</Paragraphs>
  <Slides>14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Meiryo UI</vt:lpstr>
      <vt:lpstr>宋体</vt:lpstr>
      <vt:lpstr>Arial</vt:lpstr>
      <vt:lpstr>Calibri</vt:lpstr>
      <vt:lpstr>Office 主题</vt:lpstr>
      <vt:lpstr>Worksheet</vt:lpstr>
      <vt:lpstr>WF on BS demodulation requirements for 2-step RACH</vt:lpstr>
      <vt:lpstr>Agreements from 1st round discussion</vt:lpstr>
      <vt:lpstr>Essential open issues</vt:lpstr>
      <vt:lpstr>Application scenarios agreements</vt:lpstr>
      <vt:lpstr>Application scenarios</vt:lpstr>
      <vt:lpstr>Impact to demodulation requirements</vt:lpstr>
      <vt:lpstr>Timing offsets (3): agreements</vt:lpstr>
      <vt:lpstr>Agreements</vt:lpstr>
      <vt:lpstr>Agreements</vt:lpstr>
      <vt:lpstr>PowerPoint Presentation</vt:lpstr>
      <vt:lpstr>Reference</vt:lpstr>
      <vt:lpstr>Background information (not for agreement)</vt:lpstr>
      <vt:lpstr>Timing Offsets (1): 2-step Vs 4-step RACH</vt:lpstr>
      <vt:lpstr>Timing offsets (2): examples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RAN4</dc:title>
  <dc:creator>Aijun CAO</dc:creator>
  <cp:lastModifiedBy>Aijun CAO</cp:lastModifiedBy>
  <cp:revision>372</cp:revision>
  <dcterms:created xsi:type="dcterms:W3CDTF">2016-01-12T08:39:00Z</dcterms:created>
  <dcterms:modified xsi:type="dcterms:W3CDTF">2020-03-04T20:46:40Z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(3)fNMoUHtv8KgDhPgdkuuEXuKzJdSFkx4XCcyQjX+5bjxRH+lAbVnSRU+QL+SogrPBnqCOKMFC
UhYVbcpPRK30LRzSaFnySEnAPj7nOgU92cRdCsbphOXiEmcmMujWUe67nuI4p0Ej2DCAQhZl
Q+btQFJBIt+YFyrXU7zKOY/xuLif/f7kVkMSDXhznYww4gJ5wT0HEUyaF6x14Bo1M949wCco
OgFV7ceo6HqyD2O0gM</vt:lpwstr>
  </property>
  <property fmtid="{D5CDD505-2E9C-101B-9397-08002B2CF9AE}" pid="3" name="_2015_ms_pID_7253431">
    <vt:lpwstr>QnCXaZ4iJ95hJiTMmmmKvOM0LvOxFHPWFbEtnRXsgUZJB0hw2OHPZU
BezHIkDBoXc88zTbtzkx96mYfU6I3ZnGsojpv4K34p/LEPYsitMT8J1U4/5XOSWBYmDwO7fO
Td8KWI+0l9bCWGwWj3tVqz/0ytbWbgAAji0qr3Hu3tvVt5sNYvKZXgZf9e1UFFYZk8fjKLd0
kiFV/hp9YEVVSF1cFuxte6Jn0OfNxPh3dZ/r</vt:lpwstr>
  </property>
  <property fmtid="{D5CDD505-2E9C-101B-9397-08002B2CF9AE}" pid="4" name="_2015_ms_pID_7253432">
    <vt:lpwstr>PL7MSKrVZUNflBSg72euQYcE1XmHa+ALaEPv
kaJxsrOzr3gXyVJ0GXUtXsy9X0j2KpW89zsecR/rCh7r1tx9Fb8=</vt:lpwstr>
  </property>
  <property fmtid="{D5CDD505-2E9C-101B-9397-08002B2CF9AE}" pid="5" name="KSOProductBuildVer">
    <vt:lpwstr>2052-10.8.2.7027</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1554686601</vt:lpwstr>
  </property>
</Properties>
</file>