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56" r:id="rId5"/>
    <p:sldId id="472" r:id="rId6"/>
    <p:sldId id="478" r:id="rId7"/>
    <p:sldId id="479" r:id="rId8"/>
    <p:sldId id="480" r:id="rId9"/>
    <p:sldId id="481" r:id="rId10"/>
    <p:sldId id="482" r:id="rId11"/>
    <p:sldId id="47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89783" autoAdjust="0"/>
  </p:normalViewPr>
  <p:slideViewPr>
    <p:cSldViewPr>
      <p:cViewPr varScale="1">
        <p:scale>
          <a:sx n="110" d="100"/>
          <a:sy n="110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04.03.2020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CD4769-0BB6-45D4-A064-74B83B7F08AD}" type="slidenum">
              <a:rPr lang="ru-RU" altLang="zh-CN" smtClean="0"/>
              <a:pPr>
                <a:defRPr/>
              </a:pPr>
              <a:t>4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1270632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04-Mar-20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04-Mar-20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04-Mar-20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04-Mar-20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04-Mar-20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04-Mar-20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04-Mar-20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04-Mar-20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04-Mar-20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04-Mar-20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04-Mar-20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04-Mar-20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GB" sz="4000" dirty="0"/>
              <a:t>Way forward on PDSCH CA normal demodulation requirements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898989"/>
                </a:solidFill>
              </a:rPr>
              <a:t>Intel Corporation, …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992760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#94-e</a:t>
            </a:r>
          </a:p>
          <a:p>
            <a:pPr>
              <a:buNone/>
            </a:pPr>
            <a:r>
              <a:rPr lang="en-GB" sz="1800" b="1" dirty="0">
                <a:solidFill>
                  <a:schemeClr val="dk1"/>
                </a:solidFill>
              </a:rPr>
              <a:t>E-meeting, 24 February – 6 March, 2020</a:t>
            </a:r>
          </a:p>
          <a:p>
            <a:pPr>
              <a:buNone/>
            </a:pPr>
            <a:r>
              <a:rPr lang="en-US" altLang="zh-CN" sz="1800" b="1" dirty="0"/>
              <a:t>Agenda Item: </a:t>
            </a:r>
            <a:r>
              <a:rPr lang="en-GB" altLang="zh-CN" sz="1800" b="1" dirty="0"/>
              <a:t>8</a:t>
            </a:r>
            <a:r>
              <a:rPr lang="en-GB" sz="1800" b="1" dirty="0"/>
              <a:t>.18.1.1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7479904" y="323850"/>
            <a:ext cx="1321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R4-2002391</a:t>
            </a: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3EC4A-3B62-4A9A-AFDC-433AB94E4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FRC for FR2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0CEE8-EFE5-4B14-9B47-1340E7A02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Rank and MCS for FR2</a:t>
            </a:r>
          </a:p>
          <a:p>
            <a:pPr lvl="1"/>
            <a:r>
              <a:rPr lang="en-US" sz="1800" dirty="0"/>
              <a:t>Option 1: rank 2 and MCS 10 </a:t>
            </a:r>
          </a:p>
          <a:p>
            <a:pPr lvl="1"/>
            <a:r>
              <a:rPr lang="en-US" sz="1800" dirty="0"/>
              <a:t>Option </a:t>
            </a:r>
            <a:r>
              <a:rPr lang="ru-RU" sz="1800" dirty="0"/>
              <a:t>2</a:t>
            </a:r>
            <a:r>
              <a:rPr lang="en-US" sz="1800" dirty="0"/>
              <a:t>: rank 1 and MCS 13</a:t>
            </a:r>
          </a:p>
          <a:p>
            <a:pPr lvl="1"/>
            <a:r>
              <a:rPr lang="en-US" sz="1800" dirty="0"/>
              <a:t>Option 3: </a:t>
            </a:r>
            <a:r>
              <a:rPr lang="en-GB" sz="1800" dirty="0"/>
              <a:t>Define requirements for both option 1 and option 2, and conduct test for one of the two options with the following rule </a:t>
            </a:r>
          </a:p>
          <a:p>
            <a:pPr lvl="2"/>
            <a:r>
              <a:rPr lang="en-GB" sz="1600" dirty="0"/>
              <a:t>Option 3a: </a:t>
            </a:r>
            <a:endParaRPr lang="en-US" sz="1600" dirty="0"/>
          </a:p>
          <a:p>
            <a:pPr lvl="3"/>
            <a:r>
              <a:rPr lang="en-GB" sz="1400" dirty="0"/>
              <a:t>If the testable SNR is not lower than the required SNR for rank 2 and MCS 10, rank 2 and MCS 10 will be used.</a:t>
            </a:r>
            <a:endParaRPr lang="en-US" sz="1400" dirty="0"/>
          </a:p>
          <a:p>
            <a:pPr lvl="3"/>
            <a:r>
              <a:rPr lang="en-GB" sz="1400" dirty="0"/>
              <a:t>If the testable SNR is lower than the required SNR for rank 2 and MCS 10, rank 1 and MCS 13 will be used.</a:t>
            </a:r>
            <a:endParaRPr lang="en-US" sz="1400" dirty="0"/>
          </a:p>
          <a:p>
            <a:pPr lvl="3"/>
            <a:r>
              <a:rPr lang="en-GB" sz="1400" dirty="0"/>
              <a:t>In the test, all the CCs will be configured the same rank and MCS.</a:t>
            </a:r>
            <a:endParaRPr lang="en-US" sz="1400" dirty="0"/>
          </a:p>
          <a:p>
            <a:pPr lvl="2"/>
            <a:r>
              <a:rPr lang="en-GB" sz="1600" dirty="0"/>
              <a:t>Option 3b: take FRC which results in the highest testable Data Rate </a:t>
            </a:r>
          </a:p>
          <a:p>
            <a:pPr lvl="3"/>
            <a:r>
              <a:rPr lang="en-GB" sz="1400" dirty="0"/>
              <a:t>Step 1: Select CA configurations and CBW for testing of Rank 1 MCS 13</a:t>
            </a:r>
            <a:endParaRPr lang="en-US" sz="1400" dirty="0"/>
          </a:p>
          <a:p>
            <a:pPr lvl="3"/>
            <a:r>
              <a:rPr lang="en-GB" sz="1400" dirty="0"/>
              <a:t>Step 2: Select CA configurations and CBW for testing of Rank 2 MCS 10</a:t>
            </a:r>
            <a:endParaRPr lang="en-US" sz="1400" dirty="0"/>
          </a:p>
          <a:p>
            <a:pPr lvl="3"/>
            <a:r>
              <a:rPr lang="en-GB" sz="1400" dirty="0"/>
              <a:t>Step 3: Calculate Data Rate for selected configuration for both FRC</a:t>
            </a:r>
            <a:endParaRPr lang="en-US" sz="1400" dirty="0"/>
          </a:p>
          <a:p>
            <a:pPr lvl="3"/>
            <a:r>
              <a:rPr lang="en-GB" sz="1400" dirty="0"/>
              <a:t>Step 4: Select FRC which leads to the highest Data Rate</a:t>
            </a:r>
          </a:p>
          <a:p>
            <a:pPr lvl="2"/>
            <a:r>
              <a:rPr lang="en-GB" sz="1600" dirty="0"/>
              <a:t>Other options are not precluded</a:t>
            </a:r>
            <a:endParaRPr lang="en-US" sz="16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FC43B-E250-46C1-88B5-741888A06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0916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C37E0-05F0-4DAB-8471-ABA86B31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TDD-FDD CA and </a:t>
            </a:r>
            <a:br>
              <a:rPr lang="en-US" dirty="0"/>
            </a:br>
            <a:r>
              <a:rPr lang="en-US" dirty="0"/>
              <a:t>TDD-TDD CA with different SCSs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C34D5-9CAC-4B48-BAA2-08472487A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Pcell</a:t>
            </a:r>
            <a:r>
              <a:rPr lang="en-GB" sz="2000" dirty="0"/>
              <a:t> configuration</a:t>
            </a:r>
          </a:p>
          <a:p>
            <a:pPr lvl="1"/>
            <a:r>
              <a:rPr lang="en-GB" sz="1600" dirty="0"/>
              <a:t>For performance requirements, the following proposal can be agreed after RAN4 confirmed that the same single carrier </a:t>
            </a:r>
            <a:r>
              <a:rPr lang="en-US" sz="1600" dirty="0"/>
              <a:t>performance can be applied with different </a:t>
            </a:r>
            <a:r>
              <a:rPr lang="en-US" sz="1600" dirty="0" err="1"/>
              <a:t>Pcell</a:t>
            </a:r>
            <a:r>
              <a:rPr lang="en-US" sz="1600" dirty="0"/>
              <a:t> configurations </a:t>
            </a:r>
            <a:r>
              <a:rPr lang="en-US" sz="1600" dirty="0">
                <a:solidFill>
                  <a:srgbClr val="FF0000"/>
                </a:solidFill>
              </a:rPr>
              <a:t>and if applicability rules will be defined in a way that there is no scenarios which will never be tested (i.e. one </a:t>
            </a:r>
            <a:r>
              <a:rPr lang="en-US" sz="1600" dirty="0" err="1">
                <a:solidFill>
                  <a:srgbClr val="FF0000"/>
                </a:solidFill>
              </a:rPr>
              <a:t>Pcell</a:t>
            </a:r>
            <a:r>
              <a:rPr lang="en-US" sz="1600" dirty="0">
                <a:solidFill>
                  <a:srgbClr val="FF0000"/>
                </a:solidFill>
              </a:rPr>
              <a:t> configuration will be covered by one group of UEs and another </a:t>
            </a:r>
            <a:r>
              <a:rPr lang="en-US" sz="1600" dirty="0" err="1">
                <a:solidFill>
                  <a:srgbClr val="FF0000"/>
                </a:solidFill>
              </a:rPr>
              <a:t>Pcell</a:t>
            </a:r>
            <a:r>
              <a:rPr lang="en-US" sz="1600" dirty="0">
                <a:solidFill>
                  <a:srgbClr val="FF0000"/>
                </a:solidFill>
              </a:rPr>
              <a:t> configuration will be covered by another group of UEs)</a:t>
            </a:r>
          </a:p>
          <a:p>
            <a:pPr lvl="2"/>
            <a:r>
              <a:rPr lang="en-GB" sz="1400" dirty="0"/>
              <a:t>For CA with different SCSs, define requirements for both 15kHz </a:t>
            </a:r>
            <a:r>
              <a:rPr lang="en-GB" sz="1400" dirty="0" err="1"/>
              <a:t>Pcell</a:t>
            </a:r>
            <a:r>
              <a:rPr lang="en-GB" sz="1400" dirty="0"/>
              <a:t> and 30kHz </a:t>
            </a:r>
            <a:r>
              <a:rPr lang="en-GB" sz="1400" dirty="0" err="1"/>
              <a:t>Pcell</a:t>
            </a:r>
            <a:r>
              <a:rPr lang="en-GB" sz="1400" dirty="0"/>
              <a:t>. </a:t>
            </a:r>
            <a:endParaRPr lang="en-US" sz="1400" dirty="0"/>
          </a:p>
          <a:p>
            <a:pPr lvl="2"/>
            <a:r>
              <a:rPr lang="en-GB" sz="1400" dirty="0"/>
              <a:t>For FDD + TDD CA with 15 kHz SCS, define requirements for both FDD 15 kHz </a:t>
            </a:r>
            <a:r>
              <a:rPr lang="en-GB" sz="1400" dirty="0" err="1"/>
              <a:t>Pcell</a:t>
            </a:r>
            <a:r>
              <a:rPr lang="en-GB" sz="1400" dirty="0"/>
              <a:t> and TDD 15 kHz </a:t>
            </a:r>
            <a:r>
              <a:rPr lang="en-GB" sz="1400" dirty="0" err="1"/>
              <a:t>Pcell</a:t>
            </a:r>
            <a:r>
              <a:rPr lang="en-GB" sz="1400" dirty="0"/>
              <a:t>.</a:t>
            </a:r>
            <a:endParaRPr lang="en-US" sz="1400" dirty="0"/>
          </a:p>
          <a:p>
            <a:pPr lvl="1"/>
            <a:r>
              <a:rPr lang="en-GB" sz="1600" dirty="0"/>
              <a:t>For test applicability, further discuss the following options:</a:t>
            </a:r>
            <a:endParaRPr lang="en-US" sz="1600" dirty="0"/>
          </a:p>
          <a:p>
            <a:pPr lvl="2"/>
            <a:r>
              <a:rPr lang="en-GB" sz="1400" dirty="0"/>
              <a:t>Option 1: The test coverage can be considered fulfilled if UE passes one of scenario with </a:t>
            </a:r>
            <a:r>
              <a:rPr lang="en-GB" sz="1400" i="1" u="sng" dirty="0"/>
              <a:t>one of the CC as </a:t>
            </a:r>
            <a:r>
              <a:rPr lang="en-GB" sz="1400" i="1" u="sng" dirty="0" err="1"/>
              <a:t>PCell</a:t>
            </a:r>
            <a:r>
              <a:rPr lang="en-GB" sz="1400" i="1" u="sng" dirty="0"/>
              <a:t> </a:t>
            </a:r>
            <a:r>
              <a:rPr lang="en-GB" sz="1400" dirty="0"/>
              <a:t>as per the real testing request </a:t>
            </a:r>
          </a:p>
          <a:p>
            <a:pPr lvl="2"/>
            <a:r>
              <a:rPr lang="en-GB" sz="1400" dirty="0"/>
              <a:t>Option 2: If </a:t>
            </a:r>
            <a:r>
              <a:rPr lang="en-GB" sz="1400" dirty="0" err="1"/>
              <a:t>Pcell</a:t>
            </a:r>
            <a:r>
              <a:rPr lang="en-GB" sz="1400" dirty="0"/>
              <a:t> in both carriers are supported, configure </a:t>
            </a:r>
            <a:r>
              <a:rPr lang="en-GB" sz="1400" i="1" u="sng" dirty="0"/>
              <a:t>TDD cell as </a:t>
            </a:r>
            <a:r>
              <a:rPr lang="en-GB" sz="1400" i="1" u="sng" dirty="0" err="1"/>
              <a:t>Pcell</a:t>
            </a:r>
            <a:r>
              <a:rPr lang="en-GB" sz="1400" dirty="0"/>
              <a:t> in TDD-FDD CA, configure </a:t>
            </a:r>
            <a:r>
              <a:rPr lang="en-GB" sz="1400" i="1" u="sng" dirty="0"/>
              <a:t>15 kHz SCS cell as </a:t>
            </a:r>
            <a:r>
              <a:rPr lang="en-GB" sz="1400" i="1" u="sng" dirty="0" err="1"/>
              <a:t>Pcell</a:t>
            </a:r>
            <a:r>
              <a:rPr lang="en-GB" sz="1400" dirty="0"/>
              <a:t> in TDD 15+30kHz SCS CA. (</a:t>
            </a:r>
            <a:r>
              <a:rPr lang="en-US" sz="1400" dirty="0"/>
              <a:t>scenarios with larger number of HARQ processes</a:t>
            </a:r>
            <a:r>
              <a:rPr lang="en-GB" sz="1400" dirty="0"/>
              <a:t>) </a:t>
            </a:r>
          </a:p>
          <a:p>
            <a:pPr lvl="2"/>
            <a:r>
              <a:rPr lang="en-GB" sz="1400" dirty="0"/>
              <a:t>Option 3: If </a:t>
            </a:r>
            <a:r>
              <a:rPr lang="en-GB" sz="1400" dirty="0" err="1"/>
              <a:t>Pcell</a:t>
            </a:r>
            <a:r>
              <a:rPr lang="en-GB" sz="1400" dirty="0"/>
              <a:t> in both carriers are supported, configure </a:t>
            </a:r>
            <a:r>
              <a:rPr lang="en-GB" sz="1400" i="1" u="sng" dirty="0"/>
              <a:t>FDD cell as </a:t>
            </a:r>
            <a:r>
              <a:rPr lang="en-GB" sz="1400" i="1" u="sng" dirty="0" err="1"/>
              <a:t>Pcell</a:t>
            </a:r>
            <a:r>
              <a:rPr lang="en-GB" sz="1400" dirty="0"/>
              <a:t> in TDD-FDD CA, configure </a:t>
            </a:r>
            <a:r>
              <a:rPr lang="en-GB" sz="1400" i="1" u="sng" dirty="0"/>
              <a:t>30 kHz SCS cell as </a:t>
            </a:r>
            <a:r>
              <a:rPr lang="en-GB" sz="1400" i="1" u="sng" dirty="0" err="1"/>
              <a:t>Pcell</a:t>
            </a:r>
            <a:r>
              <a:rPr lang="en-GB" sz="1400" dirty="0"/>
              <a:t> in TDD 15+30kHz SCS CA. (</a:t>
            </a:r>
            <a:r>
              <a:rPr lang="en-US" sz="1400" dirty="0"/>
              <a:t>scenarios with less number of HARQ processes</a:t>
            </a:r>
            <a:r>
              <a:rPr lang="en-GB" sz="1400" dirty="0"/>
              <a:t>)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E6E24-E4B6-4B07-AA43-AD7878269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3970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E3D9-F996-41C7-BAC1-616C8BC8B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TDD-FDD CA and </a:t>
            </a:r>
            <a:br>
              <a:rPr lang="en-US" dirty="0"/>
            </a:br>
            <a:r>
              <a:rPr lang="en-US" dirty="0"/>
              <a:t>TDD-TDD CA with different SCSs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1B32F-BED9-4518-BEAF-5C8A0E15E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2000" dirty="0"/>
              <a:t>HARQ process number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Companies are encouraged to provide inputs on the following aspects: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</a:rPr>
              <a:t>a) Whether the HARQ timing for </a:t>
            </a:r>
            <a:r>
              <a:rPr lang="en-US" sz="1400" dirty="0" err="1">
                <a:solidFill>
                  <a:srgbClr val="FF0000"/>
                </a:solidFill>
              </a:rPr>
              <a:t>PCell</a:t>
            </a:r>
            <a:r>
              <a:rPr lang="en-US" sz="1400" dirty="0">
                <a:solidFill>
                  <a:srgbClr val="FF0000"/>
                </a:solidFill>
              </a:rPr>
              <a:t> is same as for Single Carrier?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</a:rPr>
              <a:t>b) Whether initial transmission and retransmission are scheduled on the same type of TDD slot, i.e., DL slot or special slot?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</a:rPr>
              <a:t>c) Whether the UL symbols in special slot can be used for carrying PUCCH?</a:t>
            </a:r>
          </a:p>
          <a:p>
            <a:pPr lvl="0"/>
            <a:r>
              <a:rPr lang="en-US" sz="2000" dirty="0"/>
              <a:t>Performance requirements: </a:t>
            </a:r>
          </a:p>
          <a:p>
            <a:pPr lvl="1"/>
            <a:r>
              <a:rPr lang="en-GB" sz="1600" dirty="0"/>
              <a:t>Further evaluate the single carrier performance with different numbers of HARQ processes</a:t>
            </a:r>
            <a:r>
              <a:rPr lang="en-US" sz="1600" dirty="0"/>
              <a:t>.</a:t>
            </a:r>
          </a:p>
          <a:p>
            <a:pPr lvl="2"/>
            <a:r>
              <a:rPr lang="en-GB" sz="1400" dirty="0"/>
              <a:t>Use the HARQ process numbers from table above</a:t>
            </a:r>
            <a:endParaRPr lang="en-US" sz="1400" dirty="0"/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C8988-F792-4C6E-8C25-14778332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130968A-B2EA-4E98-96AF-A6A5F3E06F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56386"/>
              </p:ext>
            </p:extLst>
          </p:nvPr>
        </p:nvGraphicFramePr>
        <p:xfrm>
          <a:off x="1523999" y="1600200"/>
          <a:ext cx="6096001" cy="2626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7348">
                  <a:extLst>
                    <a:ext uri="{9D8B030D-6E8A-4147-A177-3AD203B41FA5}">
                      <a16:colId xmlns:a16="http://schemas.microsoft.com/office/drawing/2014/main" val="2129087987"/>
                    </a:ext>
                  </a:extLst>
                </a:gridCol>
                <a:gridCol w="1238863">
                  <a:extLst>
                    <a:ext uri="{9D8B030D-6E8A-4147-A177-3AD203B41FA5}">
                      <a16:colId xmlns:a16="http://schemas.microsoft.com/office/drawing/2014/main" val="1914948845"/>
                    </a:ext>
                  </a:extLst>
                </a:gridCol>
                <a:gridCol w="1864895">
                  <a:extLst>
                    <a:ext uri="{9D8B030D-6E8A-4147-A177-3AD203B41FA5}">
                      <a16:colId xmlns:a16="http://schemas.microsoft.com/office/drawing/2014/main" val="1621385178"/>
                    </a:ext>
                  </a:extLst>
                </a:gridCol>
                <a:gridCol w="1864895">
                  <a:extLst>
                    <a:ext uri="{9D8B030D-6E8A-4147-A177-3AD203B41FA5}">
                      <a16:colId xmlns:a16="http://schemas.microsoft.com/office/drawing/2014/main" val="256594819"/>
                    </a:ext>
                  </a:extLst>
                </a:gridCol>
              </a:tblGrid>
              <a:tr h="9906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dirty="0">
                          <a:effectLst/>
                        </a:rPr>
                        <a:t>HARQ process number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dirty="0">
                          <a:effectLst/>
                        </a:rPr>
                        <a:t>CCs with the </a:t>
                      </a:r>
                      <a:r>
                        <a:rPr lang="en-GB" sz="1200" u="sng" dirty="0">
                          <a:effectLst/>
                        </a:rPr>
                        <a:t>same</a:t>
                      </a:r>
                      <a:r>
                        <a:rPr lang="en-GB" sz="1200" dirty="0">
                          <a:effectLst/>
                        </a:rPr>
                        <a:t> duplex mode &amp; SCS with </a:t>
                      </a:r>
                      <a:r>
                        <a:rPr lang="en-GB" sz="1200" dirty="0" err="1">
                          <a:effectLst/>
                        </a:rPr>
                        <a:t>Pcell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dirty="0">
                          <a:effectLst/>
                        </a:rPr>
                        <a:t>CCs with </a:t>
                      </a:r>
                      <a:r>
                        <a:rPr lang="en-GB" sz="1200" u="sng" dirty="0">
                          <a:effectLst/>
                        </a:rPr>
                        <a:t>different</a:t>
                      </a:r>
                      <a:r>
                        <a:rPr lang="en-GB" sz="1200" dirty="0">
                          <a:effectLst/>
                        </a:rPr>
                        <a:t> duplex mode / SCS with </a:t>
                      </a:r>
                      <a:r>
                        <a:rPr lang="en-GB" sz="1200" dirty="0" err="1">
                          <a:effectLst/>
                        </a:rPr>
                        <a:t>Pcell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4299605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>
                          <a:effectLst/>
                        </a:rPr>
                        <a:t>FDD 15 kHz + 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TDD 30 kHz 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dirty="0">
                          <a:effectLst/>
                        </a:rPr>
                        <a:t>FDD </a:t>
                      </a:r>
                      <a:r>
                        <a:rPr lang="en-GB" sz="1200" dirty="0" err="1">
                          <a:effectLst/>
                        </a:rPr>
                        <a:t>PCell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1: 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2: 6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4190687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>
                          <a:effectLst/>
                        </a:rPr>
                        <a:t>TDD PCell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27546647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dirty="0">
                          <a:effectLst/>
                        </a:rPr>
                        <a:t>FDD 15 kHz + 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dirty="0">
                          <a:effectLst/>
                        </a:rPr>
                        <a:t>TDD 15 kHz CA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>
                          <a:effectLst/>
                        </a:rPr>
                        <a:t>FDD PCell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24046907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>
                          <a:effectLst/>
                        </a:rPr>
                        <a:t>TDD PCell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3510" algn="l"/>
                          <a:tab pos="180340" algn="l"/>
                          <a:tab pos="3240405" algn="l"/>
                        </a:tabLst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1: 6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2: 8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17035376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>
                          <a:effectLst/>
                        </a:rPr>
                        <a:t>TDD 15 kHz + 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en-GB" sz="1200">
                          <a:effectLst/>
                        </a:rPr>
                        <a:t>TDD 30 kHz CA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dirty="0">
                          <a:effectLst/>
                        </a:rPr>
                        <a:t>15kHz </a:t>
                      </a:r>
                      <a:r>
                        <a:rPr lang="en-GB" sz="1200" dirty="0" err="1">
                          <a:effectLst/>
                        </a:rPr>
                        <a:t>PCell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3510" algn="l"/>
                          <a:tab pos="180340" algn="l"/>
                          <a:tab pos="3240405" algn="l"/>
                        </a:tabLst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1: 6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2: 8</a:t>
                      </a: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1: </a:t>
                      </a:r>
                      <a:r>
                        <a:rPr lang="en-GB" sz="1200" dirty="0">
                          <a:effectLst/>
                        </a:rPr>
                        <a:t>10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2: </a:t>
                      </a:r>
                      <a:r>
                        <a:rPr lang="en-GB" sz="1200" dirty="0">
                          <a:effectLst/>
                        </a:rPr>
                        <a:t>12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3: </a:t>
                      </a:r>
                      <a:r>
                        <a:rPr lang="en-GB" sz="1200" dirty="0">
                          <a:effectLst/>
                        </a:rPr>
                        <a:t>16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387615038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>
                          <a:effectLst/>
                        </a:rPr>
                        <a:t>30kHz PCell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17780" marB="177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3510" algn="l"/>
                          <a:tab pos="180340" algn="l"/>
                          <a:tab pos="3240405" algn="l"/>
                        </a:tabLst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1: 6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3510" algn="l"/>
                          <a:tab pos="180340" algn="l"/>
                          <a:tab pos="3240405" algn="l"/>
                        </a:tabLst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Option 2: 8</a:t>
                      </a:r>
                    </a:p>
                  </a:txBody>
                  <a:tcPr marL="68580" marR="68580" marT="17780" marB="17780" anchor="ctr"/>
                </a:tc>
                <a:extLst>
                  <a:ext uri="{0D108BD9-81ED-4DB2-BD59-A6C34878D82A}">
                    <a16:rowId xmlns:a16="http://schemas.microsoft.com/office/drawing/2014/main" val="1299125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99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8799A-62B1-4A30-9021-DE988132C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AB710-A0ED-4E25-92E9-A1FDCF36F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2000" dirty="0"/>
              <a:t>Tx antenna number</a:t>
            </a:r>
            <a:endParaRPr lang="en-US" sz="2000" dirty="0"/>
          </a:p>
          <a:p>
            <a:pPr lvl="1"/>
            <a:r>
              <a:rPr lang="en-GB" sz="1800" dirty="0"/>
              <a:t>For FR1 and FR2, use 2Tx antennas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2000" dirty="0"/>
              <a:t>Testing of FR1 and FR2 CA </a:t>
            </a:r>
          </a:p>
          <a:p>
            <a:pPr lvl="1"/>
            <a:r>
              <a:rPr lang="en-GB" sz="1800" dirty="0"/>
              <a:t>FR1 CA and FR2 CA are tested separately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941A1-D73D-47BA-BA23-0D8A562F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815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6DED3-A990-4CC1-9457-9105757FC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applicability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F398F-C3E1-4471-A44D-E7F6FB7FB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2000" dirty="0"/>
              <a:t>Numerology in each CA duplex mode</a:t>
            </a:r>
          </a:p>
          <a:p>
            <a:pPr lvl="1"/>
            <a:r>
              <a:rPr lang="en-GB" sz="1800" dirty="0"/>
              <a:t>Option 1:</a:t>
            </a:r>
          </a:p>
          <a:p>
            <a:pPr lvl="2"/>
            <a:r>
              <a:rPr lang="en-GB" sz="1600" dirty="0"/>
              <a:t>Test #1: FDD 15 kHz + FDD 15 kHz</a:t>
            </a:r>
            <a:endParaRPr lang="en-US" sz="1600" dirty="0"/>
          </a:p>
          <a:p>
            <a:pPr lvl="2"/>
            <a:r>
              <a:rPr lang="en-GB" sz="1600" dirty="0"/>
              <a:t>Test #2: FDD 15 kHz + TDD 30 kHz, in case UE supports different SCS on different carriers for FDD-TDD CA, otherwise FDD 15 kHz + TDD 15 kHz</a:t>
            </a:r>
            <a:endParaRPr lang="en-US" sz="1600" dirty="0"/>
          </a:p>
          <a:p>
            <a:pPr lvl="2"/>
            <a:r>
              <a:rPr lang="en-GB" sz="1600" dirty="0"/>
              <a:t>Test #3: TDD 30 kHz + TDD 30 kHz</a:t>
            </a:r>
          </a:p>
          <a:p>
            <a:pPr lvl="2"/>
            <a:r>
              <a:rPr lang="en-GB" sz="1600" dirty="0"/>
              <a:t>Test #4: TDD 15 kHz + TDD 30 kHz</a:t>
            </a:r>
          </a:p>
          <a:p>
            <a:pPr lvl="1"/>
            <a:r>
              <a:rPr lang="en-GB" sz="1800" dirty="0"/>
              <a:t>Option 2:</a:t>
            </a:r>
          </a:p>
          <a:p>
            <a:pPr lvl="2"/>
            <a:r>
              <a:rPr lang="en-GB" sz="1600" dirty="0"/>
              <a:t>Test #1: FDD 15 kHz + FDD 15 kHz</a:t>
            </a:r>
            <a:endParaRPr lang="en-US" sz="1600" dirty="0"/>
          </a:p>
          <a:p>
            <a:pPr lvl="2"/>
            <a:r>
              <a:rPr lang="en-GB" sz="1600" dirty="0"/>
              <a:t>Test #2: FDD 15 kHz + TDD 30 kHz, in case UE supports different SCS on different carriers for FDD-TDD CA, otherwise FDD 15 kHz + TDD 15 kHz</a:t>
            </a:r>
            <a:endParaRPr lang="en-US" sz="1600" dirty="0"/>
          </a:p>
          <a:p>
            <a:pPr lvl="2"/>
            <a:r>
              <a:rPr lang="en-GB" sz="1600" dirty="0"/>
              <a:t>Test #3: TDD 15 kHz + TDD 30 kHz, in case UE supports different SCS on different carriers for TDD-TDD CA, otherwise TDD 30 kHz + TDD 30 kHz</a:t>
            </a:r>
            <a:endParaRPr lang="en-US" sz="1600" dirty="0"/>
          </a:p>
          <a:p>
            <a:pPr marL="800100" lvl="4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68008-9D86-46C7-806D-A2A45944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643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D0724-467F-422F-90D3-C38F601E0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applicability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34740-0DBF-4C54-93AA-C16431449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2000" dirty="0"/>
              <a:t>Categorizing of CA capabilities</a:t>
            </a:r>
          </a:p>
          <a:p>
            <a:pPr lvl="1"/>
            <a:r>
              <a:rPr lang="en-GB" sz="1800" dirty="0"/>
              <a:t>Option 1: Define different capabilities for intra-band contiguous CA, intra-band non-contiguous CA and inter-band CA with different numbers of bands. </a:t>
            </a:r>
          </a:p>
          <a:p>
            <a:pPr lvl="1"/>
            <a:r>
              <a:rPr lang="en-GB" sz="1800" dirty="0"/>
              <a:t>Option 2: Define different capabilities for intra-band contiguous CA, intra-band non-contiguous CA and inter-band CA.</a:t>
            </a:r>
          </a:p>
          <a:p>
            <a:pPr lvl="1"/>
            <a:r>
              <a:rPr lang="en-US" sz="1800" dirty="0"/>
              <a:t>Companies to bring proposals on the </a:t>
            </a:r>
            <a:r>
              <a:rPr lang="en-US" sz="1800" dirty="0" err="1"/>
              <a:t>demod</a:t>
            </a:r>
            <a:r>
              <a:rPr lang="en-US" sz="1800" dirty="0"/>
              <a:t> spec structure for CA, with the motivation to minimize future maintenance. 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2000" dirty="0"/>
              <a:t>Test of different CA capabilities</a:t>
            </a:r>
          </a:p>
          <a:p>
            <a:pPr lvl="1"/>
            <a:r>
              <a:rPr lang="en-GB" sz="1800" dirty="0"/>
              <a:t>Option 1: Test intra-band contiguous CA, intra-band non-contiguous CA and inter-band CA with the largest number of bands.</a:t>
            </a:r>
          </a:p>
          <a:p>
            <a:pPr lvl="1"/>
            <a:r>
              <a:rPr lang="en-GB" sz="1800" dirty="0"/>
              <a:t>Option 2: Test intra-band contiguous CA, intra-band non-contiguous CA and inter-band CA.</a:t>
            </a:r>
          </a:p>
          <a:p>
            <a:pPr lvl="1"/>
            <a:r>
              <a:rPr lang="en-GB" sz="1800" dirty="0"/>
              <a:t>Option 3: Test all the supported CA capabilities, including intra-band contiguous CA, intra-band non-contiguous CA and inter-band CA with different numbers of bands.</a:t>
            </a:r>
            <a:endParaRPr lang="en-GB" sz="2000" dirty="0"/>
          </a:p>
          <a:p>
            <a:endParaRPr lang="en-US" sz="2200" dirty="0"/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D57CE-520C-4792-A4ED-8AF326A4A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96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212C-FD1C-4CE9-B6F7-33D74290D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applicability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6EF43-1023-492B-8CDA-3BF3B641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Selection of CA configuration(s) and CBW combination </a:t>
            </a:r>
          </a:p>
          <a:p>
            <a:pPr lvl="1"/>
            <a:r>
              <a:rPr lang="en-US" sz="1800" dirty="0"/>
              <a:t>Further discuss by taking into account:</a:t>
            </a:r>
          </a:p>
          <a:p>
            <a:pPr lvl="2"/>
            <a:r>
              <a:rPr lang="en-US" sz="1600" dirty="0"/>
              <a:t>The </a:t>
            </a:r>
            <a:r>
              <a:rPr lang="en-US" sz="1600" i="1" dirty="0" err="1"/>
              <a:t>supportedSubCarrierSpacingDL</a:t>
            </a:r>
            <a:r>
              <a:rPr lang="en-US" sz="1600" dirty="0"/>
              <a:t>, </a:t>
            </a:r>
            <a:r>
              <a:rPr lang="en-US" sz="1600" i="1" dirty="0" err="1"/>
              <a:t>maxNumberMIMO-LayersPDSCH</a:t>
            </a:r>
            <a:r>
              <a:rPr lang="en-US" sz="1600" dirty="0"/>
              <a:t> and  </a:t>
            </a:r>
            <a:r>
              <a:rPr lang="en-US" sz="1600" i="1" dirty="0" err="1"/>
              <a:t>supportedModulationOrderDL</a:t>
            </a:r>
            <a:r>
              <a:rPr lang="en-US" sz="1600" dirty="0"/>
              <a:t> are reported for each CC and </a:t>
            </a:r>
            <a:r>
              <a:rPr lang="en-US" sz="1600" i="1" dirty="0" err="1"/>
              <a:t>scalingFactor</a:t>
            </a:r>
            <a:r>
              <a:rPr lang="en-US" sz="1600" dirty="0"/>
              <a:t> are reported per band for FR1 and FR2.</a:t>
            </a:r>
          </a:p>
          <a:p>
            <a:pPr lvl="2"/>
            <a:r>
              <a:rPr lang="en-US" sz="1600" dirty="0"/>
              <a:t>The testable SNR for FR2.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3E74C7-3386-483F-99ED-25E1B14C0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964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s xmlns="66EEDB98-F073-460B-B9B0-9643F9FE785E">&lt;?xml version="1.0" encoding="UTF-8"?&gt;&lt;Result&gt;&lt;NewXML&gt;&lt;PWSLinkDataSet xmlns="http://schemas.microsoft.com/office/project/server/webservices/PWSLinkDataSet/" /&gt;&lt;/NewXML&gt;&lt;ProjectUID&gt;00000000-0000-0000-0000-000000000000&lt;/ProjectUID&gt;&lt;OldXML&gt;&lt;PWSLinkDataSet xmlns="http://schemas.microsoft.com/office/project/server/webservices/PWSLinkDataSet/" /&gt;&lt;/OldXML&gt;&lt;ItemType&gt;3&lt;/ItemType&gt;&lt;PSURL&gt;&lt;/PSURL&gt;&lt;/Result&gt;</Links>
    <Owner xmlns="66EEDB98-F073-460B-B9B0-9643F9FE785E">
      <UserInfo>
        <DisplayName/>
        <AccountId xsi:nil="true"/>
        <AccountType/>
      </UserInfo>
    </Owner>
    <Status xmlns="66EEDB98-F073-460B-B9B0-9643F9FE785E">Draft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roject Site Document" ma:contentTypeID="0x0101008A98423170284BEEB635F43C3CF4E98B00C295C80E1AC1FA4D858807D5CFC8A6BB" ma:contentTypeVersion="0" ma:contentTypeDescription="" ma:contentTypeScope="" ma:versionID="ea74359ef5009f26136f19a32c6f8a68">
  <xsd:schema xmlns:xsd="http://www.w3.org/2001/XMLSchema" xmlns:xs="http://www.w3.org/2001/XMLSchema" xmlns:p="http://schemas.microsoft.com/office/2006/metadata/properties" xmlns:ns2="66EEDB98-F073-460B-B9B0-9643F9FE785E" xmlns:ns3="17c5c574-4f42-45b3-8a7f-77d8e859d074" targetNamespace="http://schemas.microsoft.com/office/2006/metadata/properties" ma:root="true" ma:fieldsID="1cc92f964277f20f2b794a28a7b69374" ns2:_="" ns3:_="">
    <xsd:import namespace="66EEDB98-F073-460B-B9B0-9643F9FE785E"/>
    <xsd:import namespace="17c5c574-4f42-45b3-8a7f-77d8e859d074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Status" minOccurs="0"/>
                <xsd:element ref="ns2:Link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EDB98-F073-460B-B9B0-9643F9FE785E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tus" ma:index="9" nillable="true" ma:displayName="Status" ma:default="Draft" ma:internalName="Status">
      <xsd:simpleType>
        <xsd:restriction base="dms:Choice">
          <xsd:enumeration value="Draft"/>
          <xsd:enumeration value="Ready For Review"/>
          <xsd:enumeration value="Final"/>
        </xsd:restriction>
      </xsd:simpleType>
    </xsd:element>
    <xsd:element name="Links" ma:index="10" nillable="true" ma:displayName="Links" ma:internalName="Link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c5c574-4f42-45b3-8a7f-77d8e859d074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Props1.xml><?xml version="1.0" encoding="utf-8"?>
<ds:datastoreItem xmlns:ds="http://schemas.openxmlformats.org/officeDocument/2006/customXml" ds:itemID="{200F65EB-5730-43A8-9AFA-15BFC5DC8F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6EEDB98-F073-460B-B9B0-9643F9FE785E"/>
    <ds:schemaRef ds:uri="17c5c574-4f42-45b3-8a7f-77d8e859d07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0FFF4D-EC63-4F79-8286-8DF790742A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EEDB98-F073-460B-B9B0-9643F9FE785E"/>
    <ds:schemaRef ds:uri="17c5c574-4f42-45b3-8a7f-77d8e859d0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20429</TotalTime>
  <Words>1047</Words>
  <Application>Microsoft Office PowerPoint</Application>
  <PresentationFormat>On-screen Show (4:3)</PresentationFormat>
  <Paragraphs>114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Way forward on PDSCH CA normal demodulation requirements</vt:lpstr>
      <vt:lpstr>FRC for FR2 requirements</vt:lpstr>
      <vt:lpstr>Requirements for TDD-FDD CA and  TDD-TDD CA with different SCSs</vt:lpstr>
      <vt:lpstr>Requirements for TDD-FDD CA and  TDD-TDD CA with different SCSs</vt:lpstr>
      <vt:lpstr>Other assumptions</vt:lpstr>
      <vt:lpstr>Test applicability rule</vt:lpstr>
      <vt:lpstr>Test applicability rule</vt:lpstr>
      <vt:lpstr>Test applicability rule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 Corporation</dc:creator>
  <cp:keywords>CTPClassification=:VisualMarkings=, CTPClassification=CTP_PUBLIC:VisualMarkings=, CTPClassification=CTP_NT</cp:keywords>
  <cp:lastModifiedBy>Intel (RAN4 #94-e)</cp:lastModifiedBy>
  <cp:revision>1485</cp:revision>
  <dcterms:created xsi:type="dcterms:W3CDTF">2013-05-13T16:02:00Z</dcterms:created>
  <dcterms:modified xsi:type="dcterms:W3CDTF">2020-03-04T10:07:00Z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0x0101008A98423170284BEEB635F43C3CF4E98B00C295C80E1AC1FA4D858807D5CFC8A6BB</vt:lpwstr>
  </property>
  <property fmtid="{D5CDD505-2E9C-101B-9397-08002B2CF9AE}" pid="3" name="_dlc_DocIdItemGuid">
    <vt:lpwstr>2a01973d-3b8b-4e03-ad6e-a4ed4baa7131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2020-03-04 10:07:00Z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(3)nQUJpp2zhtaz+DExwsjfMwdzrtQICFjvWblIRbqGe9VTZXKSpVcdWB1bCFixArCXHnbjFHcO
JHbRI3w6GbnV0SRLlZIlsXbsQAbSrdK4veKobW+uBpP1aX6t1HO4XsCH162Orh4Io/m70kM3
E9YluDSgVX/ILd4asRNTwozhDorxYP0/6kiyza04zlpWlY4guhN7aiD/xMnf4qGxCEOLfvrO
RRHyr0X8rWTBcFH4Tv</vt:lpwstr>
  </property>
  <property fmtid="{D5CDD505-2E9C-101B-9397-08002B2CF9AE}" pid="13" name="_2015_ms_pID_7253431">
    <vt:lpwstr>ODlA73hdxBY+iADUL9wa8Wis/dpcFo16zPUex8bOVB8Hdsba+zuPE6
iSpXffo3L7p6OMPiKPi5D6+An8QZg0LtMuK3GQur5n8KkC7uahPgdVJRdHL4A/7KfrEIBhpN
ptmM/VVi6KG1E9EmeoM+2lSOjanJ76yC2HigKfN7Dav6gfQsCTCwvM4y6iFJrMKiz4KAhXou
2kjbQTJq1Xd59GAnPts0iNLd/iSE3G2Pihvw</vt:lpwstr>
  </property>
  <property fmtid="{D5CDD505-2E9C-101B-9397-08002B2CF9AE}" pid="14" name="_2015_ms_pID_7253432">
    <vt:lpwstr>vA==</vt:lpwstr>
  </property>
  <property fmtid="{D5CDD505-2E9C-101B-9397-08002B2CF9AE}" pid="15" name="_readonly">
    <vt:lpwstr/>
  </property>
  <property fmtid="{D5CDD505-2E9C-101B-9397-08002B2CF9AE}" pid="16" name="_change">
    <vt:lpwstr/>
  </property>
  <property fmtid="{D5CDD505-2E9C-101B-9397-08002B2CF9AE}" pid="17" name="_full-control">
    <vt:lpwstr/>
  </property>
  <property fmtid="{D5CDD505-2E9C-101B-9397-08002B2CF9AE}" pid="18" name="sflag">
    <vt:lpwstr>1519970649</vt:lpwstr>
  </property>
  <property fmtid="{D5CDD505-2E9C-101B-9397-08002B2CF9AE}" pid="19" name="CTPClassification">
    <vt:lpwstr>CTP_NT</vt:lpwstr>
  </property>
  <property fmtid="{D5CDD505-2E9C-101B-9397-08002B2CF9AE}" pid="20" name="NSCPROP_SA">
    <vt:lpwstr>C:\Users\Administrator\Desktop\NR UE Ad-hoc Oct\R4-18xxxxx - WF on NR General and UE PDSCH Demod v1.pptx</vt:lpwstr>
  </property>
  <property fmtid="{D5CDD505-2E9C-101B-9397-08002B2CF9AE}" pid="21" name="_AdHocReviewCycleID">
    <vt:i4>-1884090725</vt:i4>
  </property>
  <property fmtid="{D5CDD505-2E9C-101B-9397-08002B2CF9AE}" pid="22" name="_EmailSubject">
    <vt:lpwstr>[Rel-16 UE Demod] WF on Normal NR CA requirements</vt:lpwstr>
  </property>
  <property fmtid="{D5CDD505-2E9C-101B-9397-08002B2CF9AE}" pid="23" name="_AuthorEmail">
    <vt:lpwstr>gnigam@qti.qualcomm.com</vt:lpwstr>
  </property>
  <property fmtid="{D5CDD505-2E9C-101B-9397-08002B2CF9AE}" pid="24" name="_AuthorEmailDisplayName">
    <vt:lpwstr>Gaurav Nigam</vt:lpwstr>
  </property>
</Properties>
</file>