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57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プレースホルダー 22"/>
          <p:cNvSpPr>
            <a:spLocks noGrp="1"/>
          </p:cNvSpPr>
          <p:nvPr>
            <p:ph type="body" sz="quarter" idx="10" hasCustomPrompt="1"/>
          </p:nvPr>
        </p:nvSpPr>
        <p:spPr>
          <a:xfrm>
            <a:off x="563880" y="316761"/>
            <a:ext cx="8644514" cy="113347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endParaRPr kumimoji="1" lang="ja-JP" altLang="en-US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11" hasCustomPrompt="1"/>
          </p:nvPr>
        </p:nvSpPr>
        <p:spPr>
          <a:xfrm>
            <a:off x="9401175" y="317501"/>
            <a:ext cx="2408238" cy="480990"/>
          </a:xfr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GB" altLang="ja-JP" sz="2400" b="1" i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R4-190xxxx</a:t>
            </a:r>
            <a:endParaRPr kumimoji="1" lang="ja-JP" altLang="ja-JP" sz="24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タイトル 26"/>
          <p:cNvSpPr>
            <a:spLocks noGrp="1"/>
          </p:cNvSpPr>
          <p:nvPr>
            <p:ph type="title" hasCustomPrompt="1"/>
          </p:nvPr>
        </p:nvSpPr>
        <p:spPr>
          <a:xfrm>
            <a:off x="563879" y="1635617"/>
            <a:ext cx="11245533" cy="3335628"/>
          </a:xfrm>
        </p:spPr>
        <p:txBody>
          <a:bodyPr>
            <a:noAutofit/>
          </a:bodyPr>
          <a:lstStyle>
            <a:lvl1pPr algn="ctr">
              <a:defRPr sz="7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12" hasCustomPrompt="1"/>
          </p:nvPr>
        </p:nvSpPr>
        <p:spPr>
          <a:xfrm>
            <a:off x="563879" y="5061397"/>
            <a:ext cx="11245532" cy="1326523"/>
          </a:xfrm>
        </p:spPr>
        <p:txBody>
          <a:bodyPr>
            <a:no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kumimoji="1" lang="en-US" altLang="ja-JP" dirty="0" smtClean="0"/>
              <a:t>Source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107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249252"/>
            <a:ext cx="10515600" cy="490707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kumimoji="1" lang="en-US" altLang="ja-JP" dirty="0" smtClean="0"/>
              <a:t>1st</a:t>
            </a:r>
            <a:endParaRPr kumimoji="1" lang="ja-JP" altLang="en-US" dirty="0" smtClean="0"/>
          </a:p>
          <a:p>
            <a:pPr lvl="1"/>
            <a:r>
              <a:rPr kumimoji="1" lang="en-US" altLang="ja-JP" dirty="0" smtClean="0"/>
              <a:t>2nd</a:t>
            </a:r>
            <a:endParaRPr kumimoji="1" lang="ja-JP" altLang="en-US" dirty="0" smtClean="0"/>
          </a:p>
          <a:p>
            <a:pPr lvl="2"/>
            <a:r>
              <a:rPr kumimoji="1" lang="en-US" altLang="ja-JP" dirty="0" smtClean="0"/>
              <a:t>3rd</a:t>
            </a:r>
            <a:endParaRPr kumimoji="1" lang="ja-JP" altLang="en-US" dirty="0" smtClean="0"/>
          </a:p>
          <a:p>
            <a:pPr lvl="3"/>
            <a:r>
              <a:rPr kumimoji="1" lang="en-US" altLang="ja-JP" dirty="0" smtClean="0"/>
              <a:t>4th</a:t>
            </a:r>
            <a:endParaRPr kumimoji="1" lang="ja-JP" altLang="en-US" dirty="0" smtClean="0"/>
          </a:p>
          <a:p>
            <a:pPr lvl="4"/>
            <a:r>
              <a:rPr kumimoji="1" lang="en-US" altLang="ja-JP" dirty="0" smtClean="0"/>
              <a:t>5th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0652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403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210614"/>
            <a:ext cx="10515600" cy="4920311"/>
          </a:xfrm>
        </p:spPr>
        <p:txBody>
          <a:bodyPr/>
          <a:lstStyle>
            <a:lvl1pPr marL="514350" indent="-514350">
              <a:buFont typeface="+mj-lt"/>
              <a:buAutoNum type="arabicPeriod"/>
              <a:defRPr baseline="0"/>
            </a:lvl1pPr>
          </a:lstStyle>
          <a:p>
            <a:pPr lvl="0"/>
            <a:r>
              <a:rPr kumimoji="1" lang="en-US" altLang="ja-JP" dirty="0" smtClean="0"/>
              <a:t>Reference 1</a:t>
            </a:r>
          </a:p>
          <a:p>
            <a:pPr lvl="0"/>
            <a:r>
              <a:rPr kumimoji="1" lang="en-US" altLang="ja-JP" dirty="0" smtClean="0"/>
              <a:t>Reference 2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5059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表プレースホルダー 4"/>
          <p:cNvSpPr>
            <a:spLocks noGrp="1"/>
          </p:cNvSpPr>
          <p:nvPr>
            <p:ph type="tbl" sz="quarter" idx="11" hasCustomPrompt="1"/>
          </p:nvPr>
        </p:nvSpPr>
        <p:spPr>
          <a:xfrm>
            <a:off x="838200" y="1931832"/>
            <a:ext cx="10515600" cy="431451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Table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365763"/>
            <a:ext cx="10515600" cy="424400"/>
          </a:xfrm>
        </p:spPr>
        <p:txBody>
          <a:bodyPr/>
          <a:lstStyle>
            <a:lvl1pPr marL="0" indent="0" algn="ctr">
              <a:buNone/>
              <a:defRPr baseline="0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en-US" altLang="ja-JP" dirty="0" smtClean="0"/>
              <a:t>Table name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8620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262130"/>
            <a:ext cx="10515600" cy="4914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dirty="0" smtClean="0"/>
              <a:t>1st</a:t>
            </a:r>
          </a:p>
          <a:p>
            <a:pPr lvl="1"/>
            <a:r>
              <a:rPr kumimoji="1" lang="en-US" altLang="ja-JP" dirty="0" smtClean="0"/>
              <a:t>2nd</a:t>
            </a:r>
          </a:p>
          <a:p>
            <a:pPr lvl="2"/>
            <a:r>
              <a:rPr kumimoji="1" lang="en-US" altLang="ja-JP" dirty="0" smtClean="0"/>
              <a:t>3rd</a:t>
            </a:r>
            <a:endParaRPr kumimoji="1" lang="ja-JP" altLang="en-US" dirty="0" smtClean="0"/>
          </a:p>
          <a:p>
            <a:pPr lvl="3"/>
            <a:r>
              <a:rPr kumimoji="1" lang="en-US" altLang="ja-JP" dirty="0" smtClean="0"/>
              <a:t>4th</a:t>
            </a:r>
            <a:endParaRPr kumimoji="1" lang="ja-JP" altLang="en-US" dirty="0" smtClean="0"/>
          </a:p>
          <a:p>
            <a:pPr lvl="4"/>
            <a:r>
              <a:rPr kumimoji="1" lang="en-US" altLang="ja-JP" dirty="0" smtClean="0"/>
              <a:t>5th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50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2" r:id="rId3"/>
    <p:sldLayoutId id="2147483651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プレースホルダー 1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altLang="ja-JP" dirty="0"/>
              <a:t>3GPP TSG-RAN WG4 Meeting #</a:t>
            </a:r>
            <a:r>
              <a:rPr lang="en-US" altLang="ja-JP" dirty="0" smtClean="0"/>
              <a:t>94-e</a:t>
            </a:r>
            <a:endParaRPr lang="en-US" altLang="ja-JP" dirty="0"/>
          </a:p>
          <a:p>
            <a:pPr lvl="0"/>
            <a:r>
              <a:rPr lang="en-US" altLang="ja-JP" dirty="0"/>
              <a:t>Electronic Meeting, Feb.24th - Mar.6th </a:t>
            </a:r>
            <a:r>
              <a:rPr lang="en-US" altLang="ja-JP" dirty="0" smtClean="0"/>
              <a:t>2020</a:t>
            </a:r>
            <a:endParaRPr lang="en-US" altLang="ja-JP" dirty="0"/>
          </a:p>
          <a:p>
            <a:pPr lvl="0"/>
            <a:r>
              <a:rPr lang="sv-SE" altLang="ja-JP" dirty="0"/>
              <a:t>Agenda item:	</a:t>
            </a:r>
            <a:r>
              <a:rPr lang="sv-SE" altLang="ja-JP" dirty="0" smtClean="0"/>
              <a:t>8.18  </a:t>
            </a:r>
            <a:r>
              <a:rPr lang="sv-SE" altLang="ja-JP" dirty="0"/>
              <a:t>[</a:t>
            </a:r>
            <a:r>
              <a:rPr lang="sv-SE" altLang="ja-JP" dirty="0" smtClean="0"/>
              <a:t>NR_perf_enh-Perf</a:t>
            </a:r>
            <a:r>
              <a:rPr lang="sv-SE" altLang="ja-JP" dirty="0"/>
              <a:t>]</a:t>
            </a:r>
          </a:p>
          <a:p>
            <a:pPr lvl="0"/>
            <a:r>
              <a:rPr lang="en-US" altLang="ja-JP" dirty="0"/>
              <a:t>Document for:	</a:t>
            </a:r>
            <a:r>
              <a:rPr lang="en-US" altLang="ja-JP" dirty="0" smtClean="0"/>
              <a:t>Approval</a:t>
            </a:r>
            <a:endParaRPr lang="en-US" altLang="ja-JP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R4-20</a:t>
            </a:r>
            <a:r>
              <a:rPr lang="en-US" altLang="ja-JP" dirty="0" smtClean="0"/>
              <a:t>02397</a:t>
            </a:r>
            <a:endParaRPr kumimoji="1" lang="ja-JP" altLang="en-US" dirty="0"/>
          </a:p>
        </p:txBody>
      </p:sp>
      <p:sp>
        <p:nvSpPr>
          <p:cNvPr id="20" name="タイトル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6000" dirty="0" smtClean="0">
                <a:solidFill>
                  <a:srgbClr val="FF0000"/>
                </a:solidFill>
              </a:rPr>
              <a:t>[Draft]</a:t>
            </a:r>
            <a:r>
              <a:rPr lang="en-US" altLang="ja-JP" sz="6000" dirty="0" smtClean="0"/>
              <a:t> </a:t>
            </a:r>
            <a:r>
              <a:rPr lang="en-US" altLang="ja-JP" sz="6000" dirty="0" smtClean="0"/>
              <a:t>Way </a:t>
            </a:r>
            <a:r>
              <a:rPr lang="en-US" altLang="ja-JP" sz="6000" dirty="0"/>
              <a:t>forward on PUSCH demodulation requirements for 30% throughput</a:t>
            </a:r>
            <a:endParaRPr kumimoji="1" lang="ja-JP" altLang="en-US" sz="6000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sz="3200" dirty="0" smtClean="0"/>
              <a:t>NTT DOCOMO, INC.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1295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In </a:t>
            </a:r>
            <a:r>
              <a:rPr kumimoji="1" lang="en-US" altLang="ja-JP" dirty="0" smtClean="0"/>
              <a:t>RAN4 #93, agreements and open issues were summarized in ad hoc minutes [1].</a:t>
            </a:r>
          </a:p>
          <a:p>
            <a:pPr lvl="1"/>
            <a:r>
              <a:rPr kumimoji="1" lang="en-US" altLang="ja-JP" dirty="0" smtClean="0"/>
              <a:t>Open issues</a:t>
            </a:r>
          </a:p>
          <a:p>
            <a:pPr lvl="2"/>
            <a:r>
              <a:rPr lang="en-US" altLang="ja-JP" dirty="0" smtClean="0"/>
              <a:t>DM-RS configuration</a:t>
            </a:r>
          </a:p>
          <a:p>
            <a:pPr lvl="3"/>
            <a:r>
              <a:rPr kumimoji="1" lang="en-US" altLang="ja-JP" dirty="0" smtClean="0"/>
              <a:t>FR2</a:t>
            </a:r>
          </a:p>
          <a:p>
            <a:pPr lvl="4"/>
            <a:r>
              <a:rPr lang="en-US" altLang="ja-JP" dirty="0" smtClean="0"/>
              <a:t>Option 1: 1+1</a:t>
            </a:r>
          </a:p>
          <a:p>
            <a:pPr lvl="4"/>
            <a:r>
              <a:rPr kumimoji="1" lang="en-US" altLang="ja-JP" dirty="0" smtClean="0"/>
              <a:t>Option 2: 1+0</a:t>
            </a:r>
          </a:p>
          <a:p>
            <a:pPr lvl="4"/>
            <a:r>
              <a:rPr lang="en-US" altLang="ja-JP" dirty="0" smtClean="0"/>
              <a:t>Option 3: 1+1 and 1+0</a:t>
            </a:r>
          </a:p>
          <a:p>
            <a:pPr lvl="2"/>
            <a:r>
              <a:rPr kumimoji="1" lang="en-US" altLang="ja-JP" dirty="0" smtClean="0"/>
              <a:t>PT-RS for FR2</a:t>
            </a:r>
          </a:p>
          <a:p>
            <a:pPr lvl="3"/>
            <a:r>
              <a:rPr lang="en-US" altLang="ja-JP" dirty="0" smtClean="0"/>
              <a:t>Option 1: with and without PT-Rs</a:t>
            </a:r>
          </a:p>
          <a:p>
            <a:pPr lvl="3"/>
            <a:r>
              <a:rPr kumimoji="1" lang="en-US" altLang="ja-JP" dirty="0" smtClean="0"/>
              <a:t>Option 2: without PT-Rs</a:t>
            </a:r>
          </a:p>
          <a:p>
            <a:pPr lvl="3"/>
            <a:r>
              <a:rPr lang="en-US" altLang="ja-JP" dirty="0" smtClean="0"/>
              <a:t>Option 3: with PT-RS</a:t>
            </a:r>
            <a:endParaRPr kumimoji="1" lang="en-US" altLang="ja-JP" dirty="0" smtClean="0"/>
          </a:p>
          <a:p>
            <a:r>
              <a:rPr kumimoji="1" lang="en-US" altLang="ja-JP" dirty="0" smtClean="0"/>
              <a:t>In RAN4 #94-e, PUSCH demodulation requirements for 30% throughput was discussed based on [2-11].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155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Way forward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FR2 DM-RS configuration (Issue 6-1)</a:t>
            </a:r>
          </a:p>
          <a:p>
            <a:pPr lvl="1"/>
            <a:r>
              <a:rPr lang="en-GB" altLang="ja-JP" dirty="0"/>
              <a:t>Option 1: Define requirements for DM-RS 1+1 and 1+0, and conduct tests based on Rel-15 test applicability. (Nokia, Ericsson, DCM, CATT, CTC, Samsung)</a:t>
            </a:r>
            <a:endParaRPr lang="ja-JP" altLang="ja-JP" dirty="0"/>
          </a:p>
          <a:p>
            <a:pPr lvl="2"/>
            <a:r>
              <a:rPr lang="en-US" altLang="ja-JP" dirty="0"/>
              <a:t>Companies can provide simulation results for their interested cases.</a:t>
            </a:r>
            <a:endParaRPr lang="ja-JP" altLang="ja-JP" dirty="0"/>
          </a:p>
          <a:p>
            <a:pPr lvl="1"/>
            <a:r>
              <a:rPr lang="en-GB" altLang="ja-JP" dirty="0"/>
              <a:t>Option 2: 1+1 (ZTE, Huawei, Samsung)</a:t>
            </a:r>
            <a:endParaRPr lang="ja-JP" altLang="ja-JP" dirty="0"/>
          </a:p>
          <a:p>
            <a:pPr lvl="1"/>
            <a:r>
              <a:rPr lang="en-GB" altLang="ja-JP" dirty="0"/>
              <a:t>Option 3: 1+0 (ZTE</a:t>
            </a:r>
            <a:r>
              <a:rPr lang="en-GB" altLang="ja-JP" dirty="0" smtClean="0"/>
              <a:t>)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pPr marL="457200" lvl="1" indent="0">
              <a:buNone/>
            </a:pPr>
            <a:r>
              <a:rPr lang="en-US" altLang="ja-JP" dirty="0" smtClean="0"/>
              <a:t>Agreement:</a:t>
            </a:r>
          </a:p>
          <a:p>
            <a:pPr lvl="2" fontAlgn="base" hangingPunct="0"/>
            <a:r>
              <a:rPr lang="en-US" altLang="ja-JP" dirty="0"/>
              <a:t>Define requirements for DM-RS 1+1 and 1+0, and </a:t>
            </a:r>
            <a:r>
              <a:rPr lang="en-GB" altLang="ja-JP" dirty="0"/>
              <a:t>conduct tests based on Rel-15 test applicability.</a:t>
            </a:r>
            <a:endParaRPr lang="ja-JP" altLang="ja-JP" dirty="0"/>
          </a:p>
          <a:p>
            <a:pPr lvl="3" fontAlgn="base" hangingPunct="0"/>
            <a:r>
              <a:rPr lang="en-GB" altLang="ja-JP" dirty="0"/>
              <a:t>Companies can provide simulation results for their interested cases</a:t>
            </a:r>
            <a:r>
              <a:rPr lang="en-GB" altLang="ja-JP" dirty="0" smtClean="0"/>
              <a:t>.</a:t>
            </a:r>
            <a:endParaRPr lang="ja-JP" altLang="ja-JP" dirty="0"/>
          </a:p>
          <a:p>
            <a:pPr lvl="2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94346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Way forward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altLang="ja-JP" dirty="0"/>
              <a:t>FR2 PT-RS configuration</a:t>
            </a:r>
            <a:r>
              <a:rPr kumimoji="1" lang="en-US" altLang="ja-JP" dirty="0" smtClean="0"/>
              <a:t> (Issue 6-2)</a:t>
            </a:r>
          </a:p>
          <a:p>
            <a:pPr lvl="1"/>
            <a:r>
              <a:rPr lang="en-GB" altLang="ja-JP" dirty="0"/>
              <a:t>Option 1: Define requirements for with and without PT-RS, and conduct tests based on Rel-15 test applicability. (Samsung, Nokia, DCM, CATT, </a:t>
            </a:r>
            <a:r>
              <a:rPr lang="en-US" altLang="ja-JP" dirty="0"/>
              <a:t>China Telecom, Ericsson</a:t>
            </a:r>
            <a:r>
              <a:rPr lang="en-GB" altLang="ja-JP" dirty="0"/>
              <a:t>)</a:t>
            </a:r>
            <a:endParaRPr lang="ja-JP" altLang="ja-JP" dirty="0"/>
          </a:p>
          <a:p>
            <a:pPr lvl="2"/>
            <a:r>
              <a:rPr lang="en-US" altLang="ja-JP" dirty="0"/>
              <a:t>Companies can provide simulation results for their interested cases.</a:t>
            </a:r>
            <a:endParaRPr lang="ja-JP" altLang="ja-JP" dirty="0"/>
          </a:p>
          <a:p>
            <a:pPr lvl="1"/>
            <a:r>
              <a:rPr lang="en-GB" altLang="ja-JP" dirty="0"/>
              <a:t>Option 2: with PT-RS (Samsung, ZTE)</a:t>
            </a:r>
            <a:endParaRPr lang="ja-JP" altLang="ja-JP" dirty="0"/>
          </a:p>
          <a:p>
            <a:pPr lvl="1"/>
            <a:r>
              <a:rPr lang="en-GB" altLang="ja-JP" dirty="0"/>
              <a:t>Option 3: without PT-RS (CATT, ZTE, Huawei, Nokia)</a:t>
            </a:r>
            <a:endParaRPr lang="ja-JP" altLang="ja-JP" dirty="0"/>
          </a:p>
          <a:p>
            <a:pPr lvl="1"/>
            <a:endParaRPr kumimoji="1" lang="en-US" altLang="ja-JP" dirty="0" smtClean="0"/>
          </a:p>
          <a:p>
            <a:pPr marL="457200" lvl="1" indent="0">
              <a:buNone/>
            </a:pPr>
            <a:r>
              <a:rPr lang="en-US" altLang="ja-JP" dirty="0"/>
              <a:t>Agreement:</a:t>
            </a:r>
          </a:p>
          <a:p>
            <a:pPr lvl="2" fontAlgn="base" hangingPunct="0"/>
            <a:r>
              <a:rPr lang="en-US" altLang="ja-JP" dirty="0"/>
              <a:t>Define requirements for with and without PT-RS, and </a:t>
            </a:r>
            <a:r>
              <a:rPr lang="en-GB" altLang="ja-JP" dirty="0"/>
              <a:t>conduct tests based on Rel-15 test applicability.</a:t>
            </a:r>
            <a:endParaRPr lang="ja-JP" altLang="ja-JP" dirty="0"/>
          </a:p>
          <a:p>
            <a:pPr lvl="3" fontAlgn="base" hangingPunct="0"/>
            <a:r>
              <a:rPr lang="en-GB" altLang="ja-JP" dirty="0"/>
              <a:t>Companies can provide simulation results for their interested cases.</a:t>
            </a:r>
            <a:endParaRPr lang="ja-JP" altLang="ja-JP" dirty="0"/>
          </a:p>
          <a:p>
            <a:pPr lvl="2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370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Way forward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altLang="ja-JP" dirty="0"/>
              <a:t>C</a:t>
            </a:r>
            <a:r>
              <a:rPr lang="en-GB" altLang="ja-JP" dirty="0" smtClean="0"/>
              <a:t>hannel bandwidth </a:t>
            </a:r>
            <a:r>
              <a:rPr kumimoji="1" lang="en-US" altLang="ja-JP" dirty="0" smtClean="0"/>
              <a:t>(Issue 6-3)</a:t>
            </a:r>
          </a:p>
          <a:p>
            <a:pPr lvl="1"/>
            <a:r>
              <a:rPr lang="en-GB" altLang="ja-JP" dirty="0" smtClean="0"/>
              <a:t>Option 1: Add the 30% TP test case</a:t>
            </a:r>
            <a:r>
              <a:rPr lang="en-GB" altLang="ja-JP" dirty="0" smtClean="0">
                <a:solidFill>
                  <a:srgbClr val="FF0000"/>
                </a:solidFill>
              </a:rPr>
              <a:t>s</a:t>
            </a:r>
            <a:r>
              <a:rPr lang="en-GB" altLang="ja-JP" dirty="0" smtClean="0"/>
              <a:t> with RBs for the minimum channel bandwidth</a:t>
            </a:r>
            <a:r>
              <a:rPr lang="en-GB" altLang="ja-JP" dirty="0" smtClean="0">
                <a:solidFill>
                  <a:srgbClr val="FF0000"/>
                </a:solidFill>
              </a:rPr>
              <a:t> per SCS</a:t>
            </a:r>
            <a:r>
              <a:rPr lang="en-GB" altLang="ja-JP" dirty="0" smtClean="0"/>
              <a:t> </a:t>
            </a:r>
            <a:r>
              <a:rPr lang="en-GB" altLang="ja-JP" dirty="0" smtClean="0">
                <a:solidFill>
                  <a:srgbClr val="FF0000"/>
                </a:solidFill>
              </a:rPr>
              <a:t>(i.e., 25RB for 15kHz SCS, 24RB for 30kHz SCS, 66RB for 60kHz SCS, 32RB for 120kHz SCS, which are agreed in #92bis)</a:t>
            </a:r>
            <a:r>
              <a:rPr lang="en-GB" altLang="ja-JP" dirty="0" smtClean="0">
                <a:solidFill>
                  <a:srgbClr val="FF0000"/>
                </a:solidFill>
              </a:rPr>
              <a:t> </a:t>
            </a:r>
            <a:r>
              <a:rPr lang="en-GB" altLang="ja-JP" dirty="0" smtClean="0"/>
              <a:t>to </a:t>
            </a:r>
            <a:r>
              <a:rPr lang="en-GB" altLang="ja-JP" strike="sngStrike" dirty="0" smtClean="0">
                <a:solidFill>
                  <a:srgbClr val="FF0000"/>
                </a:solidFill>
              </a:rPr>
              <a:t>the</a:t>
            </a:r>
            <a:r>
              <a:rPr lang="ja-JP" altLang="en-US" strike="sngStrike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all</a:t>
            </a:r>
            <a:r>
              <a:rPr lang="en-GB" altLang="ja-JP" dirty="0" smtClean="0"/>
              <a:t> table</a:t>
            </a:r>
            <a:r>
              <a:rPr lang="en-GB" altLang="ja-JP" dirty="0" smtClean="0">
                <a:solidFill>
                  <a:srgbClr val="FF0000"/>
                </a:solidFill>
              </a:rPr>
              <a:t>s</a:t>
            </a:r>
            <a:r>
              <a:rPr lang="en-GB" altLang="ja-JP" dirty="0" smtClean="0"/>
              <a:t> for</a:t>
            </a:r>
            <a:r>
              <a:rPr lang="en-GB" altLang="ja-JP" dirty="0">
                <a:solidFill>
                  <a:srgbClr val="FF0000"/>
                </a:solidFill>
              </a:rPr>
              <a:t> </a:t>
            </a:r>
            <a:r>
              <a:rPr lang="en-GB" altLang="ja-JP" dirty="0" smtClean="0">
                <a:solidFill>
                  <a:srgbClr val="FF0000"/>
                </a:solidFill>
              </a:rPr>
              <a:t>CP-OFDM </a:t>
            </a:r>
            <a:r>
              <a:rPr lang="en-GB" altLang="ja-JP" dirty="0">
                <a:solidFill>
                  <a:srgbClr val="FF0000"/>
                </a:solidFill>
              </a:rPr>
              <a:t>(i.e., Table 8.2.1.2-1 – </a:t>
            </a:r>
            <a:r>
              <a:rPr lang="en-GB" altLang="ja-JP" dirty="0" smtClean="0">
                <a:solidFill>
                  <a:srgbClr val="FF0000"/>
                </a:solidFill>
              </a:rPr>
              <a:t>8.2.1.2-14, Table 11.2.2.1.2-1 - 11.2.2.1.2-5 in TS 38.104, and corresponding Tables in TS38.141-1/2) </a:t>
            </a:r>
            <a:r>
              <a:rPr lang="en-GB" altLang="ja-JP" dirty="0" smtClean="0"/>
              <a:t>(DCM)</a:t>
            </a:r>
            <a:endParaRPr lang="ja-JP" altLang="ja-JP" dirty="0" smtClean="0"/>
          </a:p>
          <a:p>
            <a:pPr lvl="2"/>
            <a:r>
              <a:rPr lang="en-GB" altLang="ja-JP" strike="sngStrike" dirty="0" smtClean="0">
                <a:solidFill>
                  <a:srgbClr val="FF0000"/>
                </a:solidFill>
              </a:rPr>
              <a:t>5/10/20MHz for 15kHz SCS</a:t>
            </a:r>
            <a:endParaRPr lang="ja-JP" altLang="ja-JP" strike="sngStrike" dirty="0" smtClean="0">
              <a:solidFill>
                <a:srgbClr val="FF0000"/>
              </a:solidFill>
            </a:endParaRPr>
          </a:p>
          <a:p>
            <a:pPr lvl="2"/>
            <a:r>
              <a:rPr lang="en-GB" altLang="ja-JP" strike="sngStrike" dirty="0" smtClean="0">
                <a:solidFill>
                  <a:srgbClr val="FF0000"/>
                </a:solidFill>
              </a:rPr>
              <a:t>10/20/40/100MHz for 30kHz SCS</a:t>
            </a:r>
            <a:endParaRPr lang="ja-JP" altLang="ja-JP" strike="sngStrike" dirty="0" smtClean="0">
              <a:solidFill>
                <a:srgbClr val="FF0000"/>
              </a:solidFill>
            </a:endParaRPr>
          </a:p>
          <a:p>
            <a:pPr lvl="2"/>
            <a:r>
              <a:rPr lang="en-GB" altLang="ja-JP" strike="sngStrike" dirty="0" smtClean="0">
                <a:solidFill>
                  <a:srgbClr val="FF0000"/>
                </a:solidFill>
              </a:rPr>
              <a:t>50/100MHz for 60kHz SCS</a:t>
            </a:r>
            <a:endParaRPr lang="ja-JP" altLang="ja-JP" strike="sngStrike" dirty="0" smtClean="0">
              <a:solidFill>
                <a:srgbClr val="FF0000"/>
              </a:solidFill>
            </a:endParaRPr>
          </a:p>
          <a:p>
            <a:pPr lvl="2"/>
            <a:r>
              <a:rPr lang="en-GB" altLang="ja-JP" strike="sngStrike" dirty="0" smtClean="0">
                <a:solidFill>
                  <a:srgbClr val="FF0000"/>
                </a:solidFill>
              </a:rPr>
              <a:t>50/100/200MHz for 120kHz</a:t>
            </a:r>
            <a:endParaRPr lang="ja-JP" altLang="ja-JP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GB" altLang="ja-JP" dirty="0" smtClean="0"/>
              <a:t>Option </a:t>
            </a:r>
            <a:r>
              <a:rPr lang="en-GB" altLang="ja-JP" dirty="0"/>
              <a:t>2: </a:t>
            </a:r>
            <a:r>
              <a:rPr lang="en-GB" altLang="ja-JP" dirty="0"/>
              <a:t>Add the 30% TP test </a:t>
            </a:r>
            <a:r>
              <a:rPr lang="en-GB" altLang="ja-JP" dirty="0" smtClean="0"/>
              <a:t>case</a:t>
            </a:r>
            <a:r>
              <a:rPr lang="en-GB" altLang="ja-JP" dirty="0" smtClean="0">
                <a:solidFill>
                  <a:srgbClr val="FF0000"/>
                </a:solidFill>
              </a:rPr>
              <a:t>s</a:t>
            </a:r>
            <a:r>
              <a:rPr lang="en-GB" altLang="ja-JP" dirty="0" smtClean="0"/>
              <a:t> </a:t>
            </a:r>
            <a:r>
              <a:rPr lang="en-GB" altLang="ja-JP" dirty="0"/>
              <a:t>with RBs for the minimum channel bandwidth</a:t>
            </a:r>
            <a:r>
              <a:rPr lang="en-GB" altLang="ja-JP" dirty="0">
                <a:solidFill>
                  <a:srgbClr val="FF0000"/>
                </a:solidFill>
              </a:rPr>
              <a:t> per SCS</a:t>
            </a:r>
            <a:r>
              <a:rPr lang="en-GB" altLang="ja-JP" dirty="0"/>
              <a:t> </a:t>
            </a:r>
            <a:r>
              <a:rPr lang="en-GB" altLang="ja-JP" dirty="0">
                <a:solidFill>
                  <a:srgbClr val="FF0000"/>
                </a:solidFill>
              </a:rPr>
              <a:t>(i.e., 25RB for 15kHz SCS, 24RB for 30kHz SCS, 66RB for 60kHz SCS, 32RB for 120kHz SCS, which are agreed in #92bis) </a:t>
            </a:r>
            <a:r>
              <a:rPr lang="en-GB" altLang="ja-JP" dirty="0"/>
              <a:t>to </a:t>
            </a:r>
            <a:r>
              <a:rPr lang="en-US" altLang="ja-JP" dirty="0" smtClean="0">
                <a:solidFill>
                  <a:srgbClr val="FF0000"/>
                </a:solidFill>
              </a:rPr>
              <a:t>only</a:t>
            </a:r>
            <a:r>
              <a:rPr lang="en-GB" altLang="ja-JP" dirty="0" smtClean="0"/>
              <a:t> </a:t>
            </a:r>
            <a:r>
              <a:rPr lang="en-GB" altLang="ja-JP" dirty="0"/>
              <a:t>table</a:t>
            </a:r>
            <a:r>
              <a:rPr lang="en-GB" altLang="ja-JP" dirty="0">
                <a:solidFill>
                  <a:srgbClr val="FF0000"/>
                </a:solidFill>
              </a:rPr>
              <a:t>s</a:t>
            </a:r>
            <a:r>
              <a:rPr lang="en-GB" altLang="ja-JP" dirty="0"/>
              <a:t> for</a:t>
            </a:r>
            <a:r>
              <a:rPr lang="en-GB" altLang="ja-JP" dirty="0">
                <a:solidFill>
                  <a:srgbClr val="FF0000"/>
                </a:solidFill>
              </a:rPr>
              <a:t> the minimum channel bandwidth </a:t>
            </a:r>
            <a:r>
              <a:rPr lang="en-GB" altLang="ja-JP" dirty="0" smtClean="0">
                <a:solidFill>
                  <a:srgbClr val="FF0000"/>
                </a:solidFill>
              </a:rPr>
              <a:t>per SCS for CP-OFDM </a:t>
            </a:r>
            <a:r>
              <a:rPr lang="en-GB" altLang="ja-JP" dirty="0">
                <a:solidFill>
                  <a:srgbClr val="FF0000"/>
                </a:solidFill>
              </a:rPr>
              <a:t>(i.e., Table </a:t>
            </a:r>
            <a:r>
              <a:rPr lang="en-GB" altLang="ja-JP" dirty="0" smtClean="0">
                <a:solidFill>
                  <a:srgbClr val="FF0000"/>
                </a:solidFill>
              </a:rPr>
              <a:t>8.2.1.2-1,</a:t>
            </a:r>
            <a:r>
              <a:rPr lang="en-GB" altLang="ja-JP" dirty="0">
                <a:solidFill>
                  <a:srgbClr val="FF0000"/>
                </a:solidFill>
              </a:rPr>
              <a:t> 8.2.1.2-</a:t>
            </a:r>
            <a:r>
              <a:rPr lang="en-GB" altLang="ja-JP" dirty="0" smtClean="0">
                <a:solidFill>
                  <a:srgbClr val="FF0000"/>
                </a:solidFill>
              </a:rPr>
              <a:t>4,</a:t>
            </a:r>
            <a:r>
              <a:rPr lang="en-GB" altLang="ja-JP" dirty="0">
                <a:solidFill>
                  <a:srgbClr val="FF0000"/>
                </a:solidFill>
              </a:rPr>
              <a:t> 8.2.1.2-</a:t>
            </a:r>
            <a:r>
              <a:rPr lang="en-GB" altLang="ja-JP" dirty="0" smtClean="0">
                <a:solidFill>
                  <a:srgbClr val="FF0000"/>
                </a:solidFill>
              </a:rPr>
              <a:t>8,</a:t>
            </a:r>
            <a:r>
              <a:rPr lang="en-GB" altLang="ja-JP" dirty="0">
                <a:solidFill>
                  <a:srgbClr val="FF0000"/>
                </a:solidFill>
              </a:rPr>
              <a:t> 8.2.1.2-</a:t>
            </a:r>
            <a:r>
              <a:rPr lang="en-GB" altLang="ja-JP" dirty="0" smtClean="0">
                <a:solidFill>
                  <a:srgbClr val="FF0000"/>
                </a:solidFill>
              </a:rPr>
              <a:t>11, </a:t>
            </a:r>
            <a:r>
              <a:rPr lang="en-GB" altLang="ja-JP" dirty="0">
                <a:solidFill>
                  <a:srgbClr val="FF0000"/>
                </a:solidFill>
              </a:rPr>
              <a:t>Table </a:t>
            </a:r>
            <a:r>
              <a:rPr lang="en-GB" altLang="ja-JP" dirty="0" smtClean="0">
                <a:solidFill>
                  <a:srgbClr val="FF0000"/>
                </a:solidFill>
              </a:rPr>
              <a:t>11.2.2.1.2-1,</a:t>
            </a:r>
            <a:r>
              <a:rPr lang="en-GB" altLang="ja-JP" dirty="0">
                <a:solidFill>
                  <a:srgbClr val="FF0000"/>
                </a:solidFill>
              </a:rPr>
              <a:t> </a:t>
            </a:r>
            <a:r>
              <a:rPr lang="en-GB" altLang="ja-JP" dirty="0" smtClean="0">
                <a:solidFill>
                  <a:srgbClr val="FF0000"/>
                </a:solidFill>
              </a:rPr>
              <a:t>11.2.2.1.2-3 in TS 38.104, and corresponding Tables in TS 38.141-1/2)</a:t>
            </a:r>
          </a:p>
          <a:p>
            <a:pPr lvl="1"/>
            <a:r>
              <a:rPr lang="en-GB" altLang="ja-JP" strike="sngStrike" dirty="0" smtClean="0">
                <a:solidFill>
                  <a:srgbClr val="FF0000"/>
                </a:solidFill>
              </a:rPr>
              <a:t>keep </a:t>
            </a:r>
            <a:r>
              <a:rPr lang="en-GB" altLang="ja-JP" strike="sngStrike" dirty="0">
                <a:solidFill>
                  <a:srgbClr val="FF0000"/>
                </a:solidFill>
              </a:rPr>
              <a:t>the agreement made in RAN4 #92bis (Nokia, [E///], Samsung, CATT, HW)</a:t>
            </a:r>
            <a:endParaRPr lang="ja-JP" altLang="ja-JP" strike="sngStrike" dirty="0">
              <a:solidFill>
                <a:srgbClr val="FF0000"/>
              </a:solidFill>
            </a:endParaRPr>
          </a:p>
          <a:p>
            <a:pPr lvl="2"/>
            <a:r>
              <a:rPr lang="en-US" altLang="ja-JP" i="1" strike="sngStrike" dirty="0">
                <a:solidFill>
                  <a:srgbClr val="FF0000"/>
                </a:solidFill>
              </a:rPr>
              <a:t>Bandwidth/SCS: the minimal channel bandwidth per SCS (5MHz CBW/15kHz SCS, 10MHz CBW/30kHz SCS, 50MHz CBW/60kHz SCS, 50MHz CBW/120kHz SCS</a:t>
            </a:r>
            <a:r>
              <a:rPr lang="en-US" altLang="ja-JP" i="1" strike="sngStrike" dirty="0" smtClean="0">
                <a:solidFill>
                  <a:srgbClr val="FF0000"/>
                </a:solidFill>
              </a:rPr>
              <a:t>)</a:t>
            </a:r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Agreement:</a:t>
            </a:r>
          </a:p>
          <a:p>
            <a:pPr lvl="2" fontAlgn="base" hangingPunct="0"/>
            <a:r>
              <a:rPr lang="en-US" altLang="ja-JP" dirty="0"/>
              <a:t>Companies to check if the proposal 1 from DCM is agreeable. </a:t>
            </a:r>
            <a:endParaRPr lang="ja-JP" altLang="ja-JP" dirty="0"/>
          </a:p>
          <a:p>
            <a:pPr lvl="2" fontAlgn="base" hangingPunct="0"/>
            <a:r>
              <a:rPr lang="en-US" altLang="ja-JP" dirty="0"/>
              <a:t>If the proposal 1 is not agreeable, keep the agreement made in </a:t>
            </a:r>
            <a:r>
              <a:rPr lang="en-GB" altLang="ja-JP" dirty="0"/>
              <a:t>RAN4 #92bis</a:t>
            </a:r>
            <a:r>
              <a:rPr lang="en-GB" altLang="ja-JP" dirty="0" smtClean="0"/>
              <a:t>.</a:t>
            </a:r>
            <a:endParaRPr lang="ja-JP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467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[1]	R4-1915804, “”Ad Hoc minutes for NR Rel</a:t>
            </a:r>
            <a:r>
              <a:rPr lang="en-US" altLang="ja-JP" dirty="0" smtClean="0"/>
              <a:t>-15 and Rel-16 BS demodulation”, China Telecom, Huawei, </a:t>
            </a:r>
            <a:r>
              <a:rPr lang="en-US" altLang="ja-JP" dirty="0" err="1" smtClean="0"/>
              <a:t>HiSilicon</a:t>
            </a:r>
            <a:r>
              <a:rPr lang="en-US" altLang="ja-JP" dirty="0" smtClean="0"/>
              <a:t>, 	RAN4#93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[2]	R4-2000141, “PUSCH </a:t>
            </a:r>
            <a:r>
              <a:rPr lang="en-US" altLang="ja-JP" dirty="0"/>
              <a:t>demodulation requirements for 30% </a:t>
            </a:r>
            <a:r>
              <a:rPr lang="en-US" altLang="ja-JP" dirty="0" smtClean="0"/>
              <a:t>throughput”, China Telecom, </a:t>
            </a:r>
            <a:r>
              <a:rPr lang="en-US" altLang="ja-JP" dirty="0"/>
              <a:t>RAN4#94-e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[3] 	R4-2000299, “Discussion </a:t>
            </a:r>
            <a:r>
              <a:rPr lang="en-US" altLang="ja-JP" dirty="0"/>
              <a:t>and initial results for NR demodulation performance in </a:t>
            </a:r>
            <a:r>
              <a:rPr lang="en-US" altLang="ja-JP" dirty="0" smtClean="0"/>
              <a:t>Rel-16”, Samsung, RAN4#94-	e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[4]	R4-2000403, “Discussion </a:t>
            </a:r>
            <a:r>
              <a:rPr lang="en-US" altLang="ja-JP" dirty="0"/>
              <a:t>on PUSCH demodulation requirements at 30% throughput test </a:t>
            </a:r>
            <a:r>
              <a:rPr lang="en-US" altLang="ja-JP" dirty="0" smtClean="0"/>
              <a:t>point”, Ericsson, 	RAN4#94-e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[</a:t>
            </a:r>
            <a:r>
              <a:rPr lang="en-US" altLang="ja-JP" dirty="0"/>
              <a:t>5</a:t>
            </a:r>
            <a:r>
              <a:rPr lang="en-US" altLang="ja-JP" dirty="0" smtClean="0"/>
              <a:t>]	R4-2000614,” Discussion </a:t>
            </a:r>
            <a:r>
              <a:rPr lang="en-US" altLang="ja-JP" dirty="0"/>
              <a:t>on PUSCH performance requirement with 30% throughput </a:t>
            </a:r>
            <a:r>
              <a:rPr lang="en-US" altLang="ja-JP" dirty="0" smtClean="0"/>
              <a:t>metric”, CATT, RAN4#94-	e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[6]	R4-2000811, “Discussion on Rel-16 demodulation requirements for 30% throughput testing </a:t>
            </a:r>
            <a:r>
              <a:rPr lang="en-US" altLang="ja-JP" dirty="0" err="1" smtClean="0"/>
              <a:t>points”,ZTE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Wistron</a:t>
            </a:r>
            <a:r>
              <a:rPr lang="en-US" altLang="ja-JP" dirty="0" smtClean="0"/>
              <a:t> 	Telecom AB,</a:t>
            </a:r>
            <a:r>
              <a:rPr lang="en-US" altLang="ja-JP" dirty="0"/>
              <a:t> </a:t>
            </a:r>
            <a:r>
              <a:rPr lang="en-US" altLang="ja-JP" dirty="0" smtClean="0"/>
              <a:t>RAN4#94-e</a:t>
            </a:r>
          </a:p>
          <a:p>
            <a:pPr marL="0" indent="0">
              <a:buNone/>
            </a:pPr>
            <a:r>
              <a:rPr lang="en-US" altLang="ja-JP" dirty="0" smtClean="0"/>
              <a:t>[7]	R4-2000812, “Simulation </a:t>
            </a:r>
            <a:r>
              <a:rPr lang="en-US" altLang="ja-JP" dirty="0"/>
              <a:t>results for NR PUSCH with 30% </a:t>
            </a:r>
            <a:r>
              <a:rPr lang="en-US" altLang="ja-JP" dirty="0" smtClean="0"/>
              <a:t>throughput”, ZTE </a:t>
            </a:r>
            <a:r>
              <a:rPr lang="en-US" altLang="ja-JP" dirty="0" err="1"/>
              <a:t>Wistron</a:t>
            </a:r>
            <a:r>
              <a:rPr lang="en-US" altLang="ja-JP" dirty="0"/>
              <a:t> Telecom </a:t>
            </a:r>
            <a:r>
              <a:rPr lang="en-US" altLang="ja-JP" dirty="0" smtClean="0"/>
              <a:t>AB, </a:t>
            </a:r>
            <a:r>
              <a:rPr lang="en-US" altLang="ja-JP" dirty="0"/>
              <a:t>RAN4#94-e</a:t>
            </a:r>
          </a:p>
          <a:p>
            <a:pPr marL="0" indent="0">
              <a:buNone/>
            </a:pPr>
            <a:r>
              <a:rPr lang="en-US" altLang="ja-JP" dirty="0" smtClean="0"/>
              <a:t>[8]	R4-2001194, “Remaining </a:t>
            </a:r>
            <a:r>
              <a:rPr lang="en-US" altLang="ja-JP" dirty="0"/>
              <a:t>issues on 30% TP test point for BS </a:t>
            </a:r>
            <a:r>
              <a:rPr lang="en-US" altLang="ja-JP" dirty="0" smtClean="0"/>
              <a:t>demodulation”, NTT </a:t>
            </a:r>
            <a:r>
              <a:rPr lang="en-US" altLang="ja-JP" dirty="0"/>
              <a:t>DOCOMO, INC</a:t>
            </a:r>
            <a:r>
              <a:rPr lang="en-US" altLang="ja-JP" dirty="0" smtClean="0"/>
              <a:t>., </a:t>
            </a:r>
            <a:r>
              <a:rPr lang="en-US" altLang="ja-JP" dirty="0"/>
              <a:t>RAN4#94-e</a:t>
            </a:r>
          </a:p>
          <a:p>
            <a:pPr marL="0" indent="0">
              <a:buNone/>
            </a:pPr>
            <a:r>
              <a:rPr lang="en-US" altLang="ja-JP" dirty="0" smtClean="0"/>
              <a:t>[9]	R4-2001449, “Discussion </a:t>
            </a:r>
            <a:r>
              <a:rPr lang="en-US" altLang="ja-JP" dirty="0"/>
              <a:t>on the PUSCH performance requirements at 30% max throughput test </a:t>
            </a:r>
            <a:r>
              <a:rPr lang="en-US" altLang="ja-JP" dirty="0" smtClean="0"/>
              <a:t>point”,</a:t>
            </a:r>
            <a:r>
              <a:rPr lang="en-US" altLang="ja-JP" dirty="0"/>
              <a:t>	Huawei, </a:t>
            </a:r>
            <a:r>
              <a:rPr lang="en-US" altLang="ja-JP" dirty="0" err="1" smtClean="0"/>
              <a:t>HiSilicon</a:t>
            </a:r>
            <a:r>
              <a:rPr lang="en-US" altLang="ja-JP" dirty="0" smtClean="0"/>
              <a:t>, </a:t>
            </a:r>
            <a:r>
              <a:rPr lang="en-US" altLang="ja-JP" dirty="0"/>
              <a:t>RAN4#94-e</a:t>
            </a:r>
          </a:p>
          <a:p>
            <a:pPr marL="0" indent="0">
              <a:buNone/>
            </a:pPr>
            <a:r>
              <a:rPr lang="en-US" altLang="ja-JP" dirty="0" smtClean="0"/>
              <a:t>[10]	R4-2001692, “NR </a:t>
            </a:r>
            <a:r>
              <a:rPr lang="en-US" altLang="ja-JP" dirty="0"/>
              <a:t>Rel-16 performance requirement </a:t>
            </a:r>
            <a:r>
              <a:rPr lang="en-US" altLang="ja-JP" dirty="0" smtClean="0"/>
              <a:t>enhancement </a:t>
            </a:r>
            <a:r>
              <a:rPr lang="en-US" altLang="ja-JP" dirty="0"/>
              <a:t>BS demodulation simulation results </a:t>
            </a:r>
            <a:r>
              <a:rPr lang="en-US" altLang="ja-JP" dirty="0" smtClean="0"/>
              <a:t>	and </a:t>
            </a:r>
            <a:r>
              <a:rPr lang="en-US" altLang="ja-JP" dirty="0"/>
              <a:t>general </a:t>
            </a:r>
            <a:r>
              <a:rPr lang="en-US" altLang="ja-JP" dirty="0" smtClean="0"/>
              <a:t>discussion”, Nokia</a:t>
            </a:r>
            <a:r>
              <a:rPr lang="en-US" altLang="ja-JP" dirty="0"/>
              <a:t>, Nokia Shanghai </a:t>
            </a:r>
            <a:r>
              <a:rPr lang="en-US" altLang="ja-JP" dirty="0" smtClean="0"/>
              <a:t>Bell, </a:t>
            </a:r>
            <a:r>
              <a:rPr lang="en-US" altLang="ja-JP" dirty="0"/>
              <a:t>RAN4#94-e</a:t>
            </a:r>
          </a:p>
          <a:p>
            <a:pPr marL="0" indent="0">
              <a:buNone/>
            </a:pPr>
            <a:r>
              <a:rPr lang="en-US" altLang="ja-JP" dirty="0" smtClean="0"/>
              <a:t>[11]	R4-2000142, “Summary </a:t>
            </a:r>
            <a:r>
              <a:rPr lang="en-US" altLang="ja-JP" dirty="0"/>
              <a:t>of ideal and impairment results for FR2 PUSCH 2T2R </a:t>
            </a:r>
            <a:r>
              <a:rPr lang="en-US" altLang="ja-JP" dirty="0" smtClean="0"/>
              <a:t>MCS12”, China Telecom, 	RAN4#94-e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977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588</Words>
  <Application>Microsoft Office PowerPoint</Application>
  <PresentationFormat>ワイド画面</PresentationFormat>
  <Paragraphs>66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游ゴシック Light</vt:lpstr>
      <vt:lpstr>Arial</vt:lpstr>
      <vt:lpstr>Calibri</vt:lpstr>
      <vt:lpstr>Office テーマ</vt:lpstr>
      <vt:lpstr>[Draft] Way forward on PUSCH demodulation requirements for 30% throughput</vt:lpstr>
      <vt:lpstr>Background</vt:lpstr>
      <vt:lpstr>Way forward</vt:lpstr>
      <vt:lpstr>Way forward</vt:lpstr>
      <vt:lpstr>Way forward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NTT DOCOMO v2</dc:creator>
  <cp:lastModifiedBy>NTT DOCOMO</cp:lastModifiedBy>
  <cp:revision>24</cp:revision>
  <dcterms:created xsi:type="dcterms:W3CDTF">2019-02-23T04:02:11Z</dcterms:created>
  <dcterms:modified xsi:type="dcterms:W3CDTF">2020-03-03T00:02:03Z</dcterms:modified>
</cp:coreProperties>
</file>