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64" r:id="rId3"/>
    <p:sldId id="283" r:id="rId4"/>
    <p:sldId id="285" r:id="rId5"/>
    <p:sldId id="281" r:id="rId6"/>
    <p:sldId id="284" r:id="rId7"/>
    <p:sldId id="280" r:id="rId8"/>
    <p:sldId id="279" r:id="rId9"/>
    <p:sldId id="267" r:id="rId10"/>
    <p:sldId id="290" r:id="rId11"/>
    <p:sldId id="291" r:id="rId12"/>
    <p:sldId id="287" r:id="rId13"/>
    <p:sldId id="286" r:id="rId14"/>
    <p:sldId id="282" r:id="rId15"/>
    <p:sldId id="288" r:id="rId16"/>
    <p:sldId id="289" r:id="rId17"/>
    <p:sldId id="268" r:id="rId18"/>
    <p:sldId id="270" r:id="rId19"/>
    <p:sldId id="274" r:id="rId20"/>
    <p:sldId id="276"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94" autoAdjust="0"/>
  </p:normalViewPr>
  <p:slideViewPr>
    <p:cSldViewPr>
      <p:cViewPr varScale="1">
        <p:scale>
          <a:sx n="79" d="100"/>
          <a:sy n="79" d="100"/>
        </p:scale>
        <p:origin x="157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F80043-67E6-409D-8A58-69BB9019E53A}" type="datetimeFigureOut">
              <a:rPr lang="zh-CN" altLang="en-US" smtClean="0"/>
              <a:pPr/>
              <a:t>2020-03-04</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8A4ACE-87AB-4BCF-B2C9-B9F4846237E8}" type="slidenum">
              <a:rPr lang="zh-CN" altLang="en-US" smtClean="0"/>
              <a:pPr/>
              <a:t>‹#›</a:t>
            </a:fld>
            <a:endParaRPr lang="zh-CN" altLang="en-US"/>
          </a:p>
        </p:txBody>
      </p:sp>
    </p:spTree>
    <p:extLst>
      <p:ext uri="{BB962C8B-B14F-4D97-AF65-F5344CB8AC3E}">
        <p14:creationId xmlns:p14="http://schemas.microsoft.com/office/powerpoint/2010/main" val="38212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2</a:t>
            </a:fld>
            <a:endParaRPr lang="zh-CN" altLang="en-US"/>
          </a:p>
        </p:txBody>
      </p:sp>
    </p:spTree>
    <p:extLst>
      <p:ext uri="{BB962C8B-B14F-4D97-AF65-F5344CB8AC3E}">
        <p14:creationId xmlns:p14="http://schemas.microsoft.com/office/powerpoint/2010/main" val="2823817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15</a:t>
            </a:fld>
            <a:endParaRPr lang="zh-CN" altLang="en-US"/>
          </a:p>
        </p:txBody>
      </p:sp>
    </p:spTree>
    <p:extLst>
      <p:ext uri="{BB962C8B-B14F-4D97-AF65-F5344CB8AC3E}">
        <p14:creationId xmlns:p14="http://schemas.microsoft.com/office/powerpoint/2010/main" val="3668508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16</a:t>
            </a:fld>
            <a:endParaRPr lang="zh-CN" altLang="en-US"/>
          </a:p>
        </p:txBody>
      </p:sp>
    </p:spTree>
    <p:extLst>
      <p:ext uri="{BB962C8B-B14F-4D97-AF65-F5344CB8AC3E}">
        <p14:creationId xmlns:p14="http://schemas.microsoft.com/office/powerpoint/2010/main" val="3719043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17</a:t>
            </a:fld>
            <a:endParaRPr lang="zh-CN" altLang="en-US"/>
          </a:p>
        </p:txBody>
      </p:sp>
    </p:spTree>
    <p:extLst>
      <p:ext uri="{BB962C8B-B14F-4D97-AF65-F5344CB8AC3E}">
        <p14:creationId xmlns:p14="http://schemas.microsoft.com/office/powerpoint/2010/main" val="2039149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18</a:t>
            </a:fld>
            <a:endParaRPr lang="zh-CN" altLang="en-US"/>
          </a:p>
        </p:txBody>
      </p:sp>
    </p:spTree>
    <p:extLst>
      <p:ext uri="{BB962C8B-B14F-4D97-AF65-F5344CB8AC3E}">
        <p14:creationId xmlns:p14="http://schemas.microsoft.com/office/powerpoint/2010/main" val="677983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20</a:t>
            </a:fld>
            <a:endParaRPr lang="zh-CN" altLang="en-US"/>
          </a:p>
        </p:txBody>
      </p:sp>
    </p:spTree>
    <p:extLst>
      <p:ext uri="{BB962C8B-B14F-4D97-AF65-F5344CB8AC3E}">
        <p14:creationId xmlns:p14="http://schemas.microsoft.com/office/powerpoint/2010/main" val="492752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3</a:t>
            </a:fld>
            <a:endParaRPr lang="zh-CN" altLang="en-US"/>
          </a:p>
        </p:txBody>
      </p:sp>
    </p:spTree>
    <p:extLst>
      <p:ext uri="{BB962C8B-B14F-4D97-AF65-F5344CB8AC3E}">
        <p14:creationId xmlns:p14="http://schemas.microsoft.com/office/powerpoint/2010/main" val="2823817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4</a:t>
            </a:fld>
            <a:endParaRPr lang="zh-CN" altLang="en-US"/>
          </a:p>
        </p:txBody>
      </p:sp>
    </p:spTree>
    <p:extLst>
      <p:ext uri="{BB962C8B-B14F-4D97-AF65-F5344CB8AC3E}">
        <p14:creationId xmlns:p14="http://schemas.microsoft.com/office/powerpoint/2010/main" val="2823817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9</a:t>
            </a:fld>
            <a:endParaRPr lang="zh-CN" altLang="en-US"/>
          </a:p>
        </p:txBody>
      </p:sp>
    </p:spTree>
    <p:extLst>
      <p:ext uri="{BB962C8B-B14F-4D97-AF65-F5344CB8AC3E}">
        <p14:creationId xmlns:p14="http://schemas.microsoft.com/office/powerpoint/2010/main" val="861798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10</a:t>
            </a:fld>
            <a:endParaRPr lang="zh-CN" altLang="en-US"/>
          </a:p>
        </p:txBody>
      </p:sp>
    </p:spTree>
    <p:extLst>
      <p:ext uri="{BB962C8B-B14F-4D97-AF65-F5344CB8AC3E}">
        <p14:creationId xmlns:p14="http://schemas.microsoft.com/office/powerpoint/2010/main" val="3133627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11</a:t>
            </a:fld>
            <a:endParaRPr lang="zh-CN" altLang="en-US"/>
          </a:p>
        </p:txBody>
      </p:sp>
    </p:spTree>
    <p:extLst>
      <p:ext uri="{BB962C8B-B14F-4D97-AF65-F5344CB8AC3E}">
        <p14:creationId xmlns:p14="http://schemas.microsoft.com/office/powerpoint/2010/main" val="3199128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12</a:t>
            </a:fld>
            <a:endParaRPr lang="zh-CN" altLang="en-US"/>
          </a:p>
        </p:txBody>
      </p:sp>
    </p:spTree>
    <p:extLst>
      <p:ext uri="{BB962C8B-B14F-4D97-AF65-F5344CB8AC3E}">
        <p14:creationId xmlns:p14="http://schemas.microsoft.com/office/powerpoint/2010/main" val="4017307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13</a:t>
            </a:fld>
            <a:endParaRPr lang="zh-CN" altLang="en-US"/>
          </a:p>
        </p:txBody>
      </p:sp>
    </p:spTree>
    <p:extLst>
      <p:ext uri="{BB962C8B-B14F-4D97-AF65-F5344CB8AC3E}">
        <p14:creationId xmlns:p14="http://schemas.microsoft.com/office/powerpoint/2010/main" val="2849680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14</a:t>
            </a:fld>
            <a:endParaRPr lang="zh-CN" altLang="en-US"/>
          </a:p>
        </p:txBody>
      </p:sp>
    </p:spTree>
    <p:extLst>
      <p:ext uri="{BB962C8B-B14F-4D97-AF65-F5344CB8AC3E}">
        <p14:creationId xmlns:p14="http://schemas.microsoft.com/office/powerpoint/2010/main" val="4027677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2020-03-04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99033"/>
            <a:ext cx="8640960" cy="923330"/>
          </a:xfrm>
          <a:prstGeom prst="rect">
            <a:avLst/>
          </a:prstGeom>
        </p:spPr>
        <p:txBody>
          <a:bodyPr wrap="square">
            <a:spAutoFit/>
          </a:bodyPr>
          <a:lstStyle/>
          <a:p>
            <a:pPr hangingPunct="0"/>
            <a:r>
              <a:rPr lang="en-GB" altLang="zh-CN" b="1" dirty="0"/>
              <a:t>3GPP TSG-RAN WG4 Meeting  #</a:t>
            </a:r>
            <a:r>
              <a:rPr lang="en-US" altLang="zh-CN" b="1" dirty="0"/>
              <a:t>94-e</a:t>
            </a:r>
            <a:r>
              <a:rPr lang="en-GB" altLang="zh-CN" b="1" dirty="0"/>
              <a:t>	                                                      R4-2002418</a:t>
            </a:r>
            <a:endParaRPr lang="en-US" altLang="zh-CN" b="1" dirty="0"/>
          </a:p>
          <a:p>
            <a:r>
              <a:rPr lang="en-GB" altLang="zh-CN" b="1" dirty="0"/>
              <a:t>Electronic Meeting, Feb.24</a:t>
            </a:r>
            <a:r>
              <a:rPr lang="en-GB" altLang="zh-CN" b="1" baseline="30000" dirty="0"/>
              <a:t>th</a:t>
            </a:r>
            <a:r>
              <a:rPr lang="en-GB" altLang="zh-CN" b="1" dirty="0"/>
              <a:t> – Mar.6</a:t>
            </a:r>
            <a:r>
              <a:rPr lang="en-GB" altLang="zh-CN" b="1" baseline="30000" dirty="0"/>
              <a:t>th</a:t>
            </a:r>
            <a:r>
              <a:rPr lang="en-GB" altLang="zh-CN" b="1" dirty="0"/>
              <a:t> 2020</a:t>
            </a:r>
          </a:p>
          <a:p>
            <a:r>
              <a:rPr lang="en-GB" altLang="zh-CN" b="1" dirty="0"/>
              <a:t>Agenda Item: 8.17.2.1</a:t>
            </a:r>
            <a:endParaRPr lang="en-US" altLang="zh-CN" b="1" dirty="0"/>
          </a:p>
        </p:txBody>
      </p:sp>
      <p:sp>
        <p:nvSpPr>
          <p:cNvPr id="5" name="Title 1"/>
          <p:cNvSpPr txBox="1">
            <a:spLocks/>
          </p:cNvSpPr>
          <p:nvPr/>
        </p:nvSpPr>
        <p:spPr>
          <a:xfrm>
            <a:off x="755576" y="1640986"/>
            <a:ext cx="7056784" cy="273994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a:ln>
                  <a:noFill/>
                </a:ln>
                <a:solidFill>
                  <a:schemeClr val="tx1"/>
                </a:solidFill>
                <a:effectLst/>
                <a:uLnTx/>
                <a:uFillTx/>
                <a:latin typeface="+mj-lt"/>
                <a:ea typeface="+mj-ea"/>
                <a:cs typeface="+mj-cs"/>
              </a:rPr>
              <a:t>WF </a:t>
            </a:r>
            <a:r>
              <a:rPr kumimoji="0" lang="en-US" altLang="zh-CN" sz="4800" b="0" i="0" u="none" strike="noStrike" kern="1200" cap="none" spc="0" normalizeH="0" baseline="0" noProof="0" dirty="0">
                <a:ln>
                  <a:noFill/>
                </a:ln>
                <a:solidFill>
                  <a:schemeClr val="tx1"/>
                </a:solidFill>
                <a:effectLst/>
                <a:uLnTx/>
                <a:uFillTx/>
                <a:latin typeface="+mj-lt"/>
                <a:ea typeface="+mj-ea"/>
                <a:cs typeface="+mj-cs"/>
              </a:rPr>
              <a:t>on UE </a:t>
            </a:r>
            <a:r>
              <a:rPr lang="en-US" altLang="zh-CN" sz="4800" noProof="0" dirty="0">
                <a:latin typeface="+mj-lt"/>
                <a:ea typeface="+mj-ea"/>
                <a:cs typeface="+mj-cs"/>
              </a:rPr>
              <a:t>demodulation for NR HST</a:t>
            </a:r>
            <a:endParaRPr kumimoji="0" lang="en-US" sz="4800" b="0" i="0" u="none" strike="noStrike" kern="1200" cap="none" spc="0" normalizeH="0" baseline="0" noProof="0" dirty="0">
              <a:ln>
                <a:noFill/>
              </a:ln>
              <a:effectLst/>
              <a:uLnTx/>
              <a:uFillTx/>
              <a:latin typeface="+mj-lt"/>
              <a:ea typeface="+mj-ea"/>
              <a:cs typeface="+mj-cs"/>
            </a:endParaRPr>
          </a:p>
        </p:txBody>
      </p:sp>
      <p:sp>
        <p:nvSpPr>
          <p:cNvPr id="6" name="Subtitle 2"/>
          <p:cNvSpPr txBox="1">
            <a:spLocks/>
          </p:cNvSpPr>
          <p:nvPr/>
        </p:nvSpPr>
        <p:spPr>
          <a:xfrm>
            <a:off x="3635896" y="4437112"/>
            <a:ext cx="3126567" cy="958755"/>
          </a:xfrm>
          <a:prstGeom prst="rect">
            <a:avLst/>
          </a:prstGeom>
        </p:spPr>
        <p:txBody>
          <a:bodyPr vert="horz" lIns="91440" tIns="45720" rIns="91440" bIns="45720" rtlCol="0">
            <a:normAutofit/>
          </a:bodyPr>
          <a:lstStyle/>
          <a:p>
            <a:pPr marL="342900" lvl="0" indent="-342900">
              <a:spcBef>
                <a:spcPct val="20000"/>
              </a:spcBef>
              <a:defRPr/>
            </a:pPr>
            <a:r>
              <a:rPr kumimoji="0" lang="en-US" sz="2800" b="0" i="0" u="none" strike="noStrike" kern="1200" cap="none" spc="0" normalizeH="0" baseline="0" noProof="0" dirty="0">
                <a:ln>
                  <a:noFill/>
                </a:ln>
                <a:solidFill>
                  <a:schemeClr val="tx1"/>
                </a:solidFill>
                <a:effectLst/>
                <a:uLnTx/>
                <a:uFillTx/>
                <a:latin typeface="+mn-lt"/>
                <a:ea typeface="+mn-ea"/>
                <a:cs typeface="+mn-cs"/>
              </a:rPr>
              <a:t>CMCC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67544" y="980728"/>
            <a:ext cx="8229600" cy="5184576"/>
          </a:xfrm>
        </p:spPr>
        <p:txBody>
          <a:bodyPr>
            <a:noAutofit/>
          </a:bodyPr>
          <a:lstStyle/>
          <a:p>
            <a:pPr hangingPunct="0"/>
            <a:r>
              <a:rPr lang="en-US" altLang="zh-CN" sz="1600" dirty="0"/>
              <a:t>DPS transmission scheme 1 (including 1a and 1b)</a:t>
            </a:r>
          </a:p>
          <a:p>
            <a:pPr lvl="1" hangingPunct="0"/>
            <a:r>
              <a:rPr lang="en-US" altLang="zh-CN" sz="1600" dirty="0"/>
              <a:t>Test setup of transmission scheme 1</a:t>
            </a:r>
          </a:p>
          <a:p>
            <a:pPr lvl="2"/>
            <a:r>
              <a:rPr lang="en-US" altLang="zh-CN" sz="1600" dirty="0"/>
              <a:t>Option 1 (Ericsson, Samsung): Since the HST-SFN channel model changes the strongest path (TRP) according to the simulated UE position, TE knows the strongest path based on Ds. This means, for example, TE can transmit PDSCH from TRP#0 for distance from 0m to 500m, TRP#1 for distance from 500m to 1500m, TRP#2 for distance from 1500m to 2500, etc. With this deterministic selection, it is possible to simulate the DPS without CRI/L1-RSRP feedback from UE. </a:t>
            </a:r>
            <a:endParaRPr lang="zh-CN" altLang="zh-CN" sz="1600" dirty="0"/>
          </a:p>
          <a:p>
            <a:pPr lvl="2"/>
            <a:r>
              <a:rPr lang="en-US" altLang="zh-CN" sz="1600" dirty="0"/>
              <a:t>Option 2 (Intel): For Scheme 1a when only one active TCI state is configured TCI state switching is triggered by MAC CE. In this case test procedure may be as follows: </a:t>
            </a:r>
            <a:endParaRPr lang="zh-CN" altLang="zh-CN" sz="1600" dirty="0"/>
          </a:p>
          <a:p>
            <a:pPr lvl="3" hangingPunct="0">
              <a:buFont typeface="+mj-lt"/>
              <a:buAutoNum type="arabicPeriod"/>
            </a:pPr>
            <a:r>
              <a:rPr lang="en-US" altLang="zh-CN" sz="1600" dirty="0"/>
              <a:t>UE is configured with two different TCI states associated with two different RRHs</a:t>
            </a:r>
            <a:endParaRPr lang="zh-CN" altLang="zh-CN" sz="1600" dirty="0"/>
          </a:p>
          <a:p>
            <a:pPr lvl="3" hangingPunct="0">
              <a:buFont typeface="+mj-lt"/>
              <a:buAutoNum type="arabicPeriod"/>
            </a:pPr>
            <a:r>
              <a:rPr lang="en-US" altLang="zh-CN" sz="1600" dirty="0"/>
              <a:t>PDSCH associated with TCI #0 is transmitted during the slots from 0 to (n-1) + HARQ needed time + 3ms + first TRS + TRS processing time</a:t>
            </a:r>
            <a:endParaRPr lang="zh-CN" altLang="zh-CN" sz="1600" dirty="0"/>
          </a:p>
          <a:p>
            <a:pPr lvl="3" hangingPunct="0">
              <a:buFont typeface="+mj-lt"/>
              <a:buAutoNum type="arabicPeriod"/>
            </a:pPr>
            <a:r>
              <a:rPr lang="en-US" altLang="zh-CN" sz="1600" dirty="0"/>
              <a:t>In slot n test equipment start triggering TCI state switching command by MAC CE scheduling</a:t>
            </a:r>
            <a:endParaRPr lang="zh-CN" altLang="zh-CN" sz="1600" dirty="0"/>
          </a:p>
          <a:p>
            <a:pPr lvl="3">
              <a:buFont typeface="+mj-lt"/>
              <a:buAutoNum type="arabicPeriod"/>
            </a:pPr>
            <a:r>
              <a:rPr lang="en-US" altLang="zh-CN" sz="1600" dirty="0"/>
              <a:t>PDSCH associated with TCI #1 is transmitted in slots from n + HARQ needed time + 3ms + first TRS + TRS processing time to N.</a:t>
            </a:r>
          </a:p>
          <a:p>
            <a:pPr lvl="1" hangingPunct="0"/>
            <a:endParaRPr lang="en-US" altLang="zh-CN" sz="1600" dirty="0"/>
          </a:p>
          <a:p>
            <a:pPr lvl="1" hangingPunct="0"/>
            <a:endParaRPr lang="en-US" altLang="zh-CN" sz="1600" dirty="0"/>
          </a:p>
          <a:p>
            <a:pPr lvl="2">
              <a:buNone/>
            </a:pPr>
            <a:endParaRPr lang="en-US" altLang="zh-CN" sz="1600" dirty="0"/>
          </a:p>
          <a:p>
            <a:pPr marL="342900" lvl="1" indent="-342900">
              <a:buFont typeface="Arial" pitchFamily="34" charset="0"/>
              <a:buChar char="•"/>
            </a:pPr>
            <a:endParaRPr lang="en-US" altLang="zh-CN" sz="1600" dirty="0"/>
          </a:p>
        </p:txBody>
      </p:sp>
      <p:sp>
        <p:nvSpPr>
          <p:cNvPr id="5" name="TextBox 4"/>
          <p:cNvSpPr txBox="1"/>
          <p:nvPr/>
        </p:nvSpPr>
        <p:spPr>
          <a:xfrm>
            <a:off x="683568" y="6309320"/>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16087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67544" y="980728"/>
            <a:ext cx="8229600" cy="5184576"/>
          </a:xfrm>
        </p:spPr>
        <p:txBody>
          <a:bodyPr>
            <a:noAutofit/>
          </a:bodyPr>
          <a:lstStyle/>
          <a:p>
            <a:pPr hangingPunct="0"/>
            <a:r>
              <a:rPr lang="en-US" altLang="zh-CN" sz="1600" dirty="0"/>
              <a:t>DPS transmission scheme 1 (including 1a and 1b)</a:t>
            </a:r>
          </a:p>
          <a:p>
            <a:pPr lvl="1" hangingPunct="0"/>
            <a:r>
              <a:rPr lang="en-US" altLang="zh-CN" sz="1600" dirty="0"/>
              <a:t>Test setup of transmission scheme 1</a:t>
            </a:r>
          </a:p>
          <a:p>
            <a:pPr lvl="2"/>
            <a:r>
              <a:rPr lang="en-US" altLang="zh-CN" sz="1600" dirty="0"/>
              <a:t>Option 3 (HW):</a:t>
            </a:r>
          </a:p>
          <a:p>
            <a:pPr lvl="3" hangingPunct="0">
              <a:buFont typeface="+mj-lt"/>
              <a:buAutoNum type="arabicPeriod"/>
            </a:pPr>
            <a:r>
              <a:rPr lang="en-US" altLang="zh-CN" sz="1600" dirty="0"/>
              <a:t>UE is configured with two different TCI states associated with two different RRHs for PDSCH by RRC signaling</a:t>
            </a:r>
            <a:endParaRPr lang="zh-CN" altLang="zh-CN" sz="1600" dirty="0"/>
          </a:p>
          <a:p>
            <a:pPr lvl="3" hangingPunct="0">
              <a:buFont typeface="+mj-lt"/>
              <a:buAutoNum type="arabicPeriod"/>
            </a:pPr>
            <a:r>
              <a:rPr lang="en-US" altLang="zh-CN" sz="1600" dirty="0"/>
              <a:t>TE activates the two TCI states at the same time by one MAC CE “TCI States Activation/Deactivation for UE-specific PDSCH MAC CE” command</a:t>
            </a:r>
            <a:endParaRPr lang="zh-CN" altLang="zh-CN" sz="1600" dirty="0"/>
          </a:p>
          <a:p>
            <a:pPr lvl="3" hangingPunct="0">
              <a:buFont typeface="+mj-lt"/>
              <a:buAutoNum type="arabicPeriod"/>
            </a:pPr>
            <a:r>
              <a:rPr lang="en-US" altLang="zh-CN" sz="1600" dirty="0"/>
              <a:t>TE transmits PDSCH associated with TCI #0 from TRP#0 and PDSCH associated with TCI #1 from TRP#1 all the time.</a:t>
            </a:r>
            <a:endParaRPr lang="zh-CN" altLang="zh-CN" sz="1600" dirty="0"/>
          </a:p>
          <a:p>
            <a:pPr lvl="3" hangingPunct="0">
              <a:buFont typeface="+mj-lt"/>
              <a:buAutoNum type="arabicPeriod"/>
            </a:pPr>
            <a:r>
              <a:rPr lang="en-US" altLang="zh-CN" sz="1600" dirty="0"/>
              <a:t>TE transmits DCI 1_1 with TCI #0 to UE from 0m to 500ms; TE transmits DCI 1_1 with TCI #1 to UE from 500 to 1500m, etc.</a:t>
            </a:r>
          </a:p>
          <a:p>
            <a:pPr lvl="2">
              <a:buNone/>
            </a:pPr>
            <a:endParaRPr lang="en-US" altLang="zh-CN" sz="1600" dirty="0"/>
          </a:p>
          <a:p>
            <a:pPr marL="342900" lvl="1" indent="-342900">
              <a:buFont typeface="Arial" pitchFamily="34" charset="0"/>
              <a:buChar char="•"/>
            </a:pPr>
            <a:endParaRPr lang="en-US" altLang="zh-CN" sz="1600" dirty="0"/>
          </a:p>
        </p:txBody>
      </p:sp>
      <p:sp>
        <p:nvSpPr>
          <p:cNvPr id="5" name="TextBox 4"/>
          <p:cNvSpPr txBox="1"/>
          <p:nvPr/>
        </p:nvSpPr>
        <p:spPr>
          <a:xfrm>
            <a:off x="683568" y="6309320"/>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4019489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67544" y="1340768"/>
            <a:ext cx="8229600" cy="4536504"/>
          </a:xfrm>
        </p:spPr>
        <p:txBody>
          <a:bodyPr>
            <a:noAutofit/>
          </a:bodyPr>
          <a:lstStyle/>
          <a:p>
            <a:pPr hangingPunct="0"/>
            <a:r>
              <a:rPr lang="en-US" altLang="zh-CN" sz="2400" dirty="0"/>
              <a:t>Transmission scheme 2</a:t>
            </a:r>
          </a:p>
          <a:p>
            <a:pPr lvl="1" hangingPunct="0"/>
            <a:r>
              <a:rPr lang="en-US" altLang="zh-CN" sz="2400" dirty="0"/>
              <a:t>Option 1 (Qualcomm, HW, Samsung, </a:t>
            </a:r>
            <a:r>
              <a:rPr lang="en-US" altLang="zh-CN" sz="2400" dirty="0">
                <a:solidFill>
                  <a:srgbClr val="00B0F0"/>
                </a:solidFill>
              </a:rPr>
              <a:t>Vivo, Ericsson</a:t>
            </a:r>
            <a:r>
              <a:rPr lang="en-US" altLang="zh-CN" sz="2400" dirty="0"/>
              <a:t>): Discuss transmission scheme 2 in </a:t>
            </a:r>
            <a:r>
              <a:rPr lang="en-US" altLang="zh-CN" sz="2400" dirty="0" err="1"/>
              <a:t>eMIMO</a:t>
            </a:r>
            <a:r>
              <a:rPr lang="en-US" altLang="zh-CN" sz="2400" dirty="0"/>
              <a:t> WI first, then discuss transmission scheme 2 in HST-SFN deployment scenario later in HST WI</a:t>
            </a:r>
          </a:p>
          <a:p>
            <a:pPr lvl="1" hangingPunct="0"/>
            <a:r>
              <a:rPr lang="en-US" altLang="zh-CN" sz="2400" dirty="0"/>
              <a:t>Option 2 (Ericsson, Vivo): Discuss transmission scheme 2 in </a:t>
            </a:r>
            <a:r>
              <a:rPr lang="en-US" altLang="zh-CN" sz="2400" dirty="0" err="1"/>
              <a:t>eMIMO</a:t>
            </a:r>
            <a:r>
              <a:rPr lang="en-US" altLang="zh-CN" sz="2400" dirty="0"/>
              <a:t> WI (including HST-SFN deployment scenario)</a:t>
            </a:r>
          </a:p>
          <a:p>
            <a:pPr lvl="1" hangingPunct="0"/>
            <a:r>
              <a:rPr lang="en-US" altLang="zh-CN" sz="2400" dirty="0"/>
              <a:t>Option 3 (CMCC, Intel): Discuss transmission scheme 2 with high speed scenario in NR HST WI, discuss transmission scheme 2 with non-high speed scenario in </a:t>
            </a:r>
            <a:r>
              <a:rPr lang="en-US" altLang="zh-CN" sz="2400" dirty="0" err="1"/>
              <a:t>eMIMO</a:t>
            </a:r>
            <a:r>
              <a:rPr lang="en-US" altLang="zh-CN" sz="2400" dirty="0"/>
              <a:t> WI</a:t>
            </a:r>
          </a:p>
          <a:p>
            <a:pPr lvl="1" hangingPunct="0"/>
            <a:endParaRPr lang="en-US" altLang="zh-CN" sz="2400" dirty="0"/>
          </a:p>
          <a:p>
            <a:pPr lvl="1" hangingPunct="0"/>
            <a:endParaRPr lang="en-US" altLang="zh-CN" sz="2400" dirty="0"/>
          </a:p>
          <a:p>
            <a:pPr lvl="2">
              <a:buNone/>
            </a:pPr>
            <a:endParaRPr lang="en-US" altLang="zh-CN" dirty="0"/>
          </a:p>
          <a:p>
            <a:pPr marL="342900" lvl="1" indent="-342900">
              <a:buFont typeface="Arial" pitchFamily="34" charset="0"/>
              <a:buChar char="•"/>
            </a:pPr>
            <a:endParaRPr lang="en-US" altLang="zh-CN" sz="2400" dirty="0"/>
          </a:p>
        </p:txBody>
      </p:sp>
      <p:sp>
        <p:nvSpPr>
          <p:cNvPr id="5" name="TextBox 4"/>
          <p:cNvSpPr txBox="1"/>
          <p:nvPr/>
        </p:nvSpPr>
        <p:spPr>
          <a:xfrm>
            <a:off x="611560" y="6309320"/>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199346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67544" y="1196752"/>
            <a:ext cx="8229600" cy="4968552"/>
          </a:xfrm>
        </p:spPr>
        <p:txBody>
          <a:bodyPr>
            <a:noAutofit/>
          </a:bodyPr>
          <a:lstStyle/>
          <a:p>
            <a:pPr hangingPunct="0"/>
            <a:r>
              <a:rPr lang="en-US" altLang="zh-CN" sz="2400" dirty="0"/>
              <a:t>Transmission scheme 3</a:t>
            </a:r>
          </a:p>
          <a:p>
            <a:pPr lvl="1" hangingPunct="0"/>
            <a:r>
              <a:rPr lang="en-US" altLang="zh-CN" sz="2400" dirty="0"/>
              <a:t>Option 1 (QC, CMCC, HW, Samsung, Ericsson, Vivo ): Transmission scheme 3 is not supported in Rel-16, no requirements are defined in Rel-16 HST WI. Companies can bring analysis on the performance benefits and feasibility</a:t>
            </a:r>
            <a:endParaRPr lang="zh-CN" altLang="zh-CN" sz="2400" dirty="0"/>
          </a:p>
          <a:p>
            <a:pPr lvl="1" hangingPunct="0"/>
            <a:r>
              <a:rPr lang="en-US" altLang="zh-CN" sz="2400" dirty="0"/>
              <a:t>option 2 (Intel):</a:t>
            </a:r>
            <a:endParaRPr lang="zh-CN" altLang="zh-CN" sz="2400" dirty="0"/>
          </a:p>
          <a:p>
            <a:pPr lvl="2" hangingPunct="0"/>
            <a:r>
              <a:rPr lang="en-US" altLang="zh-CN" dirty="0"/>
              <a:t>Transmission scheme 3 is not supported in Rel-16, no requirements are defined in Rel-16 HST WI</a:t>
            </a:r>
            <a:endParaRPr lang="zh-CN" altLang="zh-CN" dirty="0"/>
          </a:p>
          <a:p>
            <a:pPr lvl="2" hangingPunct="0"/>
            <a:r>
              <a:rPr lang="en-US" altLang="zh-CN" dirty="0"/>
              <a:t>Some companies show that transmission schemes 3 provide performance benefits for HST scenario compare to JT</a:t>
            </a:r>
            <a:endParaRPr lang="zh-CN" altLang="zh-CN" dirty="0"/>
          </a:p>
          <a:p>
            <a:pPr lvl="1" hangingPunct="0"/>
            <a:endParaRPr lang="en-US" altLang="zh-CN" sz="2400" dirty="0"/>
          </a:p>
          <a:p>
            <a:pPr lvl="2">
              <a:buNone/>
            </a:pPr>
            <a:endParaRPr lang="en-US" altLang="zh-CN" dirty="0"/>
          </a:p>
          <a:p>
            <a:pPr marL="342900" lvl="1" indent="-342900">
              <a:buFont typeface="Arial" pitchFamily="34" charset="0"/>
              <a:buChar char="•"/>
            </a:pPr>
            <a:endParaRPr lang="en-US" altLang="zh-CN" sz="2400" dirty="0"/>
          </a:p>
        </p:txBody>
      </p:sp>
      <p:sp>
        <p:nvSpPr>
          <p:cNvPr id="5" name="TextBox 4"/>
          <p:cNvSpPr txBox="1"/>
          <p:nvPr/>
        </p:nvSpPr>
        <p:spPr>
          <a:xfrm>
            <a:off x="467544" y="6516052"/>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4276176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0"/>
            <a:ext cx="8229600" cy="1143000"/>
          </a:xfrm>
        </p:spPr>
        <p:txBody>
          <a:bodyPr/>
          <a:lstStyle/>
          <a:p>
            <a:r>
              <a:rPr lang="en-US" altLang="zh-CN" dirty="0"/>
              <a:t>Target speed </a:t>
            </a:r>
            <a:endParaRPr lang="zh-CN" altLang="en-US" dirty="0"/>
          </a:p>
        </p:txBody>
      </p:sp>
      <p:sp>
        <p:nvSpPr>
          <p:cNvPr id="7" name="内容占位符 2"/>
          <p:cNvSpPr txBox="1">
            <a:spLocks/>
          </p:cNvSpPr>
          <p:nvPr/>
        </p:nvSpPr>
        <p:spPr>
          <a:xfrm>
            <a:off x="395536" y="1407914"/>
            <a:ext cx="8424936" cy="49734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hangingPunct="0"/>
            <a:r>
              <a:rPr lang="en-US" altLang="zh-CN" sz="2400" dirty="0"/>
              <a:t>For HST-SFN,</a:t>
            </a:r>
          </a:p>
          <a:p>
            <a:pPr lvl="1" hangingPunct="0"/>
            <a:r>
              <a:rPr lang="en-GB" altLang="zh-CN" sz="2400" dirty="0"/>
              <a:t>FFS on whether to introduce requirements for</a:t>
            </a:r>
            <a:r>
              <a:rPr lang="en-US" altLang="zh-CN" sz="2400" dirty="0"/>
              <a:t> target speed of </a:t>
            </a:r>
            <a:r>
              <a:rPr lang="en-GB" altLang="zh-CN" sz="2400" dirty="0"/>
              <a:t>350km</a:t>
            </a:r>
            <a:r>
              <a:rPr lang="en-US" altLang="zh-CN" sz="2400" dirty="0"/>
              <a:t>/h.</a:t>
            </a:r>
          </a:p>
          <a:p>
            <a:pPr lvl="2" hangingPunct="0"/>
            <a:r>
              <a:rPr lang="en-GB" altLang="zh-CN" dirty="0"/>
              <a:t>Option 1 (Qualcomm, Huawei, Intel, Samsung): Do not define requirements for target speed of 350km/h</a:t>
            </a:r>
            <a:endParaRPr lang="zh-CN" altLang="zh-CN" dirty="0"/>
          </a:p>
          <a:p>
            <a:pPr lvl="2" hangingPunct="0"/>
            <a:r>
              <a:rPr lang="en-GB" altLang="zh-CN" dirty="0"/>
              <a:t>Option 2 (DOCOMO, CMCC): Introduce requirements for target speed of 350km/h with higher MCS.</a:t>
            </a:r>
            <a:endParaRPr lang="zh-CN" altLang="zh-CN" dirty="0"/>
          </a:p>
          <a:p>
            <a:pPr lvl="2" hangingPunct="0"/>
            <a:r>
              <a:rPr lang="en-GB" altLang="zh-CN" dirty="0"/>
              <a:t>Option 3 (vivo):  If significant performance gain can be achieved for 350km/h compared to that of 500km/h, we can add some test cases with a note indicating that it should be applied for 350km/h.</a:t>
            </a:r>
            <a:endParaRPr lang="zh-CN" altLang="zh-CN" dirty="0"/>
          </a:p>
          <a:p>
            <a:pPr lvl="2" hangingPunct="0"/>
            <a:endParaRPr lang="zh-CN" altLang="zh-CN" dirty="0"/>
          </a:p>
          <a:p>
            <a:pPr lvl="1" hangingPunct="0">
              <a:buNone/>
            </a:pPr>
            <a:endParaRPr lang="en-US" altLang="zh-CN" sz="2400" dirty="0"/>
          </a:p>
          <a:p>
            <a:pPr lvl="1" hangingPunct="0"/>
            <a:endParaRPr lang="en-US" altLang="zh-CN" sz="2400" dirty="0"/>
          </a:p>
          <a:p>
            <a:pPr marL="457200" lvl="1" indent="0" hangingPunct="0">
              <a:buNone/>
            </a:pPr>
            <a:endParaRPr lang="en-US" altLang="zh-CN" sz="2400" strike="sngStrike" dirty="0"/>
          </a:p>
          <a:p>
            <a:pPr marL="457200" lvl="1" indent="0" hangingPunct="0">
              <a:buNone/>
            </a:pPr>
            <a:endParaRPr lang="zh-CN" altLang="zh-CN" sz="2400" dirty="0"/>
          </a:p>
          <a:p>
            <a:pPr marL="457200" lvl="1" indent="0">
              <a:buFont typeface="Arial" pitchFamily="34" charset="0"/>
              <a:buNone/>
            </a:pPr>
            <a:endParaRPr lang="en-US" altLang="zh-CN" sz="2400" dirty="0"/>
          </a:p>
          <a:p>
            <a:pPr lvl="2">
              <a:buFont typeface="Arial" pitchFamily="34" charset="0"/>
              <a:buNone/>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2710350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0"/>
            <a:ext cx="8229600" cy="1143000"/>
          </a:xfrm>
        </p:spPr>
        <p:txBody>
          <a:bodyPr/>
          <a:lstStyle/>
          <a:p>
            <a:r>
              <a:rPr lang="en-US" altLang="zh-CN" dirty="0"/>
              <a:t>Release independent </a:t>
            </a:r>
            <a:endParaRPr lang="zh-CN" altLang="en-US" dirty="0"/>
          </a:p>
        </p:txBody>
      </p:sp>
      <p:sp>
        <p:nvSpPr>
          <p:cNvPr id="7" name="内容占位符 2"/>
          <p:cNvSpPr txBox="1">
            <a:spLocks/>
          </p:cNvSpPr>
          <p:nvPr/>
        </p:nvSpPr>
        <p:spPr>
          <a:xfrm>
            <a:off x="395536" y="1407914"/>
            <a:ext cx="8424936" cy="49734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hangingPunct="0"/>
            <a:r>
              <a:rPr lang="en-US" altLang="zh-CN" sz="2400" dirty="0"/>
              <a:t>Whether </a:t>
            </a:r>
            <a:r>
              <a:rPr lang="en-GB" altLang="zh-CN" sz="2400" dirty="0"/>
              <a:t>Rel.16 HST requirements can be release independent from Rel-15</a:t>
            </a:r>
            <a:endParaRPr lang="en-US" altLang="zh-CN" sz="2400" dirty="0"/>
          </a:p>
          <a:p>
            <a:pPr lvl="1" hangingPunct="0"/>
            <a:r>
              <a:rPr lang="en-US" altLang="zh-CN" sz="2400" dirty="0"/>
              <a:t>Option 1 (CMCC, DOCOMO): release independent for HST-SFN, HST single tap and multi-path fading</a:t>
            </a:r>
            <a:endParaRPr lang="zh-CN" altLang="zh-CN" sz="2400" dirty="0"/>
          </a:p>
          <a:p>
            <a:pPr lvl="1" hangingPunct="0"/>
            <a:r>
              <a:rPr lang="en-US" altLang="zh-CN" sz="2400" dirty="0"/>
              <a:t>Option 2 (Qualcomm, Huawei, Intel, Samsung, Ericsson, vivo):not feasible for release independent for HST-SFN since signaling is introduced in Rel-16. </a:t>
            </a:r>
            <a:endParaRPr lang="zh-CN" altLang="zh-CN" sz="2400" dirty="0"/>
          </a:p>
          <a:p>
            <a:pPr lvl="1"/>
            <a:r>
              <a:rPr lang="en-US" altLang="zh-CN" sz="2400" dirty="0"/>
              <a:t>Option 3 (Qualcomm, Ericsson, Huawei, DOCOMO): release independent for multi-path fading</a:t>
            </a:r>
          </a:p>
          <a:p>
            <a:pPr hangingPunct="0"/>
            <a:r>
              <a:rPr lang="en-US" altLang="zh-CN" sz="2400" dirty="0"/>
              <a:t>Check whether release independent of Single-tap and HST-SFN are </a:t>
            </a:r>
            <a:r>
              <a:rPr lang="en-GB" altLang="zh-CN" sz="2400" dirty="0"/>
              <a:t>feasible considering </a:t>
            </a:r>
            <a:r>
              <a:rPr lang="en-GB" altLang="zh-CN" sz="2400" dirty="0" err="1"/>
              <a:t>signaling</a:t>
            </a:r>
            <a:r>
              <a:rPr lang="en-GB" altLang="zh-CN" sz="2400" dirty="0"/>
              <a:t> introduced in Rel.-16</a:t>
            </a:r>
            <a:r>
              <a:rPr lang="en-US" altLang="zh-CN" sz="2400" dirty="0"/>
              <a:t>.</a:t>
            </a:r>
          </a:p>
          <a:p>
            <a:pPr lvl="1" hangingPunct="0"/>
            <a:endParaRPr lang="en-US" altLang="zh-CN" sz="2400" dirty="0"/>
          </a:p>
          <a:p>
            <a:pPr marL="457200" lvl="1" indent="0" hangingPunct="0">
              <a:buNone/>
            </a:pPr>
            <a:endParaRPr lang="en-US" altLang="zh-CN" sz="2400" strike="sngStrike" dirty="0"/>
          </a:p>
          <a:p>
            <a:pPr marL="457200" lvl="1" indent="0" hangingPunct="0">
              <a:buNone/>
            </a:pPr>
            <a:endParaRPr lang="zh-CN" altLang="zh-CN" sz="2400" dirty="0"/>
          </a:p>
          <a:p>
            <a:pPr marL="457200" lvl="1" indent="0">
              <a:buFont typeface="Arial" pitchFamily="34" charset="0"/>
              <a:buNone/>
            </a:pPr>
            <a:endParaRPr lang="en-US" altLang="zh-CN" sz="2400" dirty="0"/>
          </a:p>
          <a:p>
            <a:pPr lvl="2">
              <a:buFont typeface="Arial" pitchFamily="34" charset="0"/>
              <a:buNone/>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955956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9219" y="260648"/>
            <a:ext cx="8837179" cy="1143000"/>
          </a:xfrm>
        </p:spPr>
        <p:txBody>
          <a:bodyPr>
            <a:normAutofit fontScale="90000"/>
          </a:bodyPr>
          <a:lstStyle/>
          <a:p>
            <a:r>
              <a:rPr lang="en-US" altLang="zh-CN" dirty="0"/>
              <a:t>Applicability for different channel models </a:t>
            </a:r>
            <a:endParaRPr lang="zh-CN" altLang="en-US" dirty="0"/>
          </a:p>
        </p:txBody>
      </p:sp>
      <p:sp>
        <p:nvSpPr>
          <p:cNvPr id="7" name="内容占位符 2"/>
          <p:cNvSpPr txBox="1">
            <a:spLocks/>
          </p:cNvSpPr>
          <p:nvPr/>
        </p:nvSpPr>
        <p:spPr>
          <a:xfrm>
            <a:off x="415341" y="1906307"/>
            <a:ext cx="8424936" cy="49734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altLang="zh-CN" sz="2800" dirty="0"/>
              <a:t>Do not test UE under HST single tap and HST multi-path scenarios, if UE passes the requirements for HST-SFN?</a:t>
            </a:r>
            <a:endParaRPr lang="zh-CN" altLang="zh-CN" sz="2800" dirty="0"/>
          </a:p>
          <a:p>
            <a:pPr lvl="1" hangingPunct="0"/>
            <a:r>
              <a:rPr lang="en-GB" altLang="zh-CN" dirty="0"/>
              <a:t>Option 1: Yes (Qualcomm, Huawei, Samsung)</a:t>
            </a:r>
            <a:endParaRPr lang="zh-CN" altLang="zh-CN" dirty="0"/>
          </a:p>
          <a:p>
            <a:pPr lvl="1" hangingPunct="0"/>
            <a:r>
              <a:rPr lang="en-GB" altLang="zh-CN" dirty="0"/>
              <a:t>Option 2: No (Intel, Ericsson, DOCOMO)</a:t>
            </a:r>
            <a:endParaRPr lang="zh-CN" altLang="zh-CN" dirty="0"/>
          </a:p>
          <a:p>
            <a:pPr marL="457200" lvl="1" indent="0" hangingPunct="0">
              <a:buNone/>
            </a:pPr>
            <a:endParaRPr lang="en-US" altLang="zh-CN" dirty="0"/>
          </a:p>
          <a:p>
            <a:pPr marL="457200" lvl="1" indent="0" hangingPunct="0">
              <a:buNone/>
            </a:pPr>
            <a:endParaRPr lang="en-US" altLang="zh-CN" strike="sngStrike" dirty="0"/>
          </a:p>
          <a:p>
            <a:pPr marL="457200" lvl="1" indent="0" hangingPunct="0">
              <a:buNone/>
            </a:pPr>
            <a:endParaRPr lang="zh-CN" altLang="zh-CN" dirty="0"/>
          </a:p>
          <a:p>
            <a:pPr marL="457200" lvl="1" indent="0">
              <a:buFont typeface="Arial" pitchFamily="34" charset="0"/>
              <a:buNone/>
            </a:pPr>
            <a:endParaRPr lang="en-US" altLang="zh-CN" dirty="0"/>
          </a:p>
          <a:p>
            <a:pPr lvl="2">
              <a:buFont typeface="Arial" pitchFamily="34" charset="0"/>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603237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229600" cy="562074"/>
          </a:xfrm>
        </p:spPr>
        <p:txBody>
          <a:bodyPr>
            <a:normAutofit/>
          </a:bodyPr>
          <a:lstStyle/>
          <a:p>
            <a:r>
              <a:rPr lang="en-US" altLang="zh-CN" sz="2800" dirty="0"/>
              <a:t>Updated simulation assumption for HST-SFN </a:t>
            </a:r>
            <a:endParaRPr lang="zh-CN" altLang="en-US" sz="2800" dirty="0"/>
          </a:p>
        </p:txBody>
      </p:sp>
      <p:graphicFrame>
        <p:nvGraphicFramePr>
          <p:cNvPr id="4" name="表 4"/>
          <p:cNvGraphicFramePr>
            <a:graphicFrameLocks noGrp="1"/>
          </p:cNvGraphicFramePr>
          <p:nvPr>
            <p:extLst>
              <p:ext uri="{D42A27DB-BD31-4B8C-83A1-F6EECF244321}">
                <p14:modId xmlns:p14="http://schemas.microsoft.com/office/powerpoint/2010/main" val="4084117018"/>
              </p:ext>
            </p:extLst>
          </p:nvPr>
        </p:nvGraphicFramePr>
        <p:xfrm>
          <a:off x="611560" y="1196752"/>
          <a:ext cx="8131296" cy="4522540"/>
        </p:xfrm>
        <a:graphic>
          <a:graphicData uri="http://schemas.openxmlformats.org/drawingml/2006/table">
            <a:tbl>
              <a:tblPr firstRow="1" firstCol="1" bandRow="1"/>
              <a:tblGrid>
                <a:gridCol w="3658464">
                  <a:extLst>
                    <a:ext uri="{9D8B030D-6E8A-4147-A177-3AD203B41FA5}">
                      <a16:colId xmlns:a16="http://schemas.microsoft.com/office/drawing/2014/main" val="3857802106"/>
                    </a:ext>
                  </a:extLst>
                </a:gridCol>
                <a:gridCol w="2365069">
                  <a:extLst>
                    <a:ext uri="{9D8B030D-6E8A-4147-A177-3AD203B41FA5}">
                      <a16:colId xmlns:a16="http://schemas.microsoft.com/office/drawing/2014/main" val="119297559"/>
                    </a:ext>
                  </a:extLst>
                </a:gridCol>
                <a:gridCol w="2107763">
                  <a:extLst>
                    <a:ext uri="{9D8B030D-6E8A-4147-A177-3AD203B41FA5}">
                      <a16:colId xmlns:a16="http://schemas.microsoft.com/office/drawing/2014/main" val="20002"/>
                    </a:ext>
                  </a:extLst>
                </a:gridCol>
              </a:tblGrid>
              <a:tr h="185358">
                <a:tc row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677697"/>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 2×4</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712743549"/>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type 1</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37195867"/>
                  </a:ext>
                </a:extLst>
              </a:tr>
              <a:tr h="45398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48209073"/>
                  </a:ext>
                </a:extLst>
              </a:tr>
              <a:tr h="45398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7D1S2U, S: 6D 4G 4U</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5"/>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a:t>
                      </a:r>
                      <a:r>
                        <a:rPr lang="en-GB" sz="1600" kern="1200" dirty="0">
                          <a:solidFill>
                            <a:srgbClr val="00B0F0"/>
                          </a:solidFill>
                          <a:effectLst/>
                          <a:latin typeface="Calibri" panose="020F0502020204030204" pitchFamily="34" charset="0"/>
                          <a:ea typeface="SimSun" panose="02010600030101010101" pitchFamily="2" charset="-122"/>
                          <a:cs typeface="Times New Roman" panose="02020603050405020304" pitchFamily="18" charset="0"/>
                        </a:rPr>
                        <a:t>MCS 13 </a:t>
                      </a: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74702665"/>
                  </a:ext>
                </a:extLst>
              </a:tr>
              <a:tr h="140645">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HST-SFN</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239906"/>
                  </a:ext>
                </a:extLst>
              </a:tr>
              <a:tr h="100418">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10ms, 2slot pattern</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PDSCH mapping</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Type A, Start symbol 2, Duration 12</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9"/>
                  </a:ext>
                </a:extLst>
              </a:tr>
              <a:tr h="100418">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US" altLang="ja-JP" sz="1600" dirty="0">
                          <a:solidFill>
                            <a:schemeClr val="tx1"/>
                          </a:solidFill>
                          <a:effectLst/>
                          <a:latin typeface="Times New Roman" panose="02020603050405020304" pitchFamily="18" charset="0"/>
                          <a:ea typeface="ＭＳ 明朝" panose="02020609040205080304" pitchFamily="17" charset="-128"/>
                        </a:rPr>
                        <a:t>Ds and </a:t>
                      </a:r>
                      <a:r>
                        <a:rPr lang="en-US" altLang="ja-JP" sz="1600" dirty="0" err="1">
                          <a:solidFill>
                            <a:schemeClr val="tx1"/>
                          </a:solidFill>
                          <a:effectLst/>
                          <a:latin typeface="Times New Roman" panose="02020603050405020304" pitchFamily="18" charset="0"/>
                          <a:ea typeface="ＭＳ 明朝" panose="02020609040205080304" pitchFamily="17" charset="-128"/>
                        </a:rPr>
                        <a:t>Dmin</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lvl="2" indent="0" algn="ctr" defTabSz="914400" rtl="0" eaLnBrk="1" latinLnBrk="0" hangingPunct="1">
                        <a:lnSpc>
                          <a:spcPct val="106000"/>
                        </a:lnSpc>
                        <a:spcAft>
                          <a:spcPts val="0"/>
                        </a:spcAft>
                        <a:buFont typeface="Arial" panose="020B0604020202020204" pitchFamily="34" charset="0"/>
                        <a:buNone/>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Ds=700m, </a:t>
                      </a:r>
                      <a:r>
                        <a:rPr lang="en-GB" altLang="zh-CN" sz="1600" kern="1200" dirty="0" err="1">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Dmin</a:t>
                      </a: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=150m</a:t>
                      </a:r>
                      <a:endParaRPr lang="zh-CN"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0"/>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Rank = 2</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1"/>
                  </a:ext>
                </a:extLst>
              </a:tr>
              <a:tr h="246402">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10MHz</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40MHz</a:t>
                      </a:r>
                      <a:endParaRPr lang="ja-JP"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903327"/>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Maximum Doppler shift</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lang="en-US" altLang="zh-CN" sz="1600" kern="1200" noProof="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1: 870Hz</a:t>
                      </a:r>
                    </a:p>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lang="en-US" altLang="zh-CN" sz="1600" kern="1200" noProof="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2: 851Hz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ctr">
                        <a:lnSpc>
                          <a:spcPct val="106000"/>
                        </a:lnSpc>
                        <a:spcAft>
                          <a:spcPts val="0"/>
                        </a:spcAft>
                        <a:buFont typeface="Wingdings" panose="05000000000000000000" pitchFamily="2" charset="2"/>
                        <a:buChar char="ü"/>
                      </a:pP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1: 1500Hz </a:t>
                      </a:r>
                    </a:p>
                    <a:p>
                      <a:pPr marL="171450" lvl="0" indent="-171450" algn="ctr" defTabSz="914400" rtl="0" eaLnBrk="1" latinLnBrk="0" hangingPunct="1">
                        <a:lnSpc>
                          <a:spcPct val="106000"/>
                        </a:lnSpc>
                        <a:spcAft>
                          <a:spcPts val="0"/>
                        </a:spcAft>
                        <a:buFont typeface="Wingdings" panose="05000000000000000000" pitchFamily="2" charset="2"/>
                        <a:buChar char="ü"/>
                      </a:pP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2: 1667Hz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06797">
                <a:tc>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54565"/>
                  </a:ext>
                </a:extLst>
              </a:tr>
            </a:tbl>
          </a:graphicData>
        </a:graphic>
      </p:graphicFrame>
      <p:sp>
        <p:nvSpPr>
          <p:cNvPr id="5" name="TextBox 4"/>
          <p:cNvSpPr txBox="1"/>
          <p:nvPr/>
        </p:nvSpPr>
        <p:spPr>
          <a:xfrm>
            <a:off x="611560" y="6093296"/>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extLst>
      <p:ext uri="{BB962C8B-B14F-4D97-AF65-F5344CB8AC3E}">
        <p14:creationId xmlns:p14="http://schemas.microsoft.com/office/powerpoint/2010/main" val="2563992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30622"/>
            <a:ext cx="8229600" cy="562074"/>
          </a:xfrm>
        </p:spPr>
        <p:txBody>
          <a:bodyPr>
            <a:normAutofit/>
          </a:bodyPr>
          <a:lstStyle/>
          <a:p>
            <a:r>
              <a:rPr lang="en-US" altLang="zh-CN" sz="2400" dirty="0"/>
              <a:t>Updated simulation assumption for HST-single tap</a:t>
            </a:r>
            <a:endParaRPr lang="zh-CN" altLang="en-US" sz="2400" dirty="0"/>
          </a:p>
        </p:txBody>
      </p:sp>
      <p:graphicFrame>
        <p:nvGraphicFramePr>
          <p:cNvPr id="4" name="表 4"/>
          <p:cNvGraphicFramePr>
            <a:graphicFrameLocks noGrp="1"/>
          </p:cNvGraphicFramePr>
          <p:nvPr>
            <p:extLst>
              <p:ext uri="{D42A27DB-BD31-4B8C-83A1-F6EECF244321}">
                <p14:modId xmlns:p14="http://schemas.microsoft.com/office/powerpoint/2010/main" val="841225364"/>
              </p:ext>
            </p:extLst>
          </p:nvPr>
        </p:nvGraphicFramePr>
        <p:xfrm>
          <a:off x="204651" y="849792"/>
          <a:ext cx="8131296" cy="5302647"/>
        </p:xfrm>
        <a:graphic>
          <a:graphicData uri="http://schemas.openxmlformats.org/drawingml/2006/table">
            <a:tbl>
              <a:tblPr firstRow="1" firstCol="1" bandRow="1"/>
              <a:tblGrid>
                <a:gridCol w="3658464">
                  <a:extLst>
                    <a:ext uri="{9D8B030D-6E8A-4147-A177-3AD203B41FA5}">
                      <a16:colId xmlns:a16="http://schemas.microsoft.com/office/drawing/2014/main" val="3857802106"/>
                    </a:ext>
                  </a:extLst>
                </a:gridCol>
                <a:gridCol w="2581093">
                  <a:extLst>
                    <a:ext uri="{9D8B030D-6E8A-4147-A177-3AD203B41FA5}">
                      <a16:colId xmlns:a16="http://schemas.microsoft.com/office/drawing/2014/main" val="119297559"/>
                    </a:ext>
                  </a:extLst>
                </a:gridCol>
                <a:gridCol w="1891739">
                  <a:extLst>
                    <a:ext uri="{9D8B030D-6E8A-4147-A177-3AD203B41FA5}">
                      <a16:colId xmlns:a16="http://schemas.microsoft.com/office/drawing/2014/main" val="20002"/>
                    </a:ext>
                  </a:extLst>
                </a:gridCol>
              </a:tblGrid>
              <a:tr h="185358">
                <a:tc rowSpan="2">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8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8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677697"/>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altLang="zh-CN"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a:t>
                      </a:r>
                      <a:r>
                        <a:rPr lang="en-US" altLang="zh-CN"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8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1×4 (baseline)</a:t>
                      </a:r>
                    </a:p>
                    <a:p>
                      <a:pPr algn="ctr">
                        <a:lnSpc>
                          <a:spcPct val="106000"/>
                        </a:lnSpc>
                        <a:spcAft>
                          <a:spcPts val="0"/>
                        </a:spcAft>
                      </a:pPr>
                      <a:r>
                        <a:rPr lang="en-US" altLang="ja-JP" sz="18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2x2; 2x4</a:t>
                      </a:r>
                      <a:endParaRPr lang="ja-JP" altLang="zh-CN"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712743549"/>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1</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37195867"/>
                  </a:ext>
                </a:extLst>
              </a:tr>
              <a:tr h="45398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48209073"/>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altLang="zh-CN" sz="1800" kern="1200" dirty="0">
                          <a:solidFill>
                            <a:srgbClr val="00B0F0"/>
                          </a:solidFill>
                          <a:effectLst/>
                          <a:latin typeface="Calibri" panose="020F0502020204030204" pitchFamily="34" charset="0"/>
                          <a:ea typeface="ＭＳ Ｐゴシック" panose="020B0600070205080204" pitchFamily="50" charset="-128"/>
                          <a:cs typeface="Times New Roman" panose="02020603050405020304" pitchFamily="18" charset="0"/>
                        </a:rPr>
                        <a:t>MCS 17 </a:t>
                      </a: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74702665"/>
                  </a:ext>
                </a:extLst>
              </a:tr>
              <a:tr h="276508">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7D1S2U, S: 6D 4G 4U</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6"/>
                  </a:ext>
                </a:extLst>
              </a:tr>
              <a:tr h="140645">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HST-single tap</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512239906"/>
                  </a:ext>
                </a:extLst>
              </a:tr>
              <a:tr h="100418">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10ms, 2slot pattern</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8"/>
                  </a:ext>
                </a:extLst>
              </a:tr>
              <a:tr h="0">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PDSCH mapping</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A, Start symbol 2, Duration 12</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9"/>
                  </a:ext>
                </a:extLst>
              </a:tr>
              <a:tr h="100418">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US" altLang="ja-JP" sz="1800" dirty="0">
                          <a:solidFill>
                            <a:schemeClr val="tx1"/>
                          </a:solidFill>
                          <a:effectLst/>
                          <a:latin typeface="Times New Roman" panose="02020603050405020304" pitchFamily="18" charset="0"/>
                          <a:ea typeface="ＭＳ 明朝" panose="02020609040205080304" pitchFamily="17" charset="-128"/>
                        </a:rPr>
                        <a:t>Ds and </a:t>
                      </a:r>
                      <a:r>
                        <a:rPr lang="en-US" altLang="ja-JP" sz="1800" dirty="0" err="1">
                          <a:solidFill>
                            <a:schemeClr val="tx1"/>
                          </a:solidFill>
                          <a:effectLst/>
                          <a:latin typeface="Times New Roman" panose="02020603050405020304" pitchFamily="18" charset="0"/>
                          <a:ea typeface="ＭＳ 明朝" panose="02020609040205080304" pitchFamily="17" charset="-128"/>
                        </a:rPr>
                        <a:t>Dmin</a:t>
                      </a:r>
                      <a:endParaRPr lang="ja-JP" altLang="zh-CN"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lvl="2" indent="0" algn="ctr" defTabSz="914400" rtl="0" eaLnBrk="1" latinLnBrk="0" hangingPunct="1">
                        <a:lnSpc>
                          <a:spcPct val="106000"/>
                        </a:lnSpc>
                        <a:spcAft>
                          <a:spcPts val="0"/>
                        </a:spcAft>
                        <a:buFont typeface="Arial" panose="020B0604020202020204" pitchFamily="34" charset="0"/>
                        <a:buNone/>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Ds= 300m, </a:t>
                      </a:r>
                      <a:r>
                        <a:rPr lang="en-GB" altLang="zh-CN" sz="1800" kern="1200" dirty="0" err="1">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Dmin</a:t>
                      </a: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=2m</a:t>
                      </a:r>
                      <a:endParaRPr lang="zh-CN"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0"/>
                  </a:ext>
                </a:extLst>
              </a:tr>
              <a:tr h="0">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Rank</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Rank = 1</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1"/>
                  </a:ext>
                </a:extLst>
              </a:tr>
              <a:tr h="246402">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10MHz</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40MHz</a:t>
                      </a:r>
                      <a:endParaRPr lang="ja-JP"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903327"/>
                  </a:ext>
                </a:extLst>
              </a:tr>
              <a:tr h="722844">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Maximum Doppler shift</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lvl="1" indent="-171450" algn="l" defTabSz="914400" rtl="0" eaLnBrk="1" latinLnBrk="0" hangingPunct="0">
                        <a:buFont typeface="Wingdings" panose="05000000000000000000" pitchFamily="2" charset="2"/>
                        <a:buChar char="ü"/>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Option 1: 1250Hz</a:t>
                      </a:r>
                      <a:endParaRPr lang="zh-CN"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p>
                      <a:pPr marL="628650" lvl="1" indent="-171450" algn="l" defTabSz="914400" rtl="0" eaLnBrk="1" latinLnBrk="0" hangingPunct="0">
                        <a:buFont typeface="Wingdings" panose="05000000000000000000" pitchFamily="2" charset="2"/>
                        <a:buChar char="ü"/>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Option 2: 870Hz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hangingPunct="0">
                        <a:buFont typeface="Arial" panose="020B0604020202020204" pitchFamily="34" charset="0"/>
                        <a:buNone/>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1667Hz </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415896">
                <a:tc>
                  <a:txBody>
                    <a:bodyPr/>
                    <a:lstStyle/>
                    <a:p>
                      <a:pPr marL="0" algn="ctr" defTabSz="914400" rtl="0" eaLnBrk="1" latinLnBrk="0" hangingPunct="1">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71054565"/>
                  </a:ext>
                </a:extLst>
              </a:tr>
            </a:tbl>
          </a:graphicData>
        </a:graphic>
      </p:graphicFrame>
      <p:sp>
        <p:nvSpPr>
          <p:cNvPr id="5" name="TextBox 4"/>
          <p:cNvSpPr txBox="1"/>
          <p:nvPr/>
        </p:nvSpPr>
        <p:spPr>
          <a:xfrm>
            <a:off x="571472" y="6357958"/>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extLst>
      <p:ext uri="{BB962C8B-B14F-4D97-AF65-F5344CB8AC3E}">
        <p14:creationId xmlns:p14="http://schemas.microsoft.com/office/powerpoint/2010/main" val="4088056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noAutofit/>
          </a:bodyPr>
          <a:lstStyle/>
          <a:p>
            <a:r>
              <a:rPr lang="en-US" altLang="zh-CN" sz="2400" dirty="0"/>
              <a:t>Simulation assumption for multi-path fading channel</a:t>
            </a:r>
            <a:endParaRPr lang="zh-CN" altLang="en-US" sz="2400" dirty="0"/>
          </a:p>
        </p:txBody>
      </p:sp>
      <p:graphicFrame>
        <p:nvGraphicFramePr>
          <p:cNvPr id="4" name="表 4"/>
          <p:cNvGraphicFramePr>
            <a:graphicFrameLocks noGrp="1"/>
          </p:cNvGraphicFramePr>
          <p:nvPr>
            <p:extLst>
              <p:ext uri="{D42A27DB-BD31-4B8C-83A1-F6EECF244321}">
                <p14:modId xmlns:p14="http://schemas.microsoft.com/office/powerpoint/2010/main" val="117101364"/>
              </p:ext>
            </p:extLst>
          </p:nvPr>
        </p:nvGraphicFramePr>
        <p:xfrm>
          <a:off x="611560" y="1196752"/>
          <a:ext cx="8131296" cy="3994997"/>
        </p:xfrm>
        <a:graphic>
          <a:graphicData uri="http://schemas.openxmlformats.org/drawingml/2006/table">
            <a:tbl>
              <a:tblPr firstRow="1" firstCol="1" bandRow="1"/>
              <a:tblGrid>
                <a:gridCol w="3658464">
                  <a:extLst>
                    <a:ext uri="{9D8B030D-6E8A-4147-A177-3AD203B41FA5}">
                      <a16:colId xmlns:a16="http://schemas.microsoft.com/office/drawing/2014/main" val="3857802106"/>
                    </a:ext>
                  </a:extLst>
                </a:gridCol>
                <a:gridCol w="2365069">
                  <a:extLst>
                    <a:ext uri="{9D8B030D-6E8A-4147-A177-3AD203B41FA5}">
                      <a16:colId xmlns:a16="http://schemas.microsoft.com/office/drawing/2014/main" val="119297559"/>
                    </a:ext>
                  </a:extLst>
                </a:gridCol>
                <a:gridCol w="2107763">
                  <a:extLst>
                    <a:ext uri="{9D8B030D-6E8A-4147-A177-3AD203B41FA5}">
                      <a16:colId xmlns:a16="http://schemas.microsoft.com/office/drawing/2014/main" val="20002"/>
                    </a:ext>
                  </a:extLst>
                </a:gridCol>
              </a:tblGrid>
              <a:tr h="185358">
                <a:tc row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677697"/>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2×4</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712743549"/>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1</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37195867"/>
                  </a:ext>
                </a:extLst>
              </a:tr>
              <a:tr h="45398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48209073"/>
                  </a:ext>
                </a:extLst>
              </a:tr>
              <a:tr h="45398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7D1S2U,</a:t>
                      </a:r>
                      <a:r>
                        <a:rPr lang="en-US" altLang="zh-CN"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S: 6D 4G 4U</a:t>
                      </a:r>
                      <a:endParaRPr lang="en-US"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5"/>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4;</a:t>
                      </a:r>
                      <a:r>
                        <a:rPr lang="en-GB"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a:t>
                      </a: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13;</a:t>
                      </a:r>
                      <a:r>
                        <a:rPr lang="en-GB"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a:t>
                      </a:r>
                      <a:r>
                        <a:rPr lang="en-GB"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17 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74702665"/>
                  </a:ext>
                </a:extLst>
              </a:tr>
              <a:tr h="140645">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x-none" altLang="zh-CN" sz="1600" dirty="0">
                          <a:solidFill>
                            <a:schemeClr val="tx1"/>
                          </a:solidFill>
                        </a:rPr>
                        <a:t>TDL-C 300ns </a:t>
                      </a:r>
                      <a:endParaRPr lang="en-US" altLang="ja-JP"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239906"/>
                  </a:ext>
                </a:extLst>
              </a:tr>
              <a:tr h="100418">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10ms, 2slot</a:t>
                      </a:r>
                      <a:r>
                        <a:rPr lang="en-GB"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PDSCH mapping</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A, Start symbol 2, Duration 12</a:t>
                      </a:r>
                      <a:endParaRPr lang="ja-JP"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9"/>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r>
                        <a:rPr lang="en-US" altLang="ja-JP" sz="1600" baseline="0" dirty="0">
                          <a:solidFill>
                            <a:schemeClr val="tx1"/>
                          </a:solidFill>
                          <a:effectLst/>
                          <a:latin typeface="Times New Roman" panose="02020603050405020304" pitchFamily="18" charset="0"/>
                          <a:ea typeface="ＭＳ 明朝" panose="02020609040205080304" pitchFamily="17" charset="-128"/>
                        </a:rPr>
                        <a:t> = 1</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0"/>
                  </a:ext>
                </a:extLst>
              </a:tr>
              <a:tr h="246402">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10MHz</a:t>
                      </a:r>
                      <a:endParaRPr lang="ja-JP"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40MHz</a:t>
                      </a:r>
                      <a:endParaRPr lang="ja-JP" altLang="zh-CN"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903327"/>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Maximum Doppler shift</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kumimoji="0" lang="en-US" altLang="zh-CN" sz="1600" b="0" i="0" u="none" strike="noStrike" kern="1200" cap="none" spc="0" normalizeH="0" baseline="0" noProof="0" dirty="0">
                          <a:ln>
                            <a:noFill/>
                          </a:ln>
                          <a:solidFill>
                            <a:schemeClr val="tx1"/>
                          </a:solidFill>
                          <a:effectLst/>
                          <a:uLnTx/>
                          <a:uFillTx/>
                          <a:latin typeface="Times New Roman" panose="02020603050405020304" pitchFamily="18" charset="0"/>
                          <a:ea typeface="ＭＳ 明朝" panose="02020609040205080304" pitchFamily="17" charset="-128"/>
                          <a:cs typeface="+mn-cs"/>
                        </a:rPr>
                        <a:t>600Hz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ctr">
                        <a:lnSpc>
                          <a:spcPct val="106000"/>
                        </a:lnSpc>
                        <a:spcAft>
                          <a:spcPts val="0"/>
                        </a:spcAft>
                        <a:buFont typeface="Wingdings" panose="05000000000000000000" pitchFamily="2" charset="2"/>
                        <a:buChar char="ü"/>
                      </a:pPr>
                      <a:r>
                        <a:rPr lang="en-US" altLang="ja-JP" sz="1600" dirty="0">
                          <a:solidFill>
                            <a:schemeClr val="tx1"/>
                          </a:solidFill>
                          <a:effectLst/>
                          <a:latin typeface="Times New Roman" panose="02020603050405020304" pitchFamily="18" charset="0"/>
                          <a:ea typeface="ＭＳ 明朝" panose="02020609040205080304" pitchFamily="17" charset="-128"/>
                        </a:rPr>
                        <a:t>1200Hz</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06797">
                <a:tc>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54565"/>
                  </a:ext>
                </a:extLst>
              </a:tr>
            </a:tbl>
          </a:graphicData>
        </a:graphic>
      </p:graphicFrame>
      <p:sp>
        <p:nvSpPr>
          <p:cNvPr id="5" name="TextBox 4"/>
          <p:cNvSpPr txBox="1"/>
          <p:nvPr/>
        </p:nvSpPr>
        <p:spPr>
          <a:xfrm>
            <a:off x="683568" y="5661248"/>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88640"/>
            <a:ext cx="8229600" cy="1143000"/>
          </a:xfrm>
        </p:spPr>
        <p:txBody>
          <a:bodyPr/>
          <a:lstStyle/>
          <a:p>
            <a:r>
              <a:rPr lang="en-US" altLang="zh-CN" dirty="0"/>
              <a:t>Background</a:t>
            </a:r>
            <a:endParaRPr lang="zh-CN" altLang="en-US" dirty="0"/>
          </a:p>
        </p:txBody>
      </p:sp>
      <p:sp>
        <p:nvSpPr>
          <p:cNvPr id="3" name="内容占位符 2"/>
          <p:cNvSpPr>
            <a:spLocks noGrp="1"/>
          </p:cNvSpPr>
          <p:nvPr>
            <p:ph idx="1"/>
          </p:nvPr>
        </p:nvSpPr>
        <p:spPr>
          <a:xfrm>
            <a:off x="467544" y="1700808"/>
            <a:ext cx="8435280" cy="4176464"/>
          </a:xfrm>
        </p:spPr>
        <p:txBody>
          <a:bodyPr>
            <a:noAutofit/>
          </a:bodyPr>
          <a:lstStyle/>
          <a:p>
            <a:r>
              <a:rPr lang="en-US" altLang="zh-CN" sz="2800" dirty="0"/>
              <a:t>The following WFs were approved:</a:t>
            </a:r>
          </a:p>
          <a:p>
            <a:pPr lvl="1"/>
            <a:r>
              <a:rPr lang="en-GB" altLang="zh-CN" dirty="0"/>
              <a:t>R4-1910050  WF on demodulation for UE NR HST, </a:t>
            </a:r>
            <a:r>
              <a:rPr lang="en-US" altLang="zh-CN" dirty="0"/>
              <a:t>RAN4#92</a:t>
            </a:r>
            <a:endParaRPr lang="zh-CN" altLang="en-US" dirty="0"/>
          </a:p>
          <a:p>
            <a:pPr lvl="1"/>
            <a:r>
              <a:rPr lang="en-GB" altLang="zh-CN" dirty="0"/>
              <a:t>R4-1912808 </a:t>
            </a:r>
            <a:r>
              <a:rPr lang="en-US" altLang="zh-CN" dirty="0"/>
              <a:t> Way forward on NR HST UE demodulation, RAN4#92BIS</a:t>
            </a:r>
          </a:p>
          <a:p>
            <a:pPr lvl="1"/>
            <a:r>
              <a:rPr lang="en-GB" altLang="zh-CN" dirty="0"/>
              <a:t>R4-1915926 </a:t>
            </a:r>
            <a:r>
              <a:rPr lang="en-US" altLang="zh-CN" dirty="0"/>
              <a:t> WF on UE demodulation for NR HST, RAN4#93</a:t>
            </a:r>
          </a:p>
          <a:p>
            <a:pPr lvl="1"/>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220081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16632"/>
            <a:ext cx="8229600" cy="1143000"/>
          </a:xfrm>
        </p:spPr>
        <p:txBody>
          <a:bodyPr/>
          <a:lstStyle/>
          <a:p>
            <a:r>
              <a:rPr lang="en-US" altLang="zh-CN" dirty="0"/>
              <a:t>Annex</a:t>
            </a:r>
            <a:endParaRPr lang="zh-CN" altLang="en-US" dirty="0"/>
          </a:p>
        </p:txBody>
      </p:sp>
      <p:sp>
        <p:nvSpPr>
          <p:cNvPr id="3" name="内容占位符 2"/>
          <p:cNvSpPr>
            <a:spLocks noGrp="1"/>
          </p:cNvSpPr>
          <p:nvPr>
            <p:ph idx="1"/>
          </p:nvPr>
        </p:nvSpPr>
        <p:spPr>
          <a:xfrm>
            <a:off x="467544" y="1196752"/>
            <a:ext cx="8229600" cy="1324743"/>
          </a:xfrm>
        </p:spPr>
        <p:txBody>
          <a:bodyPr>
            <a:noAutofit/>
          </a:bodyPr>
          <a:lstStyle/>
          <a:p>
            <a:pPr>
              <a:spcAft>
                <a:spcPts val="600"/>
              </a:spcAft>
            </a:pPr>
            <a:r>
              <a:rPr lang="en-US" altLang="zh-CN" sz="2000" dirty="0"/>
              <a:t>Candidate transmission scheme to be further studied</a:t>
            </a:r>
          </a:p>
          <a:p>
            <a:pPr lvl="1"/>
            <a:r>
              <a:rPr lang="en-US" altLang="zh-CN" sz="2000" dirty="0"/>
              <a:t>Transmission scheme 1 - </a:t>
            </a:r>
            <a:r>
              <a:rPr lang="en-GB" altLang="zh-CN" sz="2000" dirty="0"/>
              <a:t>DPS:</a:t>
            </a:r>
            <a:r>
              <a:rPr lang="en-US" altLang="zh-CN" sz="2000" dirty="0"/>
              <a:t> PDSCH is only transmitted from one TRP at one time</a:t>
            </a:r>
            <a:endParaRPr lang="en-GB" altLang="zh-CN" sz="2000" dirty="0"/>
          </a:p>
          <a:p>
            <a:pPr lvl="2"/>
            <a:r>
              <a:rPr lang="en-US" altLang="zh-CN" sz="2000" dirty="0"/>
              <a:t>Transmission scheme 1a: UE only needs to track 1 TCI state</a:t>
            </a:r>
            <a:r>
              <a:rPr lang="en-GB" altLang="zh-CN" sz="2000" dirty="0"/>
              <a:t> (detail can be found in R4-1911003)</a:t>
            </a:r>
            <a:endParaRPr lang="en-US" altLang="zh-CN" sz="2000" dirty="0"/>
          </a:p>
          <a:p>
            <a:pPr lvl="2"/>
            <a:r>
              <a:rPr lang="en-US" altLang="zh-CN" sz="2000" dirty="0"/>
              <a:t>Transmission scheme 1b: UE needs to track more than 1 TCI states</a:t>
            </a:r>
            <a:r>
              <a:rPr lang="en-GB" altLang="zh-CN" sz="2000" dirty="0"/>
              <a:t> (detail can be found in R4-1911091)</a:t>
            </a:r>
            <a:endParaRPr lang="en-US" altLang="zh-CN" sz="2000" dirty="0"/>
          </a:p>
          <a:p>
            <a:pPr lvl="1"/>
            <a:endParaRPr lang="zh-CN" altLang="zh-CN" sz="2000" dirty="0"/>
          </a:p>
          <a:p>
            <a:pPr lvl="1"/>
            <a:endParaRPr lang="zh-CN" altLang="zh-CN" sz="2000" dirty="0"/>
          </a:p>
          <a:p>
            <a:endParaRPr lang="en-US" altLang="zh-CN" sz="2000" dirty="0"/>
          </a:p>
          <a:p>
            <a:endParaRPr lang="zh-CN" altLang="en-US" sz="2000" dirty="0"/>
          </a:p>
        </p:txBody>
      </p:sp>
      <p:sp>
        <p:nvSpPr>
          <p:cNvPr id="12" name="内容占位符 2"/>
          <p:cNvSpPr txBox="1">
            <a:spLocks/>
          </p:cNvSpPr>
          <p:nvPr/>
        </p:nvSpPr>
        <p:spPr>
          <a:xfrm>
            <a:off x="491683" y="4005064"/>
            <a:ext cx="8229600" cy="11087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altLang="zh-CN" sz="2000" dirty="0"/>
              <a:t>Transmission scheme 2 - PDSCH is jointly transmitted from two or more adjacent TRPs scheduled by multi-DCI</a:t>
            </a:r>
            <a:r>
              <a:rPr lang="en-GB" altLang="zh-CN" sz="2000" dirty="0"/>
              <a:t>(detail can be found in R4-1911091)</a:t>
            </a:r>
            <a:endParaRPr lang="zh-CN" altLang="zh-CN" sz="2000" dirty="0"/>
          </a:p>
          <a:p>
            <a:pPr marL="457200" lvl="1" indent="0">
              <a:buNone/>
            </a:pPr>
            <a:endParaRPr lang="zh-CN" altLang="zh-CN" sz="2000" dirty="0"/>
          </a:p>
          <a:p>
            <a:endParaRPr lang="en-US" altLang="zh-CN" sz="2000" dirty="0"/>
          </a:p>
          <a:p>
            <a:endParaRPr lang="zh-CN" altLang="en-US" sz="2000" dirty="0"/>
          </a:p>
        </p:txBody>
      </p:sp>
      <p:sp>
        <p:nvSpPr>
          <p:cNvPr id="7" name="Rectangle 10"/>
          <p:cNvSpPr>
            <a:spLocks noChangeArrowheads="1"/>
          </p:cNvSpPr>
          <p:nvPr/>
        </p:nvSpPr>
        <p:spPr bwMode="auto">
          <a:xfrm>
            <a:off x="2915816" y="530120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内容占位符 2"/>
          <p:cNvSpPr txBox="1">
            <a:spLocks/>
          </p:cNvSpPr>
          <p:nvPr/>
        </p:nvSpPr>
        <p:spPr>
          <a:xfrm>
            <a:off x="467544" y="5229200"/>
            <a:ext cx="8229600" cy="15407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altLang="zh-CN" sz="2000" dirty="0"/>
              <a:t>Transmission scheme 3 - </a:t>
            </a:r>
            <a:r>
              <a:rPr lang="en-GB" altLang="zh-CN" sz="2000" dirty="0"/>
              <a:t>Joint transmission + Distributed reference signal (detail can be found in R4-1911003)</a:t>
            </a:r>
          </a:p>
          <a:p>
            <a:pPr lvl="2"/>
            <a:r>
              <a:rPr lang="en-GB" altLang="zh-CN" sz="2000" dirty="0"/>
              <a:t>joint transmission + Distributed TRS</a:t>
            </a:r>
          </a:p>
          <a:p>
            <a:pPr lvl="2"/>
            <a:r>
              <a:rPr lang="en-GB" altLang="zh-CN" sz="2000" dirty="0"/>
              <a:t>joint transmission + Distributed DMRS</a:t>
            </a:r>
          </a:p>
          <a:p>
            <a:pPr lvl="1"/>
            <a:endParaRPr lang="zh-CN" altLang="zh-CN" sz="2000" dirty="0"/>
          </a:p>
          <a:p>
            <a:endParaRPr lang="en-US" altLang="zh-CN" sz="2000" dirty="0"/>
          </a:p>
          <a:p>
            <a:endParaRPr lang="zh-CN" altLang="en-US" sz="2000" dirty="0"/>
          </a:p>
        </p:txBody>
      </p:sp>
    </p:spTree>
    <p:extLst>
      <p:ext uri="{BB962C8B-B14F-4D97-AF65-F5344CB8AC3E}">
        <p14:creationId xmlns:p14="http://schemas.microsoft.com/office/powerpoint/2010/main" val="134417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HST-SFN</a:t>
            </a:r>
            <a:endParaRPr lang="zh-CN" altLang="en-US" dirty="0"/>
          </a:p>
        </p:txBody>
      </p:sp>
      <p:sp>
        <p:nvSpPr>
          <p:cNvPr id="3" name="内容占位符 2"/>
          <p:cNvSpPr>
            <a:spLocks noGrp="1"/>
          </p:cNvSpPr>
          <p:nvPr>
            <p:ph idx="1"/>
          </p:nvPr>
        </p:nvSpPr>
        <p:spPr>
          <a:xfrm>
            <a:off x="467544" y="1052736"/>
            <a:ext cx="8435280" cy="5256584"/>
          </a:xfrm>
        </p:spPr>
        <p:txBody>
          <a:bodyPr>
            <a:noAutofit/>
          </a:bodyPr>
          <a:lstStyle/>
          <a:p>
            <a:pPr hangingPunct="0"/>
            <a:r>
              <a:rPr lang="en-GB" altLang="zh-CN" sz="2400" dirty="0"/>
              <a:t>Maximum Doppler frequency</a:t>
            </a:r>
            <a:endParaRPr lang="en-US" altLang="zh-CN" sz="2400" dirty="0"/>
          </a:p>
          <a:p>
            <a:pPr lvl="1" hangingPunct="0"/>
            <a:r>
              <a:rPr lang="en-US" altLang="zh-CN" sz="2400" dirty="0"/>
              <a:t>For TDD 30 KHz SCS, </a:t>
            </a:r>
            <a:r>
              <a:rPr lang="en-GB" altLang="zh-CN" sz="2400" dirty="0"/>
              <a:t>500km/h  </a:t>
            </a:r>
          </a:p>
          <a:p>
            <a:pPr lvl="2" hangingPunct="0">
              <a:buFont typeface="Wingdings" pitchFamily="2" charset="2"/>
              <a:buChar char="Ø"/>
            </a:pPr>
            <a:r>
              <a:rPr lang="en-US" altLang="zh-CN" dirty="0"/>
              <a:t>Option 1 (CMCC, Huawei, Intel, DOCOMO) : 1667Hz</a:t>
            </a:r>
          </a:p>
          <a:p>
            <a:pPr lvl="2" hangingPunct="0">
              <a:buFont typeface="Wingdings" pitchFamily="2" charset="2"/>
              <a:buChar char="Ø"/>
            </a:pPr>
            <a:r>
              <a:rPr lang="en-US" altLang="zh-CN" dirty="0"/>
              <a:t>Option 2 (Qualcomm, Samsung): 1500Hz  </a:t>
            </a:r>
          </a:p>
          <a:p>
            <a:pPr lvl="2" hangingPunct="0">
              <a:buFont typeface="Wingdings" pitchFamily="2" charset="2"/>
              <a:buChar char="Ø"/>
            </a:pPr>
            <a:endParaRPr lang="en-US" altLang="zh-CN" dirty="0"/>
          </a:p>
          <a:p>
            <a:pPr lvl="1" hangingPunct="0"/>
            <a:r>
              <a:rPr lang="en-US" altLang="zh-CN" sz="2400" dirty="0"/>
              <a:t>For FDD 15 KHz SCS, </a:t>
            </a:r>
            <a:r>
              <a:rPr lang="en-GB" altLang="zh-CN" sz="2400" dirty="0"/>
              <a:t>500km/h</a:t>
            </a:r>
            <a:endParaRPr lang="en-US" altLang="zh-CN" sz="2400" dirty="0"/>
          </a:p>
          <a:p>
            <a:pPr lvl="2" hangingPunct="0">
              <a:buFont typeface="Wingdings" pitchFamily="2" charset="2"/>
              <a:buChar char="Ø"/>
            </a:pPr>
            <a:r>
              <a:rPr lang="en-US" altLang="zh-CN" dirty="0"/>
              <a:t>Option 1 (CMCC, Qualcomm, DOCOMO, Samsung): 851Hz</a:t>
            </a:r>
          </a:p>
          <a:p>
            <a:pPr lvl="2" hangingPunct="0">
              <a:buFont typeface="Wingdings" pitchFamily="2" charset="2"/>
              <a:buChar char="Ø"/>
            </a:pPr>
            <a:r>
              <a:rPr lang="en-US" altLang="zh-CN" dirty="0"/>
              <a:t>Option 2 (Huawei, Intel, DOCOMO,</a:t>
            </a:r>
            <a:r>
              <a:rPr lang="zh-CN" altLang="en-US" dirty="0"/>
              <a:t> </a:t>
            </a:r>
            <a:r>
              <a:rPr lang="en-US" altLang="zh-CN" dirty="0">
                <a:solidFill>
                  <a:srgbClr val="00B0F0"/>
                </a:solidFill>
              </a:rPr>
              <a:t>CMCC</a:t>
            </a:r>
            <a:r>
              <a:rPr lang="en-US" altLang="zh-CN" dirty="0"/>
              <a:t>) : 870Hz</a:t>
            </a:r>
          </a:p>
          <a:p>
            <a:pPr lvl="2" hangingPunct="0">
              <a:buFont typeface="Wingdings" pitchFamily="2" charset="2"/>
              <a:buChar char="Ø"/>
            </a:pPr>
            <a:endParaRPr lang="en-US" altLang="zh-CN" dirty="0"/>
          </a:p>
          <a:p>
            <a:pPr marL="457200" lvl="1" indent="0">
              <a:buNone/>
            </a:pPr>
            <a:endParaRPr lang="en-US" altLang="zh-CN" sz="2400" dirty="0"/>
          </a:p>
          <a:p>
            <a:pPr lvl="2">
              <a:buNone/>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322008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97768"/>
            <a:ext cx="8229600" cy="1143000"/>
          </a:xfrm>
        </p:spPr>
        <p:txBody>
          <a:bodyPr/>
          <a:lstStyle/>
          <a:p>
            <a:r>
              <a:rPr lang="en-US" altLang="zh-CN" dirty="0"/>
              <a:t>HST-SFN</a:t>
            </a:r>
            <a:endParaRPr lang="zh-CN" altLang="en-US" dirty="0"/>
          </a:p>
        </p:txBody>
      </p:sp>
      <p:sp>
        <p:nvSpPr>
          <p:cNvPr id="3" name="内容占位符 2"/>
          <p:cNvSpPr>
            <a:spLocks noGrp="1"/>
          </p:cNvSpPr>
          <p:nvPr>
            <p:ph idx="1"/>
          </p:nvPr>
        </p:nvSpPr>
        <p:spPr>
          <a:xfrm>
            <a:off x="225860" y="1556792"/>
            <a:ext cx="8712968" cy="4752528"/>
          </a:xfrm>
        </p:spPr>
        <p:txBody>
          <a:bodyPr>
            <a:noAutofit/>
          </a:bodyPr>
          <a:lstStyle/>
          <a:p>
            <a:pPr hangingPunct="0"/>
            <a:r>
              <a:rPr lang="en-US" altLang="zh-CN" sz="2800" dirty="0"/>
              <a:t>MCS (for Rank 2)</a:t>
            </a:r>
          </a:p>
          <a:p>
            <a:pPr lvl="1"/>
            <a:r>
              <a:rPr lang="en-GB" altLang="zh-CN" dirty="0">
                <a:latin typeface="Calibri" panose="020F0502020204030204" pitchFamily="34" charset="0"/>
                <a:ea typeface="ＭＳ Ｐゴシック" panose="020B0600070205080204" pitchFamily="50" charset="-128"/>
                <a:cs typeface="Times New Roman" panose="02020603050405020304" pitchFamily="18" charset="0"/>
              </a:rPr>
              <a:t>MCS 13</a:t>
            </a:r>
          </a:p>
          <a:p>
            <a:pPr lvl="1"/>
            <a:r>
              <a:rPr lang="en-GB"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Option 1</a:t>
            </a:r>
            <a:r>
              <a:rPr lang="en-US" altLang="zh-CN" i="1" strike="sngStrike" dirty="0">
                <a:solidFill>
                  <a:srgbClr val="00B0F0"/>
                </a:solidFill>
              </a:rPr>
              <a:t> </a:t>
            </a:r>
            <a:r>
              <a:rPr lang="en-US"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(QC, CMCC, Intel, Huawei, Samsung,):</a:t>
            </a:r>
            <a:r>
              <a:rPr lang="en-GB"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 MCS13</a:t>
            </a:r>
          </a:p>
          <a:p>
            <a:pPr lvl="1"/>
            <a:r>
              <a:rPr lang="en-GB"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Option 2</a:t>
            </a:r>
            <a:r>
              <a:rPr lang="en-US"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 (DCM) </a:t>
            </a:r>
            <a:r>
              <a:rPr lang="en-GB"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 MCS4</a:t>
            </a:r>
          </a:p>
          <a:p>
            <a:pPr hangingPunct="0"/>
            <a:endParaRPr lang="en-US" altLang="zh-CN" sz="2800" dirty="0"/>
          </a:p>
          <a:p>
            <a:pPr hangingPunct="0"/>
            <a:r>
              <a:rPr lang="en-US" altLang="zh-CN" sz="2800" dirty="0"/>
              <a:t>Antenna configuration</a:t>
            </a:r>
          </a:p>
          <a:p>
            <a:pPr lvl="1"/>
            <a:r>
              <a:rPr lang="en-US" altLang="zh-CN" dirty="0">
                <a:latin typeface="Calibri" panose="020F0502020204030204" pitchFamily="34" charset="0"/>
                <a:ea typeface="ＭＳ Ｐゴシック" panose="020B0600070205080204" pitchFamily="50" charset="-128"/>
                <a:cs typeface="Times New Roman" panose="02020603050405020304" pitchFamily="18" charset="0"/>
              </a:rPr>
              <a:t>Define requirements for both 2x2 and 2x4, and applicability rule will be considered </a:t>
            </a:r>
            <a:r>
              <a:rPr lang="en-US" altLang="zh-CN" dirty="0">
                <a:solidFill>
                  <a:srgbClr val="00B050"/>
                </a:solidFill>
              </a:rPr>
              <a:t>(tentative agreements in 1</a:t>
            </a:r>
            <a:r>
              <a:rPr lang="en-US" altLang="zh-CN" baseline="30000" dirty="0">
                <a:solidFill>
                  <a:srgbClr val="00B050"/>
                </a:solidFill>
              </a:rPr>
              <a:t>st</a:t>
            </a:r>
            <a:r>
              <a:rPr lang="en-US" altLang="zh-CN" dirty="0">
                <a:solidFill>
                  <a:srgbClr val="00B050"/>
                </a:solidFill>
              </a:rPr>
              <a:t> round)</a:t>
            </a:r>
            <a:endParaRPr lang="en-GB" altLang="zh-CN" dirty="0">
              <a:latin typeface="Calibri" panose="020F0502020204030204" pitchFamily="34" charset="0"/>
              <a:ea typeface="ＭＳ Ｐゴシック" panose="020B0600070205080204" pitchFamily="50" charset="-128"/>
              <a:cs typeface="Times New Roman" panose="02020603050405020304" pitchFamily="18" charset="0"/>
            </a:endParaRPr>
          </a:p>
          <a:p>
            <a:pPr marL="457200" lvl="1" indent="0" hangingPunct="0">
              <a:buNone/>
            </a:pPr>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22008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HST single tap</a:t>
            </a:r>
            <a:endParaRPr lang="zh-CN" altLang="en-US" dirty="0"/>
          </a:p>
        </p:txBody>
      </p:sp>
      <p:sp>
        <p:nvSpPr>
          <p:cNvPr id="3" name="内容占位符 2"/>
          <p:cNvSpPr>
            <a:spLocks noGrp="1"/>
          </p:cNvSpPr>
          <p:nvPr>
            <p:ph idx="1"/>
          </p:nvPr>
        </p:nvSpPr>
        <p:spPr/>
        <p:txBody>
          <a:bodyPr>
            <a:noAutofit/>
          </a:bodyPr>
          <a:lstStyle/>
          <a:p>
            <a:pPr hangingPunct="0"/>
            <a:r>
              <a:rPr lang="en-GB" altLang="zh-CN" sz="2800" dirty="0"/>
              <a:t>Maximum Doppler frequency</a:t>
            </a:r>
          </a:p>
          <a:p>
            <a:pPr lvl="1" hangingPunct="0"/>
            <a:r>
              <a:rPr lang="en-US" altLang="zh-CN" dirty="0"/>
              <a:t>For 15KHz SCS, 500km/h</a:t>
            </a:r>
            <a:endParaRPr lang="zh-CN" altLang="zh-CN" dirty="0"/>
          </a:p>
          <a:p>
            <a:pPr lvl="2" hangingPunct="0">
              <a:buFont typeface="Wingdings" pitchFamily="2" charset="2"/>
              <a:buChar char="Ø"/>
            </a:pPr>
            <a:r>
              <a:rPr lang="en-US" altLang="zh-CN" sz="2800" dirty="0"/>
              <a:t>Option 1</a:t>
            </a:r>
            <a:r>
              <a:rPr lang="en-GB" altLang="zh-CN" i="1" dirty="0"/>
              <a:t> </a:t>
            </a:r>
            <a:r>
              <a:rPr lang="en-GB" altLang="zh-CN" sz="2800" dirty="0"/>
              <a:t>(CMCC, Qualcomm, DOCOMO, Ericsson, </a:t>
            </a:r>
            <a:r>
              <a:rPr lang="en-GB" altLang="zh-CN" sz="2800" strike="sngStrike" dirty="0">
                <a:solidFill>
                  <a:srgbClr val="00B0F0"/>
                </a:solidFill>
              </a:rPr>
              <a:t>vivo</a:t>
            </a:r>
            <a:r>
              <a:rPr lang="en-GB" altLang="zh-CN" sz="2800" dirty="0"/>
              <a:t>) </a:t>
            </a:r>
            <a:r>
              <a:rPr lang="en-US" altLang="zh-CN" sz="2800" dirty="0"/>
              <a:t>: 1250Hz </a:t>
            </a:r>
          </a:p>
          <a:p>
            <a:pPr lvl="2" hangingPunct="0">
              <a:buFont typeface="Wingdings" pitchFamily="2" charset="2"/>
              <a:buChar char="Ø"/>
            </a:pPr>
            <a:r>
              <a:rPr lang="en-US" altLang="zh-CN" sz="2800" dirty="0"/>
              <a:t>Option 2</a:t>
            </a:r>
            <a:r>
              <a:rPr lang="en-GB" altLang="zh-CN" sz="2800" dirty="0"/>
              <a:t> (Intel, Huawei, Samsung, </a:t>
            </a:r>
            <a:r>
              <a:rPr lang="en-GB" altLang="zh-CN" sz="2800" dirty="0">
                <a:solidFill>
                  <a:srgbClr val="00B0F0"/>
                </a:solidFill>
              </a:rPr>
              <a:t>Vivo</a:t>
            </a:r>
            <a:r>
              <a:rPr lang="en-GB" altLang="zh-CN" sz="2800" dirty="0"/>
              <a:t>) </a:t>
            </a:r>
            <a:r>
              <a:rPr lang="en-US" altLang="zh-CN" sz="2800" dirty="0"/>
              <a:t>: 870Hz</a:t>
            </a:r>
            <a:endParaRPr lang="zh-CN" altLang="zh-CN" sz="2800" dirty="0"/>
          </a:p>
          <a:p>
            <a:pPr hangingPunct="0"/>
            <a:r>
              <a:rPr lang="en-GB" altLang="zh-CN" sz="2800" dirty="0"/>
              <a:t>MCS ( for Rank 1)</a:t>
            </a:r>
          </a:p>
          <a:p>
            <a:pPr lvl="1" hangingPunct="0"/>
            <a:r>
              <a:rPr lang="en-GB" altLang="zh-CN" dirty="0"/>
              <a:t>MCS 17 </a:t>
            </a:r>
            <a:r>
              <a:rPr lang="en-US" altLang="zh-CN" dirty="0">
                <a:solidFill>
                  <a:srgbClr val="00B050"/>
                </a:solidFill>
              </a:rPr>
              <a:t>(tentative agreements in 1</a:t>
            </a:r>
            <a:r>
              <a:rPr lang="en-US" altLang="zh-CN" baseline="30000" dirty="0">
                <a:solidFill>
                  <a:srgbClr val="00B050"/>
                </a:solidFill>
              </a:rPr>
              <a:t>st</a:t>
            </a:r>
            <a:r>
              <a:rPr lang="en-US" altLang="zh-CN" dirty="0">
                <a:solidFill>
                  <a:srgbClr val="00B050"/>
                </a:solidFill>
              </a:rPr>
              <a:t> round)</a:t>
            </a:r>
            <a:endParaRPr lang="zh-CN" altLang="zh-CN" dirty="0"/>
          </a:p>
          <a:p>
            <a:pPr lvl="1" hangingPunct="0">
              <a:buNone/>
            </a:pPr>
            <a:endParaRPr lang="zh-CN" altLang="zh-CN" dirty="0">
              <a:solidFill>
                <a:srgbClr val="FF0000"/>
              </a:solidFill>
            </a:endParaRPr>
          </a:p>
          <a:p>
            <a:endParaRPr lang="zh-CN"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HST single tap</a:t>
            </a:r>
            <a:endParaRPr lang="zh-CN" altLang="en-US" dirty="0"/>
          </a:p>
        </p:txBody>
      </p:sp>
      <p:sp>
        <p:nvSpPr>
          <p:cNvPr id="3" name="内容占位符 2"/>
          <p:cNvSpPr>
            <a:spLocks noGrp="1"/>
          </p:cNvSpPr>
          <p:nvPr>
            <p:ph idx="1"/>
          </p:nvPr>
        </p:nvSpPr>
        <p:spPr>
          <a:xfrm>
            <a:off x="467544" y="1124744"/>
            <a:ext cx="8229600" cy="5400600"/>
          </a:xfrm>
        </p:spPr>
        <p:txBody>
          <a:bodyPr>
            <a:noAutofit/>
          </a:bodyPr>
          <a:lstStyle/>
          <a:p>
            <a:r>
              <a:rPr lang="en-GB" altLang="zh-CN" sz="2200" dirty="0"/>
              <a:t>HST single tap requirements definition</a:t>
            </a:r>
          </a:p>
          <a:p>
            <a:pPr lvl="1"/>
            <a:r>
              <a:rPr lang="en-US" altLang="zh-CN" sz="2200" dirty="0"/>
              <a:t>Option A (Qualcomm, CMCC, Huawei, Ericsson, vivo, Samsung, </a:t>
            </a:r>
            <a:r>
              <a:rPr lang="en-US" altLang="zh-CN" sz="2200" dirty="0">
                <a:solidFill>
                  <a:srgbClr val="00B0F0"/>
                </a:solidFill>
              </a:rPr>
              <a:t>DOCOMO</a:t>
            </a:r>
            <a:r>
              <a:rPr lang="en-US" altLang="zh-CN" sz="2200" dirty="0"/>
              <a:t>): Define requirements based on worst case, and whether to use single-shot or multi-shot depends on UE implement and should not be limited</a:t>
            </a:r>
          </a:p>
          <a:p>
            <a:pPr lvl="1"/>
            <a:r>
              <a:rPr lang="en-US" altLang="zh-CN" sz="2200" dirty="0"/>
              <a:t>Option B (Intel): Do not mandate the specific TRS processing for requirement definition and left it up to company </a:t>
            </a:r>
            <a:r>
              <a:rPr lang="en-US" altLang="zh-CN" sz="2200"/>
              <a:t>decision. Provide </a:t>
            </a:r>
            <a:r>
              <a:rPr lang="en-US" altLang="zh-CN" sz="2200" dirty="0"/>
              <a:t>HST RRM signaling during the demodulation test to inform UE about HST conditions.</a:t>
            </a:r>
          </a:p>
          <a:p>
            <a:pPr lvl="1"/>
            <a:r>
              <a:rPr lang="en-US" altLang="zh-CN" sz="2200" strike="sngStrike" dirty="0">
                <a:solidFill>
                  <a:srgbClr val="00B0F0"/>
                </a:solidFill>
              </a:rPr>
              <a:t>Option C (DOCOMO): Introduce the multi-shot TRS-based requirements is baseline</a:t>
            </a:r>
          </a:p>
          <a:p>
            <a:pPr lvl="1"/>
            <a:endParaRPr lang="zh-CN" altLang="zh-CN" sz="2200" dirty="0"/>
          </a:p>
          <a:p>
            <a:pPr hangingPunct="0"/>
            <a:r>
              <a:rPr lang="en-US" altLang="zh-CN" sz="2200" dirty="0"/>
              <a:t>No additional network assistance is introduced </a:t>
            </a:r>
            <a:r>
              <a:rPr lang="en-US" altLang="zh-CN" sz="2400" dirty="0">
                <a:solidFill>
                  <a:srgbClr val="00B050"/>
                </a:solidFill>
              </a:rPr>
              <a:t>(tentative agreements in 1</a:t>
            </a:r>
            <a:r>
              <a:rPr lang="en-US" altLang="zh-CN" sz="2400" baseline="30000" dirty="0">
                <a:solidFill>
                  <a:srgbClr val="00B050"/>
                </a:solidFill>
              </a:rPr>
              <a:t>st</a:t>
            </a:r>
            <a:r>
              <a:rPr lang="en-US" altLang="zh-CN" sz="2400" dirty="0">
                <a:solidFill>
                  <a:srgbClr val="00B050"/>
                </a:solidFill>
              </a:rPr>
              <a:t> round)</a:t>
            </a:r>
            <a:endParaRPr lang="zh-CN" altLang="zh-CN" sz="2200" dirty="0"/>
          </a:p>
          <a:p>
            <a:endParaRPr lang="zh-CN" alt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0"/>
            <a:ext cx="8229600" cy="1143000"/>
          </a:xfrm>
        </p:spPr>
        <p:txBody>
          <a:bodyPr/>
          <a:lstStyle/>
          <a:p>
            <a:r>
              <a:rPr lang="en-US" altLang="zh-CN" dirty="0"/>
              <a:t>Multi-path fading channel </a:t>
            </a:r>
            <a:endParaRPr lang="zh-CN" altLang="en-US" dirty="0"/>
          </a:p>
        </p:txBody>
      </p:sp>
      <p:sp>
        <p:nvSpPr>
          <p:cNvPr id="3" name="内容占位符 2"/>
          <p:cNvSpPr>
            <a:spLocks noGrp="1"/>
          </p:cNvSpPr>
          <p:nvPr>
            <p:ph idx="1"/>
          </p:nvPr>
        </p:nvSpPr>
        <p:spPr>
          <a:xfrm>
            <a:off x="533972" y="1223786"/>
            <a:ext cx="8229600" cy="4941518"/>
          </a:xfrm>
        </p:spPr>
        <p:txBody>
          <a:bodyPr>
            <a:noAutofit/>
          </a:bodyPr>
          <a:lstStyle/>
          <a:p>
            <a:pPr hangingPunct="0"/>
            <a:r>
              <a:rPr lang="en-GB" altLang="zh-CN" sz="2800" dirty="0"/>
              <a:t>MCS</a:t>
            </a:r>
          </a:p>
          <a:p>
            <a:pPr lvl="1" hangingPunct="0"/>
            <a:r>
              <a:rPr lang="en-GB" altLang="zh-CN" dirty="0"/>
              <a:t>Option 1 (</a:t>
            </a:r>
            <a:r>
              <a:rPr lang="en-US" altLang="zh-CN" dirty="0"/>
              <a:t>Huawei, Qualcomm, Samsung</a:t>
            </a:r>
            <a:r>
              <a:rPr lang="en-GB" altLang="zh-CN" dirty="0"/>
              <a:t>): MCS13</a:t>
            </a:r>
            <a:endParaRPr lang="zh-CN" altLang="zh-CN" dirty="0"/>
          </a:p>
          <a:p>
            <a:pPr lvl="1" hangingPunct="0"/>
            <a:r>
              <a:rPr lang="en-GB" altLang="zh-CN" dirty="0"/>
              <a:t>Option 2 (</a:t>
            </a:r>
            <a:r>
              <a:rPr lang="en-US" altLang="zh-CN" dirty="0"/>
              <a:t>Intel, Ericsson, Qualcomm, Samsung</a:t>
            </a:r>
            <a:r>
              <a:rPr lang="en-GB" altLang="zh-CN" dirty="0"/>
              <a:t>): MCS 17</a:t>
            </a:r>
            <a:endParaRPr lang="zh-CN" altLang="zh-CN" dirty="0"/>
          </a:p>
          <a:p>
            <a:pPr lvl="1" hangingPunct="0"/>
            <a:r>
              <a:rPr lang="en-GB" altLang="zh-CN" dirty="0"/>
              <a:t>Option 3 (DOCOMO): MCS 4 and MCS 17</a:t>
            </a:r>
            <a:endParaRPr lang="zh-CN" altLang="zh-CN" dirty="0"/>
          </a:p>
          <a:p>
            <a:pPr hangingPunct="0"/>
            <a:r>
              <a:rPr lang="en-GB" altLang="zh-CN" sz="2800" dirty="0"/>
              <a:t>Rank</a:t>
            </a:r>
          </a:p>
          <a:p>
            <a:pPr lvl="1" hangingPunct="0"/>
            <a:r>
              <a:rPr lang="en-GB" altLang="zh-CN" dirty="0"/>
              <a:t>Rank = 1 </a:t>
            </a:r>
            <a:r>
              <a:rPr lang="en-US" altLang="zh-CN" dirty="0">
                <a:solidFill>
                  <a:srgbClr val="00B050"/>
                </a:solidFill>
              </a:rPr>
              <a:t>(tentative agreements in 1</a:t>
            </a:r>
            <a:r>
              <a:rPr lang="en-US" altLang="zh-CN" baseline="30000" dirty="0">
                <a:solidFill>
                  <a:srgbClr val="00B050"/>
                </a:solidFill>
              </a:rPr>
              <a:t>st</a:t>
            </a:r>
            <a:r>
              <a:rPr lang="en-US" altLang="zh-CN" dirty="0">
                <a:solidFill>
                  <a:srgbClr val="00B050"/>
                </a:solidFill>
              </a:rPr>
              <a:t> round)</a:t>
            </a:r>
            <a:endParaRPr lang="en-US" altLang="zh-CN" sz="2800" dirty="0"/>
          </a:p>
          <a:p>
            <a:pPr hangingPunct="0"/>
            <a:r>
              <a:rPr lang="en-US" altLang="zh-CN" sz="2800" dirty="0"/>
              <a:t>Antenna configuration</a:t>
            </a:r>
          </a:p>
          <a:p>
            <a:pPr lvl="1"/>
            <a:r>
              <a:rPr lang="en-US" altLang="zh-CN" dirty="0">
                <a:latin typeface="Calibri" panose="020F0502020204030204" pitchFamily="34" charset="0"/>
                <a:ea typeface="ＭＳ Ｐゴシック" panose="020B0600070205080204" pitchFamily="50" charset="-128"/>
                <a:cs typeface="Times New Roman" panose="02020603050405020304" pitchFamily="18" charset="0"/>
              </a:rPr>
              <a:t>Define requirements for both 2x2 and 2x4, and applicability rule will be considered</a:t>
            </a:r>
            <a:r>
              <a:rPr lang="en-US" altLang="zh-CN" dirty="0">
                <a:solidFill>
                  <a:srgbClr val="00B050"/>
                </a:solidFill>
              </a:rPr>
              <a:t> (tentative agreements in 1</a:t>
            </a:r>
            <a:r>
              <a:rPr lang="en-US" altLang="zh-CN" baseline="30000" dirty="0">
                <a:solidFill>
                  <a:srgbClr val="00B050"/>
                </a:solidFill>
              </a:rPr>
              <a:t>st</a:t>
            </a:r>
            <a:r>
              <a:rPr lang="en-US" altLang="zh-CN" dirty="0">
                <a:solidFill>
                  <a:srgbClr val="00B050"/>
                </a:solidFill>
              </a:rPr>
              <a:t> round)</a:t>
            </a:r>
            <a:endParaRPr lang="en-GB" altLang="zh-CN" dirty="0">
              <a:latin typeface="Calibri" panose="020F0502020204030204" pitchFamily="34" charset="0"/>
              <a:ea typeface="ＭＳ Ｐゴシック" panose="020B0600070205080204" pitchFamily="50" charset="-128"/>
              <a:cs typeface="Times New Roman" panose="02020603050405020304" pitchFamily="18" charset="0"/>
            </a:endParaRPr>
          </a:p>
          <a:p>
            <a:pPr lvl="1" hangingPunct="0">
              <a:buNone/>
            </a:pPr>
            <a:endParaRPr lang="zh-CN" altLang="zh-CN" sz="2400" dirty="0">
              <a:solidFill>
                <a:srgbClr val="FF0000"/>
              </a:solidFill>
            </a:endParaRPr>
          </a:p>
          <a:p>
            <a:endParaRPr lang="zh-CN" alt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Multi-path fading channel  </a:t>
            </a:r>
            <a:endParaRPr lang="zh-CN" altLang="en-US" dirty="0"/>
          </a:p>
        </p:txBody>
      </p:sp>
      <p:sp>
        <p:nvSpPr>
          <p:cNvPr id="3" name="内容占位符 2"/>
          <p:cNvSpPr>
            <a:spLocks noGrp="1"/>
          </p:cNvSpPr>
          <p:nvPr>
            <p:ph idx="1"/>
          </p:nvPr>
        </p:nvSpPr>
        <p:spPr/>
        <p:txBody>
          <a:bodyPr>
            <a:normAutofit/>
          </a:bodyPr>
          <a:lstStyle/>
          <a:p>
            <a:pPr hangingPunct="0"/>
            <a:r>
              <a:rPr lang="en-US" altLang="zh-CN" sz="2800" dirty="0"/>
              <a:t>Scheduling in TDD special slot for multi-path fading</a:t>
            </a:r>
          </a:p>
          <a:p>
            <a:pPr lvl="1"/>
            <a:r>
              <a:rPr lang="en-US" altLang="zh-CN" sz="2400" dirty="0"/>
              <a:t>Option 1 </a:t>
            </a:r>
            <a:r>
              <a:rPr lang="en-GB" altLang="zh-CN" sz="2400" dirty="0"/>
              <a:t>(Qualcomm, Ericsson, Huawei, Intel): For PDSCH with TDD configuration, do not schedule data in the special slot in order to achieve maximum throughput.</a:t>
            </a:r>
            <a:endParaRPr lang="zh-CN" altLang="zh-CN" sz="2400" dirty="0"/>
          </a:p>
          <a:p>
            <a:pPr lvl="1"/>
            <a:r>
              <a:rPr lang="en-GB" altLang="zh-CN" sz="2400" dirty="0"/>
              <a:t>Option 2 (Intel, CMCC): Also check the HST-SFN performance in special slot</a:t>
            </a:r>
            <a:endParaRPr lang="zh-CN" altLang="zh-CN" sz="2400" dirty="0"/>
          </a:p>
          <a:p>
            <a:pPr lvl="1"/>
            <a:r>
              <a:rPr lang="en-GB" altLang="zh-CN" sz="2400" dirty="0"/>
              <a:t>Option 3 (Samsung, HW): Align with normal PDSCH assumption in Rel-16.</a:t>
            </a:r>
            <a:endParaRPr lang="zh-CN" altLang="zh-CN" sz="2400" dirty="0"/>
          </a:p>
          <a:p>
            <a:pPr lvl="1"/>
            <a:r>
              <a:rPr lang="en-GB" altLang="zh-CN" sz="2400" dirty="0"/>
              <a:t>Option 4 (DOCOMO): Further simulation is needed.</a:t>
            </a:r>
            <a:endParaRPr lang="zh-CN" altLang="zh-CN" sz="2400" dirty="0"/>
          </a:p>
          <a:p>
            <a:endParaRPr lang="zh-CN" altLang="en-US" sz="2800" dirty="0"/>
          </a:p>
        </p:txBody>
      </p:sp>
    </p:spTree>
    <p:extLst>
      <p:ext uri="{BB962C8B-B14F-4D97-AF65-F5344CB8AC3E}">
        <p14:creationId xmlns:p14="http://schemas.microsoft.com/office/powerpoint/2010/main" val="1055463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836712"/>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46856" y="836712"/>
            <a:ext cx="8229600" cy="5184576"/>
          </a:xfrm>
        </p:spPr>
        <p:txBody>
          <a:bodyPr>
            <a:noAutofit/>
          </a:bodyPr>
          <a:lstStyle/>
          <a:p>
            <a:pPr hangingPunct="0"/>
            <a:r>
              <a:rPr lang="en-US" altLang="zh-CN" sz="1800" dirty="0"/>
              <a:t>DPS transmission scheme 1 (including 1a and 1b)</a:t>
            </a:r>
          </a:p>
          <a:p>
            <a:pPr lvl="1" hangingPunct="0"/>
            <a:r>
              <a:rPr lang="en-US" altLang="zh-CN" sz="1800" dirty="0"/>
              <a:t>It is feasible to test the transmission scheme 1 without CRI/L1-RSRP feedback </a:t>
            </a:r>
            <a:r>
              <a:rPr lang="en-US" altLang="zh-CN" sz="1800" dirty="0">
                <a:solidFill>
                  <a:srgbClr val="00B050"/>
                </a:solidFill>
              </a:rPr>
              <a:t>(tentative agreements in 1</a:t>
            </a:r>
            <a:r>
              <a:rPr lang="en-US" altLang="zh-CN" sz="1800" baseline="30000" dirty="0">
                <a:solidFill>
                  <a:srgbClr val="00B050"/>
                </a:solidFill>
              </a:rPr>
              <a:t>st</a:t>
            </a:r>
            <a:r>
              <a:rPr lang="en-US" altLang="zh-CN" sz="1800" dirty="0">
                <a:solidFill>
                  <a:srgbClr val="00B050"/>
                </a:solidFill>
              </a:rPr>
              <a:t> round)</a:t>
            </a:r>
            <a:endParaRPr lang="en-US" altLang="zh-CN" sz="1800" dirty="0"/>
          </a:p>
          <a:p>
            <a:pPr lvl="1" hangingPunct="0"/>
            <a:r>
              <a:rPr lang="en-US" altLang="zh-CN" sz="1800" dirty="0"/>
              <a:t>Whether to define new requirements and tests for DPS transmission scheme 1</a:t>
            </a:r>
          </a:p>
          <a:p>
            <a:pPr lvl="2"/>
            <a:r>
              <a:rPr lang="en-US" altLang="zh-CN" sz="1800" dirty="0"/>
              <a:t>Option 1 (Qualcomm, Samsung, Ericsson): Do not consider Transmission schemes 1a and 1b for defining new requirements </a:t>
            </a:r>
          </a:p>
          <a:p>
            <a:pPr lvl="2"/>
            <a:r>
              <a:rPr lang="en-US" altLang="zh-CN" sz="1800" dirty="0">
                <a:solidFill>
                  <a:srgbClr val="00B0F0"/>
                </a:solidFill>
              </a:rPr>
              <a:t>Option 2 (Vivo, Intel,</a:t>
            </a:r>
            <a:r>
              <a:rPr lang="zh-CN" altLang="en-US" sz="1800" dirty="0">
                <a:solidFill>
                  <a:srgbClr val="00B0F0"/>
                </a:solidFill>
              </a:rPr>
              <a:t> </a:t>
            </a:r>
            <a:r>
              <a:rPr lang="en-US" altLang="zh-CN" sz="1800" dirty="0">
                <a:solidFill>
                  <a:srgbClr val="00B0F0"/>
                </a:solidFill>
              </a:rPr>
              <a:t>HW, CMCC): Define requirements for both 1a and 1b schemes for different UE capabilities with corresponding applicability rule</a:t>
            </a:r>
            <a:endParaRPr lang="zh-CN" altLang="zh-CN" sz="1800" dirty="0"/>
          </a:p>
          <a:p>
            <a:pPr lvl="2"/>
            <a:r>
              <a:rPr lang="en-US" altLang="zh-CN" sz="1800" strike="sngStrike" dirty="0">
                <a:solidFill>
                  <a:srgbClr val="00B0F0"/>
                </a:solidFill>
              </a:rPr>
              <a:t>Option 2 (Intel): Define demodulation requirements for DPS scheme 1a, consider transmission scheme 1b in a later stage of WI. </a:t>
            </a:r>
            <a:endParaRPr lang="zh-CN" altLang="zh-CN" sz="1800" strike="sngStrike" dirty="0">
              <a:solidFill>
                <a:srgbClr val="00B0F0"/>
              </a:solidFill>
            </a:endParaRPr>
          </a:p>
          <a:p>
            <a:pPr lvl="2"/>
            <a:r>
              <a:rPr lang="en-US" altLang="zh-CN" sz="1800" strike="sngStrike" dirty="0">
                <a:solidFill>
                  <a:srgbClr val="00B0F0"/>
                </a:solidFill>
              </a:rPr>
              <a:t>Option 3 (Huawei): Only define performance requirements for transmission scheme 1b for DPS </a:t>
            </a:r>
            <a:endParaRPr lang="zh-CN" altLang="zh-CN" sz="1800" strike="sngStrike" dirty="0">
              <a:solidFill>
                <a:srgbClr val="00B0F0"/>
              </a:solidFill>
            </a:endParaRPr>
          </a:p>
          <a:p>
            <a:pPr lvl="2"/>
            <a:r>
              <a:rPr lang="en-US" altLang="zh-CN" sz="1800" strike="sngStrike" dirty="0">
                <a:solidFill>
                  <a:srgbClr val="00B0F0"/>
                </a:solidFill>
              </a:rPr>
              <a:t>Option 4 (CMCC, Vivo): it is better to have requirements for transmission scheme 1.If companies share the similar view that the requirements of HST single tap can be reused for transmission scheme 1, may be no new requirements is needed, and we just need to say in the spec that the requirements of HST single tap are applied to transmission scheme 1.</a:t>
            </a:r>
            <a:endParaRPr lang="zh-CN" altLang="zh-CN" sz="1800" strike="sngStrike" dirty="0">
              <a:solidFill>
                <a:srgbClr val="00B0F0"/>
              </a:solidFill>
            </a:endParaRPr>
          </a:p>
          <a:p>
            <a:pPr lvl="2"/>
            <a:r>
              <a:rPr lang="en-US" altLang="zh-CN" sz="1800" strike="sngStrike" dirty="0">
                <a:solidFill>
                  <a:srgbClr val="00B0F0"/>
                </a:solidFill>
              </a:rPr>
              <a:t>Option 5 (Vivo): we can define requirements and test cases for both 1a and 1b for different UE capability</a:t>
            </a:r>
          </a:p>
          <a:p>
            <a:pPr lvl="1" hangingPunct="0"/>
            <a:endParaRPr lang="en-US" altLang="zh-CN" sz="1800" dirty="0"/>
          </a:p>
          <a:p>
            <a:pPr lvl="1" hangingPunct="0"/>
            <a:endParaRPr lang="en-US" altLang="zh-CN" sz="1800" dirty="0"/>
          </a:p>
          <a:p>
            <a:pPr lvl="2">
              <a:buNone/>
            </a:pPr>
            <a:endParaRPr lang="en-US" altLang="zh-CN" sz="1800" dirty="0"/>
          </a:p>
          <a:p>
            <a:pPr marL="342900" lvl="1" indent="-342900">
              <a:buFont typeface="Arial" pitchFamily="34" charset="0"/>
              <a:buChar char="•"/>
            </a:pPr>
            <a:endParaRPr lang="en-US" altLang="zh-CN" sz="1800" dirty="0"/>
          </a:p>
        </p:txBody>
      </p:sp>
      <p:sp>
        <p:nvSpPr>
          <p:cNvPr id="5" name="TextBox 4"/>
          <p:cNvSpPr txBox="1"/>
          <p:nvPr/>
        </p:nvSpPr>
        <p:spPr>
          <a:xfrm>
            <a:off x="755576" y="6525344"/>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323084871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4352</TotalTime>
  <Words>2101</Words>
  <Application>Microsoft Office PowerPoint</Application>
  <PresentationFormat>全屏显示(4:3)</PresentationFormat>
  <Paragraphs>273</Paragraphs>
  <Slides>20</Slides>
  <Notes>14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20</vt:i4>
      </vt:variant>
    </vt:vector>
  </HeadingPairs>
  <TitlesOfParts>
    <vt:vector size="25" baseType="lpstr">
      <vt:lpstr>Arial</vt:lpstr>
      <vt:lpstr>Calibri</vt:lpstr>
      <vt:lpstr>Times New Roman</vt:lpstr>
      <vt:lpstr>Wingdings</vt:lpstr>
      <vt:lpstr>Office 主题</vt:lpstr>
      <vt:lpstr>PowerPoint 演示文稿</vt:lpstr>
      <vt:lpstr>Background</vt:lpstr>
      <vt:lpstr>HST-SFN</vt:lpstr>
      <vt:lpstr>HST-SFN</vt:lpstr>
      <vt:lpstr>HST single tap</vt:lpstr>
      <vt:lpstr>HST single tap</vt:lpstr>
      <vt:lpstr>Multi-path fading channel </vt:lpstr>
      <vt:lpstr>Multi-path fading channel  </vt:lpstr>
      <vt:lpstr>Transmission scheme </vt:lpstr>
      <vt:lpstr>Transmission scheme </vt:lpstr>
      <vt:lpstr>Transmission scheme </vt:lpstr>
      <vt:lpstr>Transmission scheme </vt:lpstr>
      <vt:lpstr>Transmission scheme </vt:lpstr>
      <vt:lpstr>Target speed </vt:lpstr>
      <vt:lpstr>Release independent </vt:lpstr>
      <vt:lpstr>Applicability for different channel models </vt:lpstr>
      <vt:lpstr>Updated simulation assumption for HST-SFN </vt:lpstr>
      <vt:lpstr>Updated simulation assumption for HST-single tap</vt:lpstr>
      <vt:lpstr>Simulation assumption for multi-path fading channel</vt:lpstr>
      <vt:lpstr>Annex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cmri</dc:creator>
  <cp:lastModifiedBy>jingjing chen</cp:lastModifiedBy>
  <cp:revision>242</cp:revision>
  <dcterms:created xsi:type="dcterms:W3CDTF">2018-01-09T09:10:37Z</dcterms:created>
  <dcterms:modified xsi:type="dcterms:W3CDTF">2020-03-04T15:38:50Z</dcterms:modified>
</cp:coreProperties>
</file>