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317" r:id="rId4"/>
    <p:sldId id="312" r:id="rId5"/>
    <p:sldId id="313" r:id="rId6"/>
    <p:sldId id="315" r:id="rId7"/>
    <p:sldId id="314" r:id="rId8"/>
    <p:sldId id="311" r:id="rId9"/>
    <p:sldId id="316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0"/>
            <p14:sldId id="317"/>
            <p14:sldId id="312"/>
            <p14:sldId id="313"/>
            <p14:sldId id="315"/>
            <p14:sldId id="314"/>
            <p14:sldId id="311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0D63CF-3462-4A14-9EA5-80E03288191B}" v="1" dt="2020-03-04T22:30:31.802"/>
    <p1510:client id="{A8F844A2-BF63-45F8-B641-2C4CA1B0FEA8}" v="1" dt="2020-03-04T23:30:44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2742" autoAdjust="0"/>
  </p:normalViewPr>
  <p:slideViewPr>
    <p:cSldViewPr>
      <p:cViewPr varScale="1">
        <p:scale>
          <a:sx n="114" d="100"/>
          <a:sy n="114" d="100"/>
        </p:scale>
        <p:origin x="19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v Nigam" userId="5d6eecaa-87af-434f-b1c7-8f35e61232ad" providerId="ADAL" clId="{A8F844A2-BF63-45F8-B641-2C4CA1B0FEA8}"/>
    <pc:docChg chg="modSld">
      <pc:chgData name="Gaurav Nigam" userId="5d6eecaa-87af-434f-b1c7-8f35e61232ad" providerId="ADAL" clId="{A8F844A2-BF63-45F8-B641-2C4CA1B0FEA8}" dt="2020-03-04T23:30:44.092" v="9" actId="207"/>
      <pc:docMkLst>
        <pc:docMk/>
      </pc:docMkLst>
      <pc:sldChg chg="modSp">
        <pc:chgData name="Gaurav Nigam" userId="5d6eecaa-87af-434f-b1c7-8f35e61232ad" providerId="ADAL" clId="{A8F844A2-BF63-45F8-B641-2C4CA1B0FEA8}" dt="2020-03-04T23:30:44.092" v="9" actId="207"/>
        <pc:sldMkLst>
          <pc:docMk/>
          <pc:sldMk cId="719515416" sldId="312"/>
        </pc:sldMkLst>
        <pc:spChg chg="mod">
          <ac:chgData name="Gaurav Nigam" userId="5d6eecaa-87af-434f-b1c7-8f35e61232ad" providerId="ADAL" clId="{A8F844A2-BF63-45F8-B641-2C4CA1B0FEA8}" dt="2020-03-04T23:30:44.092" v="9" actId="207"/>
          <ac:spMkLst>
            <pc:docMk/>
            <pc:sldMk cId="719515416" sldId="312"/>
            <ac:spMk id="3" creationId="{00000000-0000-0000-0000-000000000000}"/>
          </ac:spMkLst>
        </pc:spChg>
      </pc:sldChg>
    </pc:docChg>
  </pc:docChgLst>
  <pc:docChgLst>
    <pc:chgData name="Gaurav Nigam" userId="5d6eecaa-87af-434f-b1c7-8f35e61232ad" providerId="ADAL" clId="{850D63CF-3462-4A14-9EA5-80E03288191B}"/>
    <pc:docChg chg="undo custSel modSld">
      <pc:chgData name="Gaurav Nigam" userId="5d6eecaa-87af-434f-b1c7-8f35e61232ad" providerId="ADAL" clId="{850D63CF-3462-4A14-9EA5-80E03288191B}" dt="2020-03-04T22:30:31.801" v="102" actId="207"/>
      <pc:docMkLst>
        <pc:docMk/>
      </pc:docMkLst>
      <pc:sldChg chg="modSp">
        <pc:chgData name="Gaurav Nigam" userId="5d6eecaa-87af-434f-b1c7-8f35e61232ad" providerId="ADAL" clId="{850D63CF-3462-4A14-9EA5-80E03288191B}" dt="2020-03-04T22:30:31.801" v="102" actId="207"/>
        <pc:sldMkLst>
          <pc:docMk/>
          <pc:sldMk cId="719515416" sldId="312"/>
        </pc:sldMkLst>
        <pc:spChg chg="mod">
          <ac:chgData name="Gaurav Nigam" userId="5d6eecaa-87af-434f-b1c7-8f35e61232ad" providerId="ADAL" clId="{850D63CF-3462-4A14-9EA5-80E03288191B}" dt="2020-03-04T22:30:31.801" v="102" actId="207"/>
          <ac:spMkLst>
            <pc:docMk/>
            <pc:sldMk cId="719515416" sldId="31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PMI reporting requirements for NR </a:t>
            </a:r>
            <a:r>
              <a:rPr lang="en-US" altLang="ja-JP" sz="4000" dirty="0" err="1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Qualcomm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</a:t>
            </a:r>
            <a:r>
              <a:rPr lang="en-US" altLang="zh-CN" b="1" dirty="0"/>
              <a:t>4-e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-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/>
              <a:t>Agenda item: 8.11.3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R4-2002421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Test Cases with 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the test cases covering CSI-RS interference from neighboring cells and/or sectors</a:t>
            </a:r>
          </a:p>
          <a:p>
            <a:pPr lvl="1"/>
            <a:r>
              <a:rPr lang="en-US" altLang="zh-CN" dirty="0"/>
              <a:t>Option 1: Yes (Ericsson)</a:t>
            </a:r>
          </a:p>
          <a:p>
            <a:pPr lvl="1"/>
            <a:r>
              <a:rPr lang="en-US" altLang="zh-CN" dirty="0"/>
              <a:t>Option 2: No (Samsung, QC, Huawei, </a:t>
            </a:r>
            <a:r>
              <a:rPr lang="en-US" altLang="zh-CN" dirty="0">
                <a:solidFill>
                  <a:srgbClr val="FF0000"/>
                </a:solidFill>
              </a:rPr>
              <a:t>Intel</a:t>
            </a:r>
            <a:r>
              <a:rPr lang="en-US" altLang="zh-C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658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82AEB-4D13-464E-A138-B2E93660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Case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73C3-CF57-49A7-BC07-484747C0A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Similar assumption as that of the test case for Rel-15 Type II Codebook. (QC, Ericsson, </a:t>
            </a:r>
            <a:r>
              <a:rPr lang="en-US" dirty="0">
                <a:solidFill>
                  <a:srgbClr val="FF0000"/>
                </a:solidFill>
              </a:rPr>
              <a:t>Samsung</a:t>
            </a:r>
            <a:r>
              <a:rPr lang="en-US" dirty="0"/>
              <a:t>)</a:t>
            </a:r>
          </a:p>
          <a:p>
            <a:r>
              <a:rPr lang="en-US" dirty="0"/>
              <a:t>Other options not precluded.</a:t>
            </a:r>
          </a:p>
        </p:txBody>
      </p:sp>
    </p:spTree>
    <p:extLst>
      <p:ext uri="{BB962C8B-B14F-4D97-AF65-F5344CB8AC3E}">
        <p14:creationId xmlns:p14="http://schemas.microsoft.com/office/powerpoint/2010/main" val="248670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1208" y="20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Number of ports and </a:t>
            </a:r>
            <a:r>
              <a:rPr lang="en-US" altLang="zh-CN" dirty="0" err="1"/>
              <a:t>subbands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928" y="1163600"/>
            <a:ext cx="8229600" cy="5289736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Number of CSI-RS ports:</a:t>
            </a:r>
          </a:p>
          <a:p>
            <a:pPr lvl="1"/>
            <a:r>
              <a:rPr lang="en-US" altLang="zh-CN" dirty="0"/>
              <a:t>Option 1: 16 ports with (N1,N2) =(4,2) and (O1,O2)=(4,4) (Samsung, QC)</a:t>
            </a:r>
          </a:p>
          <a:p>
            <a:pPr lvl="1"/>
            <a:r>
              <a:rPr lang="en-US" altLang="zh-CN" dirty="0"/>
              <a:t>Option 2 : 32 ports with (N1,N2) = (4,4) and (O1,O2)=(4,4) (</a:t>
            </a:r>
            <a:r>
              <a:rPr lang="en-GB" altLang="zh-CN" dirty="0"/>
              <a:t>Ericsson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>
                <a:solidFill>
                  <a:srgbClr val="00B0F0"/>
                </a:solidFill>
              </a:rPr>
              <a:t>Option 3: 4 ports with (N1,N2) = (2,1) and (O1, O2) = (4,1) (Docomo)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Number of PMI </a:t>
            </a:r>
            <a:r>
              <a:rPr lang="en-US" altLang="zh-CN" dirty="0" err="1"/>
              <a:t>Subbands</a:t>
            </a:r>
            <a:r>
              <a:rPr lang="en-US" altLang="zh-CN" dirty="0"/>
              <a:t> Per CQI </a:t>
            </a:r>
            <a:r>
              <a:rPr lang="en-US" altLang="zh-CN" dirty="0" err="1"/>
              <a:t>Subband</a:t>
            </a:r>
            <a:endParaRPr lang="en-US" altLang="zh-CN" dirty="0"/>
          </a:p>
          <a:p>
            <a:pPr lvl="1"/>
            <a:r>
              <a:rPr lang="en-US" altLang="zh-CN" dirty="0"/>
              <a:t>Option 1: R = 1 (QC)</a:t>
            </a:r>
          </a:p>
          <a:p>
            <a:pPr lvl="1"/>
            <a:r>
              <a:rPr lang="en-US" altLang="zh-CN" dirty="0"/>
              <a:t>Option 2: R = 2 (Samsung)</a:t>
            </a:r>
          </a:p>
          <a:p>
            <a:pPr lvl="1"/>
            <a:r>
              <a:rPr lang="en-US" altLang="zh-CN" strike="sngStrike" dirty="0">
                <a:solidFill>
                  <a:srgbClr val="00B0F0"/>
                </a:solidFill>
              </a:rPr>
              <a:t>Other options not precluded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Wideband and sub-band PMI (new issue)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1: Wideband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2: Sub-band </a:t>
            </a:r>
          </a:p>
          <a:p>
            <a:pPr lvl="1"/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951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Codebook Parameters and Beam Steering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Codebook parameter configuration </a:t>
            </a:r>
          </a:p>
          <a:p>
            <a:pPr lvl="1"/>
            <a:r>
              <a:rPr lang="en-US" altLang="zh-CN" dirty="0"/>
              <a:t>Option 1: paramCombination-r16: 6, with L =4, </a:t>
            </a:r>
            <a:r>
              <a:rPr lang="en-US" altLang="zh-CN" i="1" dirty="0"/>
              <a:t>p</a:t>
            </a:r>
            <a:r>
              <a:rPr lang="el-GR" altLang="zh-CN" i="1" baseline="-25000" dirty="0"/>
              <a:t>ν</a:t>
            </a:r>
            <a:r>
              <a:rPr lang="en-US" altLang="zh-CN" dirty="0"/>
              <a:t> =1/2, </a:t>
            </a:r>
            <a:r>
              <a:rPr lang="el-GR" altLang="zh-CN" dirty="0"/>
              <a:t>β=1/2</a:t>
            </a:r>
            <a:r>
              <a:rPr lang="en-US" altLang="zh-CN" dirty="0"/>
              <a:t>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Beam-steering model</a:t>
            </a:r>
          </a:p>
          <a:p>
            <a:pPr lvl="1"/>
            <a:r>
              <a:rPr lang="en-US" altLang="zh-CN" dirty="0"/>
              <a:t>Option 1: Taking beam steering approach as specified in B.2.3B.4A of TS 36.101 as staring point with further extension applicable for L beams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7363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DF51-544B-4D51-A192-FCF9DF18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26670-0C70-4555-9F59-61003713A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Channel Model</a:t>
            </a:r>
          </a:p>
          <a:p>
            <a:pPr lvl="1"/>
            <a:r>
              <a:rPr lang="en-US" dirty="0"/>
              <a:t>Option 1: TDLA30-5 (QC)</a:t>
            </a:r>
          </a:p>
          <a:p>
            <a:pPr lvl="1"/>
            <a:r>
              <a:rPr lang="en-US" dirty="0"/>
              <a:t>Other options not precluded</a:t>
            </a:r>
          </a:p>
          <a:p>
            <a:r>
              <a:rPr lang="en-US" dirty="0"/>
              <a:t>MIMO Correlation</a:t>
            </a:r>
          </a:p>
          <a:p>
            <a:pPr lvl="1"/>
            <a:r>
              <a:rPr lang="en-US" dirty="0"/>
              <a:t>Option 1: XP High (QC)</a:t>
            </a:r>
          </a:p>
          <a:p>
            <a:pPr lvl="1"/>
            <a:r>
              <a:rPr lang="en-US" dirty="0"/>
              <a:t>Option 2: XP Medium (Intel)</a:t>
            </a:r>
          </a:p>
          <a:p>
            <a:pPr lvl="1"/>
            <a:r>
              <a:rPr lang="en-US" dirty="0"/>
              <a:t>Other options not precluded</a:t>
            </a:r>
          </a:p>
        </p:txBody>
      </p:sp>
    </p:spTree>
    <p:extLst>
      <p:ext uri="{BB962C8B-B14F-4D97-AF65-F5344CB8AC3E}">
        <p14:creationId xmlns:p14="http://schemas.microsoft.com/office/powerpoint/2010/main" val="329521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Other 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MCS and Rank </a:t>
            </a:r>
          </a:p>
          <a:p>
            <a:pPr lvl="1"/>
            <a:r>
              <a:rPr lang="en-US" altLang="zh-CN" dirty="0"/>
              <a:t>Option 1: MCS 20 (64QAM Table), Rank 2 (Samsung)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Whether to reuse remaining parameters from Rel-15 Type II Codebook requirements</a:t>
            </a:r>
          </a:p>
          <a:p>
            <a:pPr lvl="1"/>
            <a:r>
              <a:rPr lang="en-US" altLang="zh-CN" dirty="0"/>
              <a:t>Option 1: Yes (Samsung, QC,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GB" altLang="zh-CN" dirty="0"/>
              <a:t>Ericsson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Option 2: No</a:t>
            </a:r>
          </a:p>
        </p:txBody>
      </p:sp>
    </p:spTree>
    <p:extLst>
      <p:ext uri="{BB962C8B-B14F-4D97-AF65-F5344CB8AC3E}">
        <p14:creationId xmlns:p14="http://schemas.microsoft.com/office/powerpoint/2010/main" val="266751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Test Metric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Option 1: Relative Throughput ratio between following PMI and random PMI (Samsung, QC, Huawei)</a:t>
            </a:r>
            <a:endParaRPr lang="en-US" dirty="0"/>
          </a:p>
          <a:p>
            <a:r>
              <a:rPr lang="en-GB" dirty="0"/>
              <a:t>Option 2: Relative Throughput ratio with following PMI between enhanced Type II codebook and Rel-15 Type II codebook (Samsung, Huawei)</a:t>
            </a:r>
          </a:p>
          <a:p>
            <a:r>
              <a:rPr lang="en-US" dirty="0"/>
              <a:t>Option 3: Same test metric as in LTE for advanced CSI requirements(</a:t>
            </a:r>
            <a:r>
              <a:rPr lang="en-US" dirty="0">
                <a:solidFill>
                  <a:srgbClr val="FF0000"/>
                </a:solidFill>
              </a:rPr>
              <a:t>Intel</a:t>
            </a:r>
            <a:r>
              <a:rPr lang="en-US" dirty="0"/>
              <a:t>).</a:t>
            </a:r>
          </a:p>
          <a:p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409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CF4B-36D0-433C-B20B-4CCE842F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51407-9659-46A4-AF71-2D7311B59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initial simulations:</a:t>
            </a:r>
          </a:p>
          <a:p>
            <a:pPr lvl="1"/>
            <a:r>
              <a:rPr lang="en-US" dirty="0"/>
              <a:t>Use the parameters listed in previous slides.</a:t>
            </a:r>
          </a:p>
          <a:p>
            <a:pPr lvl="1"/>
            <a:r>
              <a:rPr lang="en-US" dirty="0"/>
              <a:t>The remaining parameters will be same as for Rel-15 Type II codebook simulation assumptions in R4-2002394</a:t>
            </a:r>
          </a:p>
        </p:txBody>
      </p:sp>
    </p:spTree>
    <p:extLst>
      <p:ext uri="{BB962C8B-B14F-4D97-AF65-F5344CB8AC3E}">
        <p14:creationId xmlns:p14="http://schemas.microsoft.com/office/powerpoint/2010/main" val="120903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14537</TotalTime>
  <Words>490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テーマ</vt:lpstr>
      <vt:lpstr>Way forward on PMI reporting requirements for NR eMIMO</vt:lpstr>
      <vt:lpstr>Test Cases with Interference</vt:lpstr>
      <vt:lpstr>Test Case Design</vt:lpstr>
      <vt:lpstr>Number of ports and subbands</vt:lpstr>
      <vt:lpstr>Codebook Parameters and Beam Steering</vt:lpstr>
      <vt:lpstr>Propagation Condition</vt:lpstr>
      <vt:lpstr>Other Test Parameters</vt:lpstr>
      <vt:lpstr>Test Metric</vt:lpstr>
      <vt:lpstr>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Gaurav Nigam</cp:lastModifiedBy>
  <cp:revision>534</cp:revision>
  <dcterms:created xsi:type="dcterms:W3CDTF">2017-01-18T16:32:26Z</dcterms:created>
  <dcterms:modified xsi:type="dcterms:W3CDTF">2020-03-04T23:30:47Z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