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0"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 Gheorghiu" initials="VG" lastIdx="3" clrIdx="0">
    <p:extLst>
      <p:ext uri="{19B8F6BF-5375-455C-9EA6-DF929625EA0E}">
        <p15:presenceInfo xmlns:p15="http://schemas.microsoft.com/office/powerpoint/2012/main" userId="S::vgheorgh@qti.qualcomm.com::1b05222c-5bbc-409b-8b8f-fa45e84d6a9d" providerId="AD"/>
      </p:ext>
    </p:extLst>
  </p:cmAuthor>
  <p:cmAuthor id="2" name="Chunhui Zhang" initials="CZ" lastIdx="4" clrIdx="1">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76" d="100"/>
          <a:sy n="76" d="100"/>
        </p:scale>
        <p:origin x="5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4C66998E-F7FD-4D3B-9209-8E901824EE8A}"/>
    <pc:docChg chg="custSel">
      <pc:chgData name="Chunhui Zhang" userId="fdc248b9-f08b-4c7c-a534-e43a1ca2b185" providerId="ADAL" clId="{4C66998E-F7FD-4D3B-9209-8E901824EE8A}" dt="2020-03-03T19:58:43.774" v="3" actId="1589"/>
      <pc:docMkLst>
        <pc:docMk/>
      </pc:docMkLst>
      <pc:sldChg chg="addCm">
        <pc:chgData name="Chunhui Zhang" userId="fdc248b9-f08b-4c7c-a534-e43a1ca2b185" providerId="ADAL" clId="{4C66998E-F7FD-4D3B-9209-8E901824EE8A}" dt="2020-03-03T19:58:43.774" v="3" actId="1589"/>
        <pc:sldMkLst>
          <pc:docMk/>
          <pc:sldMk cId="70750289" sldId="259"/>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03T14:40:00.971" idx="1">
    <p:pos x="6199" y="1178"/>
    <p:text>What exactly does this mean? why this cannot be agreed this meeitng if requirement is clear?</p:text>
    <p:extLst>
      <p:ext uri="{C676402C-5697-4E1C-873F-D02D1690AC5C}">
        <p15:threadingInfo xmlns:p15="http://schemas.microsoft.com/office/powerpoint/2012/main" timeZoneBias="300"/>
      </p:ext>
    </p:extLst>
  </p:cm>
  <p:cm authorId="2" dt="2020-03-03T20:54:05.027" idx="1">
    <p:pos x="6199" y="1314"/>
    <p:text>Requirement is clear but the assumption is not clear to us, i listed the assumptions below.</p:text>
    <p:extLst>
      <p:ext uri="{C676402C-5697-4E1C-873F-D02D1690AC5C}">
        <p15:threadingInfo xmlns:p15="http://schemas.microsoft.com/office/powerpoint/2012/main" timeZoneBias="-60">
          <p15:parentCm authorId="1" idx="1"/>
        </p15:threadingInfo>
      </p:ext>
    </p:extLst>
  </p:cm>
  <p:cm authorId="2" dt="2020-03-03T20:56:38.190" idx="2">
    <p:pos x="6199" y="1450"/>
    <p:text>On top of that, we also need consider what it means for relative IAB MT freq error when IAB MT is used as sync reference. Our understanding is that in this case, the IAB DU freq error will follow the IAB MT and freq error will built up...</p:text>
    <p:extLst>
      <p:ext uri="{C676402C-5697-4E1C-873F-D02D1690AC5C}">
        <p15:threadingInfo xmlns:p15="http://schemas.microsoft.com/office/powerpoint/2012/main" timeZoneBias="-60">
          <p15:parentCm authorId="1" idx="1"/>
        </p15:threadingInfo>
      </p:ext>
    </p:extLst>
  </p:cm>
  <p:cm authorId="1" dt="2020-03-03T14:40:46.930" idx="2">
    <p:pos x="5725" y="2065"/>
    <p:text>Is this talking about the parent's receiver that is demodulating the MT signals?</p:text>
    <p:extLst>
      <p:ext uri="{C676402C-5697-4E1C-873F-D02D1690AC5C}">
        <p15:threadingInfo xmlns:p15="http://schemas.microsoft.com/office/powerpoint/2012/main" timeZoneBias="300"/>
      </p:ext>
    </p:extLst>
  </p:cm>
  <p:cm authorId="2" dt="2020-03-03T20:56:59.570" idx="3">
    <p:pos x="5725" y="2201"/>
    <p:text>yes, that is correct</p:text>
    <p:extLst>
      <p:ext uri="{C676402C-5697-4E1C-873F-D02D1690AC5C}">
        <p15:threadingInfo xmlns:p15="http://schemas.microsoft.com/office/powerpoint/2012/main" timeZoneBias="-60">
          <p15:parentCm authorId="1" idx="2"/>
        </p15:threadingInfo>
      </p:ext>
    </p:extLst>
  </p:cm>
  <p:cm authorId="1" dt="2020-03-03T14:41:25.798" idx="3">
    <p:pos x="6912" y="2234"/>
    <p:text>Can you please clarify what this means? total error at the IAB-MT should be 0.1ppm?</p:text>
    <p:extLst>
      <p:ext uri="{C676402C-5697-4E1C-873F-D02D1690AC5C}">
        <p15:threadingInfo xmlns:p15="http://schemas.microsoft.com/office/powerpoint/2012/main" timeZoneBias="300"/>
      </p:ext>
    </p:extLst>
  </p:cm>
  <p:cm authorId="2" dt="2020-03-03T20:58:43.765" idx="4">
    <p:pos x="6912" y="2370"/>
    <p:text>I think from Nokia paper and ZTE paper, they indicate the total toleraable IAB MT freq error on parent IAB is 0.1ppm relative its downlink signal.</p:text>
    <p:extLst>
      <p:ext uri="{C676402C-5697-4E1C-873F-D02D1690AC5C}">
        <p15:threadingInfo xmlns:p15="http://schemas.microsoft.com/office/powerpoint/2012/main" timeZoneBias="-60">
          <p15:parentCm authorId="1" idx="3"/>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945B-ED50-4B41-B7D3-EB4A7CE93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7E9183D5-12CB-4813-A7C5-9227FEF97A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CEC8046-C839-4230-9ADC-E4DBC1FDCCE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C3F9F286-862D-4101-8249-F602175942A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695099E-B1CF-4ED5-B8AF-9A5B04D63CCE}"/>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719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B61C-D67E-43DB-8C4B-A89E3635E593}"/>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6E74C862-FB86-4B27-922B-5060A65A7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055E20E-8479-402E-AD15-4658BB0C8811}"/>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E77C66DF-24D8-4DA1-B61A-9741A9713BA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ADCC5BC-D2A1-4E41-B041-3852E6806C0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8259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9273D-FE79-4D0C-969D-847865608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FEE417-03D9-43C6-9AC9-9A97CB3A1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7268538F-23F1-48A4-BD3C-7354BA3950A8}"/>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69E59A1F-BC5B-4BA7-9E7F-D4D7AA862F6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78A1B06-A2D4-4D1D-A6D9-D61B2C93ED87}"/>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91722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EF26-7C3E-4053-B1F2-4CB47077597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897AD47-6873-4CC8-88C8-04176AC1E5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A268574-D8D0-4710-980D-C00BA3775B4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97EB144B-AB0E-4A96-9F6A-973598EB7FF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9BB1ACC3-C142-4462-8AB6-776520FE1F68}"/>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07669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CE8B9-C4FC-4E2A-B64F-C8608D16F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FDE642CA-8280-40E6-996E-01E86EBA2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F8F71-FED1-4267-911F-4BE1F967FBB9}"/>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79024CB3-1C10-49C5-A44B-9671E013890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517F9A2-98BC-4E07-AFA1-A18221EE52E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0223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A615-FDA3-4EA3-9790-E551C1C375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F284CBD-B31D-4F85-BDB8-066312F7D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92E8964D-ABDE-4505-A9CF-707C2EDF6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5BAAAB3E-CA43-4811-A1B0-D0F5515D9E4C}"/>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7CE1B04D-B19D-4D30-9053-578C6D1E0BC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9BDB85C-6E25-4C0C-AC9E-5D6630EFDE55}"/>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11434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CC05-B574-49A0-BEC0-3A9302E6120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0BB3DEA9-06F2-4984-B432-04DBF7B0E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56FEE4-0738-47C9-9214-DB98A9D45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829322D-F55D-46D0-9E78-5CA47FBA9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67E42-D6EE-4032-BF30-E5D0B955A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27716299-20FB-4ACA-86C6-8F3309441ECE}"/>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8" name="Footer Placeholder 7">
            <a:extLst>
              <a:ext uri="{FF2B5EF4-FFF2-40B4-BE49-F238E27FC236}">
                <a16:creationId xmlns:a16="http://schemas.microsoft.com/office/drawing/2014/main" id="{B6D81C1E-8F5E-498E-B14A-C111412030B6}"/>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72162719-8530-48E2-87F1-4D1A258C31B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0331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6539-8EE4-460F-9F7E-9CCCC9ADEE18}"/>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58E830D5-1CC7-40B4-B07E-BE7645C51FE6}"/>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4" name="Footer Placeholder 3">
            <a:extLst>
              <a:ext uri="{FF2B5EF4-FFF2-40B4-BE49-F238E27FC236}">
                <a16:creationId xmlns:a16="http://schemas.microsoft.com/office/drawing/2014/main" id="{35B06F01-6ABF-4A77-8966-A5C5548C8B1A}"/>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86BF107E-5D25-48C9-9BF5-866EFD1AA82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42029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D82C7B-94C2-4463-9AC1-414DAAA8CEC7}"/>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3" name="Footer Placeholder 2">
            <a:extLst>
              <a:ext uri="{FF2B5EF4-FFF2-40B4-BE49-F238E27FC236}">
                <a16:creationId xmlns:a16="http://schemas.microsoft.com/office/drawing/2014/main" id="{6C6F4D0E-174F-40AA-B8C9-5AEA5237FE6F}"/>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D6BEE14E-E454-433D-8798-15D19E0F61ED}"/>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610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D274-7F6C-4D2D-8D1C-E3BC4EFF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41975173-010A-4C6E-B3F7-EEDAD16E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FC3DC488-D036-4CEA-97EE-6D6A4F30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A3032-5DAD-4724-A765-60E780E669C4}"/>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219AEBB2-8EAA-4F8C-98B0-6693EE5030B7}"/>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09F944F-FD58-408D-AA27-DEB9374DDCA0}"/>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17667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E453-1443-4915-8D39-0C9840151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092CA47F-47AA-4FC1-A26B-69C1465AB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0E2E3848-CCCA-4754-8666-E4E6CE1E1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97014-201F-40E8-9A1E-8AF4E3B7C97D}"/>
              </a:ext>
            </a:extLst>
          </p:cNvPr>
          <p:cNvSpPr>
            <a:spLocks noGrp="1"/>
          </p:cNvSpPr>
          <p:nvPr>
            <p:ph type="dt" sz="half" idx="10"/>
          </p:nvPr>
        </p:nvSpPr>
        <p:spPr/>
        <p:txBody>
          <a:bodyPr/>
          <a:lstStyle/>
          <a:p>
            <a:fld id="{9CB7EEB1-1759-49CF-8281-207530E5E269}" type="datetimeFigureOut">
              <a:rPr lang="fi-FI" smtClean="0"/>
              <a:t>3.3.2020</a:t>
            </a:fld>
            <a:endParaRPr lang="fi-FI"/>
          </a:p>
        </p:txBody>
      </p:sp>
      <p:sp>
        <p:nvSpPr>
          <p:cNvPr id="6" name="Footer Placeholder 5">
            <a:extLst>
              <a:ext uri="{FF2B5EF4-FFF2-40B4-BE49-F238E27FC236}">
                <a16:creationId xmlns:a16="http://schemas.microsoft.com/office/drawing/2014/main" id="{AFBAE3CC-A317-4616-BEAE-5758BC0036D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52A88153-CD3D-4166-B7E9-277E4A1878B6}"/>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96914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FCCB66-F084-49E1-BC8A-45EF3A028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1DAD7581-A9A9-4988-96EB-AA6A7D4167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A9620EC-F97C-4DCD-A9C2-7A22C1A81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3.3.2020</a:t>
            </a:fld>
            <a:endParaRPr lang="fi-FI"/>
          </a:p>
        </p:txBody>
      </p:sp>
      <p:sp>
        <p:nvSpPr>
          <p:cNvPr id="5" name="Footer Placeholder 4">
            <a:extLst>
              <a:ext uri="{FF2B5EF4-FFF2-40B4-BE49-F238E27FC236}">
                <a16:creationId xmlns:a16="http://schemas.microsoft.com/office/drawing/2014/main" id="{DD6A7740-1DA5-4CC0-B8D5-B625212B9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5C20A84A-A7E0-4BBF-8C7C-222526DB8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extLst>
      <p:ext uri="{BB962C8B-B14F-4D97-AF65-F5344CB8AC3E}">
        <p14:creationId xmlns:p14="http://schemas.microsoft.com/office/powerpoint/2010/main" val="119751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16A6-8A92-4EF2-BBD1-135E9345C130}"/>
              </a:ext>
            </a:extLst>
          </p:cNvPr>
          <p:cNvSpPr>
            <a:spLocks noGrp="1"/>
          </p:cNvSpPr>
          <p:nvPr>
            <p:ph type="ctrTitle"/>
          </p:nvPr>
        </p:nvSpPr>
        <p:spPr/>
        <p:txBody>
          <a:bodyPr/>
          <a:lstStyle/>
          <a:p>
            <a:r>
              <a:rPr lang="en-US" dirty="0"/>
              <a:t>WF on IAB Tx Signal Quality</a:t>
            </a:r>
            <a:endParaRPr lang="fi-FI" dirty="0"/>
          </a:p>
        </p:txBody>
      </p:sp>
      <p:sp>
        <p:nvSpPr>
          <p:cNvPr id="3" name="Subtitle 2">
            <a:extLst>
              <a:ext uri="{FF2B5EF4-FFF2-40B4-BE49-F238E27FC236}">
                <a16:creationId xmlns:a16="http://schemas.microsoft.com/office/drawing/2014/main" id="{F5309A2E-2E63-4843-9F02-6AF9621D27B7}"/>
              </a:ext>
            </a:extLst>
          </p:cNvPr>
          <p:cNvSpPr>
            <a:spLocks noGrp="1"/>
          </p:cNvSpPr>
          <p:nvPr>
            <p:ph type="subTitle" idx="1"/>
          </p:nvPr>
        </p:nvSpPr>
        <p:spPr/>
        <p:txBody>
          <a:bodyPr/>
          <a:lstStyle/>
          <a:p>
            <a:r>
              <a:rPr lang="fi-FI" dirty="0"/>
              <a:t>Nokia, Nokia Shanghai Bell</a:t>
            </a:r>
          </a:p>
        </p:txBody>
      </p:sp>
      <p:sp>
        <p:nvSpPr>
          <p:cNvPr id="4" name="Subtitle 2">
            <a:extLst>
              <a:ext uri="{FF2B5EF4-FFF2-40B4-BE49-F238E27FC236}">
                <a16:creationId xmlns:a16="http://schemas.microsoft.com/office/drawing/2014/main" id="{3EADD16A-DC4B-4FAF-847C-AC4A5DC071A0}"/>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err="1">
                <a:highlight>
                  <a:srgbClr val="FFFF00"/>
                </a:highlight>
              </a:rPr>
              <a:t>Draft</a:t>
            </a:r>
            <a:r>
              <a:rPr lang="fi-FI" dirty="0">
                <a:highlight>
                  <a:srgbClr val="FFFF00"/>
                </a:highlight>
              </a:rPr>
              <a:t> </a:t>
            </a:r>
            <a:r>
              <a:rPr lang="fi-FI" dirty="0"/>
              <a:t>R4-200</a:t>
            </a:r>
            <a:r>
              <a:rPr lang="pl-PL" dirty="0"/>
              <a:t>2496</a:t>
            </a:r>
            <a:endParaRPr lang="fi-FI" dirty="0"/>
          </a:p>
        </p:txBody>
      </p:sp>
      <p:sp>
        <p:nvSpPr>
          <p:cNvPr id="5" name="Subtitle 2">
            <a:extLst>
              <a:ext uri="{FF2B5EF4-FFF2-40B4-BE49-F238E27FC236}">
                <a16:creationId xmlns:a16="http://schemas.microsoft.com/office/drawing/2014/main" id="{FB8AB882-66F8-4515-8262-015552F4EAA1}"/>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Tree>
    <p:extLst>
      <p:ext uri="{BB962C8B-B14F-4D97-AF65-F5344CB8AC3E}">
        <p14:creationId xmlns:p14="http://schemas.microsoft.com/office/powerpoint/2010/main" val="399325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3D9F-E68F-4051-B219-FD98E9186886}"/>
              </a:ext>
            </a:extLst>
          </p:cNvPr>
          <p:cNvSpPr>
            <a:spLocks noGrp="1"/>
          </p:cNvSpPr>
          <p:nvPr>
            <p:ph type="title"/>
          </p:nvPr>
        </p:nvSpPr>
        <p:spPr/>
        <p:txBody>
          <a:bodyPr/>
          <a:lstStyle/>
          <a:p>
            <a:r>
              <a:rPr lang="fi-FI" dirty="0" err="1"/>
              <a:t>Contributions</a:t>
            </a:r>
            <a:r>
              <a:rPr lang="fi-FI" dirty="0"/>
              <a:t> in RAN4#94-e</a:t>
            </a:r>
          </a:p>
        </p:txBody>
      </p:sp>
      <p:sp>
        <p:nvSpPr>
          <p:cNvPr id="5" name="TextBox 4">
            <a:extLst>
              <a:ext uri="{FF2B5EF4-FFF2-40B4-BE49-F238E27FC236}">
                <a16:creationId xmlns:a16="http://schemas.microsoft.com/office/drawing/2014/main" id="{D9BC406C-677D-464F-AE70-7A1A2824D878}"/>
              </a:ext>
            </a:extLst>
          </p:cNvPr>
          <p:cNvSpPr txBox="1"/>
          <p:nvPr/>
        </p:nvSpPr>
        <p:spPr>
          <a:xfrm>
            <a:off x="1010194" y="1933303"/>
            <a:ext cx="10343606" cy="2031325"/>
          </a:xfrm>
          <a:prstGeom prst="rect">
            <a:avLst/>
          </a:prstGeom>
          <a:noFill/>
        </p:spPr>
        <p:txBody>
          <a:bodyPr wrap="square" rtlCol="0">
            <a:spAutoFit/>
          </a:bodyPr>
          <a:lstStyle/>
          <a:p>
            <a:pPr marL="285750" indent="-285750">
              <a:buFont typeface="Arial" panose="020B0604020202020204" pitchFamily="34" charset="0"/>
              <a:buChar char="•"/>
            </a:pPr>
            <a:r>
              <a:rPr lang="fi-FI" dirty="0"/>
              <a:t>R4-2000618, CATT</a:t>
            </a:r>
          </a:p>
          <a:p>
            <a:pPr marL="285750" indent="-285750">
              <a:buFont typeface="Arial" panose="020B0604020202020204" pitchFamily="34" charset="0"/>
              <a:buChar char="•"/>
            </a:pPr>
            <a:r>
              <a:rPr lang="fi-FI" dirty="0"/>
              <a:t>R4-2000975, ZTE</a:t>
            </a:r>
          </a:p>
          <a:p>
            <a:pPr marL="285750" indent="-285750">
              <a:buFont typeface="Arial" panose="020B0604020202020204" pitchFamily="34" charset="0"/>
              <a:buChar char="•"/>
            </a:pPr>
            <a:r>
              <a:rPr lang="fi-FI" dirty="0"/>
              <a:t>R4-2000278, Samsung</a:t>
            </a:r>
          </a:p>
          <a:p>
            <a:pPr marL="285750" indent="-285750">
              <a:buFont typeface="Arial" panose="020B0604020202020204" pitchFamily="34" charset="0"/>
              <a:buChar char="•"/>
            </a:pPr>
            <a:r>
              <a:rPr lang="fi-FI" dirty="0"/>
              <a:t>R4-200143</a:t>
            </a:r>
            <a:r>
              <a:rPr lang="fi-FI" strike="sngStrike" dirty="0">
                <a:solidFill>
                  <a:srgbClr val="FF0000"/>
                </a:solidFill>
              </a:rPr>
              <a:t>4</a:t>
            </a:r>
            <a:r>
              <a:rPr lang="fi-FI" dirty="0">
                <a:solidFill>
                  <a:srgbClr val="FF0000"/>
                </a:solidFill>
              </a:rPr>
              <a:t>1</a:t>
            </a:r>
            <a:r>
              <a:rPr lang="fi-FI" dirty="0"/>
              <a:t>, Nokia, Nokia Shanghai Bell</a:t>
            </a:r>
          </a:p>
          <a:p>
            <a:pPr marL="285750" indent="-285750">
              <a:buFont typeface="Arial" panose="020B0604020202020204" pitchFamily="34" charset="0"/>
              <a:buChar char="•"/>
            </a:pPr>
            <a:r>
              <a:rPr lang="fi-FI" dirty="0"/>
              <a:t>R4-2001436, Nokia, Nokia Shanghai Bell</a:t>
            </a:r>
          </a:p>
          <a:p>
            <a:pPr marL="285750" indent="-285750">
              <a:buFont typeface="Arial" panose="020B0604020202020204" pitchFamily="34" charset="0"/>
              <a:buChar char="•"/>
            </a:pPr>
            <a:r>
              <a:rPr lang="fi-FI" dirty="0"/>
              <a:t>R4-2001869, Ericsson</a:t>
            </a:r>
          </a:p>
          <a:p>
            <a:pPr marL="285750" indent="-285750">
              <a:buFont typeface="Arial" panose="020B0604020202020204" pitchFamily="34" charset="0"/>
              <a:buChar char="•"/>
            </a:pPr>
            <a:r>
              <a:rPr lang="fi-FI" dirty="0"/>
              <a:t>R4-2001871, Ericsson</a:t>
            </a:r>
          </a:p>
        </p:txBody>
      </p:sp>
    </p:spTree>
    <p:extLst>
      <p:ext uri="{BB962C8B-B14F-4D97-AF65-F5344CB8AC3E}">
        <p14:creationId xmlns:p14="http://schemas.microsoft.com/office/powerpoint/2010/main" val="117471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9703-2244-41EF-BA50-3BE46BAA755E}"/>
              </a:ext>
            </a:extLst>
          </p:cNvPr>
          <p:cNvSpPr>
            <a:spLocks noGrp="1"/>
          </p:cNvSpPr>
          <p:nvPr>
            <p:ph type="title"/>
          </p:nvPr>
        </p:nvSpPr>
        <p:spPr/>
        <p:txBody>
          <a:bodyPr/>
          <a:lstStyle/>
          <a:p>
            <a:r>
              <a:rPr lang="fi-FI" dirty="0" err="1"/>
              <a:t>Background</a:t>
            </a:r>
            <a:endParaRPr lang="fi-FI" dirty="0"/>
          </a:p>
        </p:txBody>
      </p:sp>
      <p:sp>
        <p:nvSpPr>
          <p:cNvPr id="3" name="Content Placeholder 2">
            <a:extLst>
              <a:ext uri="{FF2B5EF4-FFF2-40B4-BE49-F238E27FC236}">
                <a16:creationId xmlns:a16="http://schemas.microsoft.com/office/drawing/2014/main" id="{8DD83ADC-4CB6-4DFD-8418-9EBFB6E910AF}"/>
              </a:ext>
            </a:extLst>
          </p:cNvPr>
          <p:cNvSpPr>
            <a:spLocks noGrp="1"/>
          </p:cNvSpPr>
          <p:nvPr>
            <p:ph idx="1"/>
          </p:nvPr>
        </p:nvSpPr>
        <p:spPr/>
        <p:txBody>
          <a:bodyPr>
            <a:normAutofit fontScale="92500"/>
          </a:bodyPr>
          <a:lstStyle/>
          <a:p>
            <a:r>
              <a:rPr lang="fi-FI" dirty="0" err="1"/>
              <a:t>Frequency</a:t>
            </a:r>
            <a:r>
              <a:rPr lang="fi-FI" dirty="0"/>
              <a:t> </a:t>
            </a:r>
            <a:r>
              <a:rPr lang="fi-FI" dirty="0" err="1"/>
              <a:t>error</a:t>
            </a:r>
            <a:r>
              <a:rPr lang="fi-FI" dirty="0"/>
              <a:t> </a:t>
            </a:r>
            <a:r>
              <a:rPr lang="fi-FI" dirty="0" err="1"/>
              <a:t>requirement</a:t>
            </a:r>
            <a:r>
              <a:rPr lang="fi-FI" dirty="0"/>
              <a:t> </a:t>
            </a:r>
            <a:r>
              <a:rPr lang="fi-FI" dirty="0" err="1"/>
              <a:t>has</a:t>
            </a:r>
            <a:r>
              <a:rPr lang="fi-FI" dirty="0"/>
              <a:t> </a:t>
            </a:r>
            <a:r>
              <a:rPr lang="fi-FI" dirty="0" err="1"/>
              <a:t>been</a:t>
            </a:r>
            <a:r>
              <a:rPr lang="fi-FI" dirty="0"/>
              <a:t> </a:t>
            </a:r>
            <a:r>
              <a:rPr lang="fi-FI" dirty="0" err="1"/>
              <a:t>discussed</a:t>
            </a:r>
            <a:r>
              <a:rPr lang="fi-FI" dirty="0"/>
              <a:t> for </a:t>
            </a:r>
            <a:r>
              <a:rPr lang="fi-FI" dirty="0" err="1"/>
              <a:t>multiple</a:t>
            </a:r>
            <a:r>
              <a:rPr lang="fi-FI" dirty="0"/>
              <a:t> </a:t>
            </a:r>
            <a:r>
              <a:rPr lang="fi-FI" dirty="0" err="1"/>
              <a:t>meetings</a:t>
            </a:r>
            <a:r>
              <a:rPr lang="fi-FI" dirty="0"/>
              <a:t>. The </a:t>
            </a:r>
            <a:r>
              <a:rPr lang="fi-FI" dirty="0" err="1"/>
              <a:t>baseline</a:t>
            </a:r>
            <a:r>
              <a:rPr lang="fi-FI" dirty="0"/>
              <a:t> </a:t>
            </a:r>
            <a:r>
              <a:rPr lang="fi-FI" dirty="0" err="1"/>
              <a:t>agreement</a:t>
            </a:r>
            <a:r>
              <a:rPr lang="fi-FI" dirty="0"/>
              <a:t> is to </a:t>
            </a:r>
            <a:r>
              <a:rPr lang="fi-FI" dirty="0" err="1"/>
              <a:t>use</a:t>
            </a:r>
            <a:r>
              <a:rPr lang="fi-FI" dirty="0"/>
              <a:t> </a:t>
            </a:r>
            <a:r>
              <a:rPr lang="fi-FI" dirty="0" err="1"/>
              <a:t>relative</a:t>
            </a:r>
            <a:r>
              <a:rPr lang="fi-FI" dirty="0"/>
              <a:t> </a:t>
            </a:r>
            <a:r>
              <a:rPr lang="fi-FI" dirty="0" err="1"/>
              <a:t>requirement</a:t>
            </a:r>
            <a:r>
              <a:rPr lang="fi-FI" dirty="0"/>
              <a:t> for IAB-MT and </a:t>
            </a:r>
            <a:r>
              <a:rPr lang="fi-FI" dirty="0" err="1"/>
              <a:t>absolute</a:t>
            </a:r>
            <a:r>
              <a:rPr lang="fi-FI" dirty="0"/>
              <a:t> </a:t>
            </a:r>
            <a:r>
              <a:rPr lang="fi-FI" dirty="0" err="1"/>
              <a:t>requirement</a:t>
            </a:r>
            <a:r>
              <a:rPr lang="fi-FI" dirty="0"/>
              <a:t> for IAB-DU. In RAN4#93 </a:t>
            </a:r>
            <a:r>
              <a:rPr lang="fi-FI" dirty="0" err="1"/>
              <a:t>companies</a:t>
            </a:r>
            <a:r>
              <a:rPr lang="fi-FI" dirty="0"/>
              <a:t> </a:t>
            </a:r>
            <a:r>
              <a:rPr lang="fi-FI" dirty="0" err="1"/>
              <a:t>were</a:t>
            </a:r>
            <a:r>
              <a:rPr lang="fi-FI" dirty="0"/>
              <a:t> </a:t>
            </a:r>
            <a:r>
              <a:rPr lang="fi-FI" dirty="0" err="1"/>
              <a:t>requested</a:t>
            </a:r>
            <a:r>
              <a:rPr lang="fi-FI" dirty="0"/>
              <a:t> to </a:t>
            </a:r>
            <a:r>
              <a:rPr lang="fi-FI" dirty="0" err="1"/>
              <a:t>provide</a:t>
            </a:r>
            <a:r>
              <a:rPr lang="fi-FI" dirty="0"/>
              <a:t> </a:t>
            </a:r>
            <a:r>
              <a:rPr lang="fi-FI" dirty="0" err="1"/>
              <a:t>analysis</a:t>
            </a:r>
            <a:r>
              <a:rPr lang="fi-FI" dirty="0"/>
              <a:t> on </a:t>
            </a:r>
            <a:r>
              <a:rPr lang="fi-FI" dirty="0" err="1"/>
              <a:t>the</a:t>
            </a:r>
            <a:r>
              <a:rPr lang="fi-FI" dirty="0"/>
              <a:t> </a:t>
            </a:r>
            <a:r>
              <a:rPr lang="fi-FI" dirty="0" err="1"/>
              <a:t>system</a:t>
            </a:r>
            <a:r>
              <a:rPr lang="fi-FI" dirty="0"/>
              <a:t> </a:t>
            </a:r>
            <a:r>
              <a:rPr lang="fi-FI" dirty="0" err="1"/>
              <a:t>impact</a:t>
            </a:r>
            <a:r>
              <a:rPr lang="fi-FI" dirty="0"/>
              <a:t> of an </a:t>
            </a:r>
            <a:r>
              <a:rPr lang="fi-FI" dirty="0" err="1"/>
              <a:t>absolute</a:t>
            </a:r>
            <a:r>
              <a:rPr lang="fi-FI" dirty="0"/>
              <a:t> </a:t>
            </a:r>
            <a:r>
              <a:rPr lang="fi-FI" dirty="0" err="1"/>
              <a:t>requirement</a:t>
            </a:r>
            <a:r>
              <a:rPr lang="fi-FI" dirty="0"/>
              <a:t> for IAB-MT to </a:t>
            </a:r>
            <a:r>
              <a:rPr lang="fi-FI" dirty="0" err="1"/>
              <a:t>provide</a:t>
            </a:r>
            <a:r>
              <a:rPr lang="fi-FI" dirty="0"/>
              <a:t> </a:t>
            </a:r>
            <a:r>
              <a:rPr lang="fi-FI" dirty="0" err="1"/>
              <a:t>justification</a:t>
            </a:r>
            <a:r>
              <a:rPr lang="fi-FI" dirty="0"/>
              <a:t> </a:t>
            </a:r>
            <a:r>
              <a:rPr lang="fi-FI" dirty="0" err="1"/>
              <a:t>why</a:t>
            </a:r>
            <a:r>
              <a:rPr lang="fi-FI" dirty="0"/>
              <a:t> an </a:t>
            </a:r>
            <a:r>
              <a:rPr lang="fi-FI" dirty="0" err="1"/>
              <a:t>absolute</a:t>
            </a:r>
            <a:r>
              <a:rPr lang="fi-FI" dirty="0"/>
              <a:t> </a:t>
            </a:r>
            <a:r>
              <a:rPr lang="fi-FI" dirty="0" err="1"/>
              <a:t>requirement</a:t>
            </a:r>
            <a:r>
              <a:rPr lang="fi-FI" dirty="0"/>
              <a:t> </a:t>
            </a:r>
            <a:r>
              <a:rPr lang="fi-FI" dirty="0" err="1"/>
              <a:t>could</a:t>
            </a:r>
            <a:r>
              <a:rPr lang="fi-FI" dirty="0"/>
              <a:t> </a:t>
            </a:r>
            <a:r>
              <a:rPr lang="fi-FI" dirty="0" err="1"/>
              <a:t>be</a:t>
            </a:r>
            <a:r>
              <a:rPr lang="fi-FI" dirty="0"/>
              <a:t> </a:t>
            </a:r>
            <a:r>
              <a:rPr lang="fi-FI" dirty="0" err="1"/>
              <a:t>allowed</a:t>
            </a:r>
            <a:r>
              <a:rPr lang="fi-FI" dirty="0"/>
              <a:t> </a:t>
            </a:r>
            <a:r>
              <a:rPr lang="fi-FI" dirty="0" err="1"/>
              <a:t>instead</a:t>
            </a:r>
            <a:r>
              <a:rPr lang="fi-FI" dirty="0"/>
              <a:t>. In R4-200143</a:t>
            </a:r>
            <a:r>
              <a:rPr lang="fi-FI" strike="sngStrike" dirty="0"/>
              <a:t>4</a:t>
            </a:r>
            <a:r>
              <a:rPr lang="fi-FI" dirty="0">
                <a:solidFill>
                  <a:srgbClr val="FF0000"/>
                </a:solidFill>
              </a:rPr>
              <a:t>1</a:t>
            </a:r>
            <a:r>
              <a:rPr lang="fi-FI" dirty="0"/>
              <a:t> it was shown that absolute requirement for IAB-MT has a high risk to impact negatively on system performance.</a:t>
            </a:r>
          </a:p>
          <a:p>
            <a:r>
              <a:rPr lang="fi-FI" dirty="0"/>
              <a:t>EVM and in-</a:t>
            </a:r>
            <a:r>
              <a:rPr lang="fi-FI" dirty="0" err="1"/>
              <a:t>band</a:t>
            </a:r>
            <a:r>
              <a:rPr lang="fi-FI" dirty="0"/>
              <a:t> </a:t>
            </a:r>
            <a:r>
              <a:rPr lang="fi-FI" dirty="0" err="1"/>
              <a:t>emissions</a:t>
            </a:r>
            <a:r>
              <a:rPr lang="fi-FI" dirty="0"/>
              <a:t> </a:t>
            </a:r>
            <a:r>
              <a:rPr lang="fi-FI" dirty="0" err="1"/>
              <a:t>include</a:t>
            </a:r>
            <a:r>
              <a:rPr lang="fi-FI" dirty="0"/>
              <a:t> image </a:t>
            </a:r>
            <a:r>
              <a:rPr lang="fi-FI" dirty="0" err="1"/>
              <a:t>rejection</a:t>
            </a:r>
            <a:r>
              <a:rPr lang="fi-FI" dirty="0"/>
              <a:t> and </a:t>
            </a:r>
            <a:r>
              <a:rPr lang="fi-FI" dirty="0" err="1"/>
              <a:t>carrier</a:t>
            </a:r>
            <a:r>
              <a:rPr lang="fi-FI" dirty="0"/>
              <a:t> </a:t>
            </a:r>
            <a:r>
              <a:rPr lang="fi-FI" dirty="0" err="1"/>
              <a:t>leakage</a:t>
            </a:r>
            <a:r>
              <a:rPr lang="fi-FI" dirty="0"/>
              <a:t> </a:t>
            </a:r>
            <a:r>
              <a:rPr lang="fi-FI" dirty="0" err="1"/>
              <a:t>have</a:t>
            </a:r>
            <a:r>
              <a:rPr lang="fi-FI" dirty="0"/>
              <a:t> </a:t>
            </a:r>
            <a:r>
              <a:rPr lang="fi-FI" dirty="0" err="1"/>
              <a:t>not</a:t>
            </a:r>
            <a:r>
              <a:rPr lang="fi-FI" dirty="0"/>
              <a:t> </a:t>
            </a:r>
            <a:r>
              <a:rPr lang="fi-FI" dirty="0" err="1"/>
              <a:t>been</a:t>
            </a:r>
            <a:r>
              <a:rPr lang="fi-FI" dirty="0"/>
              <a:t> </a:t>
            </a:r>
            <a:r>
              <a:rPr lang="fi-FI" dirty="0" err="1"/>
              <a:t>extensively</a:t>
            </a:r>
            <a:r>
              <a:rPr lang="fi-FI" dirty="0"/>
              <a:t> </a:t>
            </a:r>
            <a:r>
              <a:rPr lang="fi-FI" dirty="0" err="1"/>
              <a:t>discussed</a:t>
            </a:r>
            <a:r>
              <a:rPr lang="fi-FI" dirty="0"/>
              <a:t> in </a:t>
            </a:r>
            <a:r>
              <a:rPr lang="fi-FI" dirty="0" err="1"/>
              <a:t>earlier</a:t>
            </a:r>
            <a:r>
              <a:rPr lang="fi-FI" dirty="0"/>
              <a:t> </a:t>
            </a:r>
            <a:r>
              <a:rPr lang="fi-FI" dirty="0" err="1"/>
              <a:t>meetings</a:t>
            </a:r>
            <a:r>
              <a:rPr lang="fi-FI" dirty="0"/>
              <a:t>. Image </a:t>
            </a:r>
            <a:r>
              <a:rPr lang="fi-FI" dirty="0" err="1"/>
              <a:t>rejection</a:t>
            </a:r>
            <a:r>
              <a:rPr lang="fi-FI" dirty="0"/>
              <a:t> and </a:t>
            </a:r>
            <a:r>
              <a:rPr lang="fi-FI" dirty="0" err="1"/>
              <a:t>carrier</a:t>
            </a:r>
            <a:r>
              <a:rPr lang="fi-FI" dirty="0"/>
              <a:t> </a:t>
            </a:r>
            <a:r>
              <a:rPr lang="fi-FI" dirty="0" err="1"/>
              <a:t>leakage</a:t>
            </a:r>
            <a:r>
              <a:rPr lang="fi-FI" dirty="0"/>
              <a:t> </a:t>
            </a:r>
            <a:r>
              <a:rPr lang="fi-FI" dirty="0" err="1"/>
              <a:t>are</a:t>
            </a:r>
            <a:r>
              <a:rPr lang="fi-FI" dirty="0"/>
              <a:t> </a:t>
            </a:r>
            <a:r>
              <a:rPr lang="fi-FI" dirty="0" err="1"/>
              <a:t>specified</a:t>
            </a:r>
            <a:r>
              <a:rPr lang="fi-FI" dirty="0"/>
              <a:t> </a:t>
            </a:r>
            <a:r>
              <a:rPr lang="fi-FI" dirty="0" err="1"/>
              <a:t>assuming</a:t>
            </a:r>
            <a:r>
              <a:rPr lang="fi-FI" dirty="0"/>
              <a:t> </a:t>
            </a:r>
            <a:r>
              <a:rPr lang="fi-FI" dirty="0" err="1"/>
              <a:t>direct</a:t>
            </a:r>
            <a:r>
              <a:rPr lang="fi-FI" dirty="0"/>
              <a:t> </a:t>
            </a:r>
            <a:r>
              <a:rPr lang="fi-FI" dirty="0" err="1"/>
              <a:t>conversion</a:t>
            </a:r>
            <a:r>
              <a:rPr lang="fi-FI" dirty="0"/>
              <a:t> </a:t>
            </a:r>
            <a:r>
              <a:rPr lang="fi-FI" dirty="0" err="1"/>
              <a:t>transmitter</a:t>
            </a:r>
            <a:r>
              <a:rPr lang="fi-FI" dirty="0"/>
              <a:t>, </a:t>
            </a:r>
            <a:r>
              <a:rPr lang="fi-FI" dirty="0" err="1"/>
              <a:t>but</a:t>
            </a:r>
            <a:r>
              <a:rPr lang="fi-FI" dirty="0"/>
              <a:t> </a:t>
            </a:r>
            <a:r>
              <a:rPr lang="fi-FI" dirty="0" err="1"/>
              <a:t>do</a:t>
            </a:r>
            <a:r>
              <a:rPr lang="fi-FI" dirty="0"/>
              <a:t> </a:t>
            </a:r>
            <a:r>
              <a:rPr lang="fi-FI" dirty="0" err="1"/>
              <a:t>not</a:t>
            </a:r>
            <a:r>
              <a:rPr lang="fi-FI" dirty="0"/>
              <a:t> </a:t>
            </a:r>
            <a:r>
              <a:rPr lang="fi-FI" dirty="0" err="1"/>
              <a:t>mandate</a:t>
            </a:r>
            <a:r>
              <a:rPr lang="fi-FI" dirty="0"/>
              <a:t> </a:t>
            </a:r>
            <a:r>
              <a:rPr lang="fi-FI" dirty="0" err="1"/>
              <a:t>any</a:t>
            </a:r>
            <a:r>
              <a:rPr lang="fi-FI" dirty="0"/>
              <a:t> </a:t>
            </a:r>
            <a:r>
              <a:rPr lang="fi-FI" dirty="0" err="1"/>
              <a:t>specific</a:t>
            </a:r>
            <a:r>
              <a:rPr lang="fi-FI" dirty="0"/>
              <a:t> </a:t>
            </a:r>
            <a:r>
              <a:rPr lang="fi-FI" dirty="0" err="1"/>
              <a:t>transmitter</a:t>
            </a:r>
            <a:r>
              <a:rPr lang="fi-FI" dirty="0"/>
              <a:t> </a:t>
            </a:r>
            <a:r>
              <a:rPr lang="fi-FI" dirty="0" err="1"/>
              <a:t>architecture</a:t>
            </a:r>
            <a:r>
              <a:rPr lang="fi-FI" dirty="0"/>
              <a:t>.</a:t>
            </a:r>
          </a:p>
        </p:txBody>
      </p:sp>
    </p:spTree>
    <p:extLst>
      <p:ext uri="{BB962C8B-B14F-4D97-AF65-F5344CB8AC3E}">
        <p14:creationId xmlns:p14="http://schemas.microsoft.com/office/powerpoint/2010/main" val="102860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B142-B23B-4F0D-8176-1B58D9FF0B3E}"/>
              </a:ext>
            </a:extLst>
          </p:cNvPr>
          <p:cNvSpPr>
            <a:spLocks noGrp="1"/>
          </p:cNvSpPr>
          <p:nvPr>
            <p:ph type="title"/>
          </p:nvPr>
        </p:nvSpPr>
        <p:spPr/>
        <p:txBody>
          <a:bodyPr/>
          <a:lstStyle/>
          <a:p>
            <a:r>
              <a:rPr lang="fi-FI" dirty="0" err="1"/>
              <a:t>Way</a:t>
            </a:r>
            <a:r>
              <a:rPr lang="fi-FI" dirty="0"/>
              <a:t> </a:t>
            </a:r>
            <a:r>
              <a:rPr lang="fi-FI" dirty="0" err="1"/>
              <a:t>forward</a:t>
            </a:r>
            <a:r>
              <a:rPr lang="fi-FI" dirty="0"/>
              <a:t> on </a:t>
            </a:r>
            <a:r>
              <a:rPr lang="fi-FI" dirty="0" err="1"/>
              <a:t>frequency</a:t>
            </a:r>
            <a:r>
              <a:rPr lang="fi-FI" dirty="0"/>
              <a:t> </a:t>
            </a:r>
            <a:r>
              <a:rPr lang="fi-FI" dirty="0" err="1"/>
              <a:t>error</a:t>
            </a:r>
            <a:endParaRPr lang="fi-FI" dirty="0"/>
          </a:p>
        </p:txBody>
      </p:sp>
      <p:sp>
        <p:nvSpPr>
          <p:cNvPr id="3" name="Content Placeholder 2">
            <a:extLst>
              <a:ext uri="{FF2B5EF4-FFF2-40B4-BE49-F238E27FC236}">
                <a16:creationId xmlns:a16="http://schemas.microsoft.com/office/drawing/2014/main" id="{04EBFC46-FCCC-4A21-ACCC-CAA364EDE05B}"/>
              </a:ext>
            </a:extLst>
          </p:cNvPr>
          <p:cNvSpPr>
            <a:spLocks noGrp="1"/>
          </p:cNvSpPr>
          <p:nvPr>
            <p:ph idx="1"/>
          </p:nvPr>
        </p:nvSpPr>
        <p:spPr/>
        <p:txBody>
          <a:bodyPr>
            <a:normAutofit fontScale="92500" lnSpcReduction="20000"/>
          </a:bodyPr>
          <a:lstStyle/>
          <a:p>
            <a:r>
              <a:rPr lang="fi-FI" dirty="0">
                <a:solidFill>
                  <a:srgbClr val="FF0000"/>
                </a:solidFill>
              </a:rPr>
              <a:t>Agree with the below requirement and assumption next meeting.</a:t>
            </a:r>
          </a:p>
          <a:p>
            <a:pPr lvl="1"/>
            <a:endParaRPr lang="fi-FI" dirty="0"/>
          </a:p>
          <a:p>
            <a:pPr lvl="1"/>
            <a:r>
              <a:rPr lang="fi-FI" dirty="0"/>
              <a:t>Requirement: Frequency error for IAB-MT is +/- 0.1 ppm relative the to received signal received from parent node independent of IAB-MT class </a:t>
            </a:r>
          </a:p>
          <a:p>
            <a:pPr lvl="1"/>
            <a:r>
              <a:rPr lang="fi-FI" dirty="0">
                <a:solidFill>
                  <a:srgbClr val="FF0000"/>
                </a:solidFill>
              </a:rPr>
              <a:t>Based on assumptions of </a:t>
            </a:r>
          </a:p>
          <a:p>
            <a:pPr lvl="2"/>
            <a:r>
              <a:rPr lang="fi-FI" dirty="0">
                <a:solidFill>
                  <a:srgbClr val="FF0000"/>
                </a:solidFill>
              </a:rPr>
              <a:t>Parent IAB (BaseBand) only tolerate +/- 0.1ppm freq error from IAB MT.</a:t>
            </a:r>
          </a:p>
          <a:p>
            <a:pPr lvl="2"/>
            <a:r>
              <a:rPr lang="fi-FI" dirty="0">
                <a:solidFill>
                  <a:srgbClr val="FF0000"/>
                </a:solidFill>
              </a:rPr>
              <a:t>Parent IAB (IAB DU) frequency error is +/-0.1ppm acc. to medium range/Local area BS Freq error</a:t>
            </a:r>
          </a:p>
          <a:p>
            <a:r>
              <a:rPr lang="fi-FI" dirty="0"/>
              <a:t>Frequency error for IAB-DU re-uses gNB requirements, i.e. </a:t>
            </a:r>
            <a:r>
              <a:rPr lang="fi-FI" dirty="0" err="1"/>
              <a:t>frequency</a:t>
            </a:r>
            <a:r>
              <a:rPr lang="fi-FI" dirty="0"/>
              <a:t> </a:t>
            </a:r>
            <a:r>
              <a:rPr lang="fi-FI" dirty="0" err="1"/>
              <a:t>error</a:t>
            </a:r>
            <a:r>
              <a:rPr lang="fi-FI" dirty="0"/>
              <a:t> is </a:t>
            </a:r>
            <a:r>
              <a:rPr lang="fi-FI" dirty="0" err="1"/>
              <a:t>specified</a:t>
            </a:r>
            <a:r>
              <a:rPr lang="fi-FI" dirty="0"/>
              <a:t> </a:t>
            </a:r>
            <a:r>
              <a:rPr lang="fi-FI" dirty="0" err="1"/>
              <a:t>relative</a:t>
            </a:r>
            <a:r>
              <a:rPr lang="fi-FI" dirty="0"/>
              <a:t> to </a:t>
            </a:r>
            <a:r>
              <a:rPr lang="fi-FI" dirty="0" err="1"/>
              <a:t>the</a:t>
            </a:r>
            <a:r>
              <a:rPr lang="fi-FI" dirty="0"/>
              <a:t> </a:t>
            </a:r>
            <a:r>
              <a:rPr lang="fi-FI" dirty="0" err="1"/>
              <a:t>assigned</a:t>
            </a:r>
            <a:r>
              <a:rPr lang="fi-FI" dirty="0"/>
              <a:t> </a:t>
            </a:r>
            <a:r>
              <a:rPr lang="fi-FI" dirty="0" err="1"/>
              <a:t>channel</a:t>
            </a:r>
            <a:r>
              <a:rPr lang="fi-FI" dirty="0"/>
              <a:t> </a:t>
            </a:r>
            <a:r>
              <a:rPr lang="fi-FI" dirty="0" err="1"/>
              <a:t>frequency</a:t>
            </a:r>
            <a:endParaRPr lang="fi-FI" dirty="0"/>
          </a:p>
          <a:p>
            <a:pPr lvl="1"/>
            <a:r>
              <a:rPr lang="fi-FI" dirty="0"/>
              <a:t>+/- 0.05 ppm for </a:t>
            </a:r>
            <a:r>
              <a:rPr lang="fi-FI" dirty="0" err="1"/>
              <a:t>wide</a:t>
            </a:r>
            <a:r>
              <a:rPr lang="fi-FI" dirty="0"/>
              <a:t> </a:t>
            </a:r>
            <a:r>
              <a:rPr lang="fi-FI" dirty="0" err="1"/>
              <a:t>area</a:t>
            </a:r>
            <a:endParaRPr lang="fi-FI" dirty="0"/>
          </a:p>
          <a:p>
            <a:pPr lvl="1"/>
            <a:r>
              <a:rPr lang="fi-FI" dirty="0"/>
              <a:t>+/- 0.1 ppm for medium </a:t>
            </a:r>
            <a:r>
              <a:rPr lang="fi-FI" dirty="0" err="1"/>
              <a:t>range</a:t>
            </a:r>
            <a:endParaRPr lang="fi-FI" dirty="0"/>
          </a:p>
          <a:p>
            <a:pPr lvl="1"/>
            <a:r>
              <a:rPr lang="fi-FI" dirty="0"/>
              <a:t>+/- 0.1 ppm for </a:t>
            </a:r>
            <a:r>
              <a:rPr lang="fi-FI" dirty="0" err="1"/>
              <a:t>local</a:t>
            </a:r>
            <a:r>
              <a:rPr lang="fi-FI" dirty="0"/>
              <a:t> </a:t>
            </a:r>
            <a:r>
              <a:rPr lang="fi-FI" dirty="0" err="1"/>
              <a:t>area</a:t>
            </a:r>
            <a:endParaRPr lang="fi-FI" dirty="0"/>
          </a:p>
          <a:p>
            <a:r>
              <a:rPr lang="fi-FI" dirty="0" err="1"/>
              <a:t>Frequency</a:t>
            </a:r>
            <a:r>
              <a:rPr lang="fi-FI" dirty="0"/>
              <a:t> </a:t>
            </a:r>
            <a:r>
              <a:rPr lang="fi-FI" dirty="0" err="1"/>
              <a:t>error</a:t>
            </a:r>
            <a:r>
              <a:rPr lang="fi-FI" dirty="0"/>
              <a:t> </a:t>
            </a:r>
            <a:r>
              <a:rPr lang="fi-FI" dirty="0" err="1"/>
              <a:t>requirements</a:t>
            </a:r>
            <a:r>
              <a:rPr lang="fi-FI" dirty="0"/>
              <a:t> </a:t>
            </a:r>
            <a:r>
              <a:rPr lang="fi-FI" dirty="0" err="1"/>
              <a:t>are</a:t>
            </a:r>
            <a:r>
              <a:rPr lang="fi-FI" dirty="0"/>
              <a:t> </a:t>
            </a:r>
            <a:r>
              <a:rPr lang="fi-FI" dirty="0" err="1"/>
              <a:t>the</a:t>
            </a:r>
            <a:r>
              <a:rPr lang="fi-FI" dirty="0"/>
              <a:t> </a:t>
            </a:r>
            <a:r>
              <a:rPr lang="fi-FI" dirty="0" err="1"/>
              <a:t>same</a:t>
            </a:r>
            <a:r>
              <a:rPr lang="fi-FI" dirty="0"/>
              <a:t> for FR1 and FR2</a:t>
            </a:r>
          </a:p>
        </p:txBody>
      </p:sp>
    </p:spTree>
    <p:extLst>
      <p:ext uri="{BB962C8B-B14F-4D97-AF65-F5344CB8AC3E}">
        <p14:creationId xmlns:p14="http://schemas.microsoft.com/office/powerpoint/2010/main" val="7075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9B555-0056-48D2-B5E5-3D9C3237EAA1}"/>
              </a:ext>
            </a:extLst>
          </p:cNvPr>
          <p:cNvSpPr>
            <a:spLocks noGrp="1"/>
          </p:cNvSpPr>
          <p:nvPr>
            <p:ph type="title"/>
          </p:nvPr>
        </p:nvSpPr>
        <p:spPr/>
        <p:txBody>
          <a:bodyPr/>
          <a:lstStyle/>
          <a:p>
            <a:r>
              <a:rPr lang="fi-FI" dirty="0" err="1"/>
              <a:t>Way</a:t>
            </a:r>
            <a:r>
              <a:rPr lang="fi-FI" dirty="0"/>
              <a:t> </a:t>
            </a:r>
            <a:r>
              <a:rPr lang="fi-FI" dirty="0" err="1"/>
              <a:t>forward</a:t>
            </a:r>
            <a:r>
              <a:rPr lang="fi-FI" dirty="0"/>
              <a:t> on EVM </a:t>
            </a:r>
            <a:r>
              <a:rPr lang="fi-FI" dirty="0" err="1"/>
              <a:t>requirements</a:t>
            </a:r>
            <a:endParaRPr lang="fi-FI" dirty="0"/>
          </a:p>
        </p:txBody>
      </p:sp>
      <p:sp>
        <p:nvSpPr>
          <p:cNvPr id="3" name="Content Placeholder 2">
            <a:extLst>
              <a:ext uri="{FF2B5EF4-FFF2-40B4-BE49-F238E27FC236}">
                <a16:creationId xmlns:a16="http://schemas.microsoft.com/office/drawing/2014/main" id="{C7E84439-A98F-4023-8D04-AEB98C15B758}"/>
              </a:ext>
            </a:extLst>
          </p:cNvPr>
          <p:cNvSpPr>
            <a:spLocks noGrp="1"/>
          </p:cNvSpPr>
          <p:nvPr>
            <p:ph idx="1"/>
          </p:nvPr>
        </p:nvSpPr>
        <p:spPr/>
        <p:txBody>
          <a:bodyPr>
            <a:normAutofit fontScale="92500"/>
          </a:bodyPr>
          <a:lstStyle/>
          <a:p>
            <a:r>
              <a:rPr lang="fi-FI" dirty="0" err="1"/>
              <a:t>Following</a:t>
            </a:r>
            <a:r>
              <a:rPr lang="fi-FI" dirty="0"/>
              <a:t> </a:t>
            </a:r>
            <a:r>
              <a:rPr lang="fi-FI" dirty="0" err="1"/>
              <a:t>requirements</a:t>
            </a:r>
            <a:r>
              <a:rPr lang="fi-FI" dirty="0"/>
              <a:t> for IAB-MT </a:t>
            </a:r>
            <a:r>
              <a:rPr lang="fi-FI" dirty="0" err="1"/>
              <a:t>are</a:t>
            </a:r>
            <a:r>
              <a:rPr lang="fi-FI" dirty="0"/>
              <a:t> </a:t>
            </a:r>
            <a:r>
              <a:rPr lang="fi-FI" dirty="0" err="1"/>
              <a:t>agreed</a:t>
            </a:r>
            <a:endParaRPr lang="fi-FI" dirty="0"/>
          </a:p>
          <a:p>
            <a:pPr marL="0" indent="0">
              <a:buNone/>
            </a:pPr>
            <a:endParaRPr lang="fi-FI" dirty="0"/>
          </a:p>
          <a:p>
            <a:pPr marL="0" indent="0">
              <a:buNone/>
            </a:pPr>
            <a:endParaRPr lang="fi-FI" dirty="0"/>
          </a:p>
          <a:p>
            <a:pPr marL="0" indent="0">
              <a:buNone/>
            </a:pPr>
            <a:endParaRPr lang="fi-FI" dirty="0"/>
          </a:p>
          <a:p>
            <a:r>
              <a:rPr lang="fi-FI" dirty="0"/>
              <a:t>The </a:t>
            </a:r>
            <a:r>
              <a:rPr lang="fi-FI" dirty="0" err="1"/>
              <a:t>zero-forcing</a:t>
            </a:r>
            <a:r>
              <a:rPr lang="fi-FI" dirty="0"/>
              <a:t> </a:t>
            </a:r>
            <a:r>
              <a:rPr lang="fi-FI" dirty="0" err="1"/>
              <a:t>equalizer</a:t>
            </a:r>
            <a:r>
              <a:rPr lang="fi-FI" dirty="0"/>
              <a:t> </a:t>
            </a:r>
            <a:r>
              <a:rPr lang="fi-FI" dirty="0" err="1"/>
              <a:t>used</a:t>
            </a:r>
            <a:r>
              <a:rPr lang="fi-FI" dirty="0"/>
              <a:t> in EVM </a:t>
            </a:r>
            <a:r>
              <a:rPr lang="fi-FI" dirty="0" err="1"/>
              <a:t>measurement</a:t>
            </a:r>
            <a:r>
              <a:rPr lang="fi-FI" dirty="0"/>
              <a:t> </a:t>
            </a:r>
            <a:r>
              <a:rPr lang="fi-FI" dirty="0" err="1"/>
              <a:t>shall</a:t>
            </a:r>
            <a:r>
              <a:rPr lang="fi-FI" dirty="0"/>
              <a:t> </a:t>
            </a:r>
            <a:r>
              <a:rPr lang="fi-FI" dirty="0" err="1"/>
              <a:t>meet</a:t>
            </a:r>
            <a:r>
              <a:rPr lang="fi-FI" dirty="0"/>
              <a:t> </a:t>
            </a:r>
            <a:r>
              <a:rPr lang="fi-FI" dirty="0" err="1"/>
              <a:t>the</a:t>
            </a:r>
            <a:r>
              <a:rPr lang="fi-FI" dirty="0"/>
              <a:t> </a:t>
            </a:r>
            <a:r>
              <a:rPr lang="fi-FI" dirty="0" err="1"/>
              <a:t>same</a:t>
            </a:r>
            <a:r>
              <a:rPr lang="fi-FI" dirty="0"/>
              <a:t> </a:t>
            </a:r>
            <a:r>
              <a:rPr lang="fi-FI" dirty="0" err="1"/>
              <a:t>flatness</a:t>
            </a:r>
            <a:r>
              <a:rPr lang="fi-FI" dirty="0"/>
              <a:t> </a:t>
            </a:r>
            <a:r>
              <a:rPr lang="fi-FI" dirty="0" err="1"/>
              <a:t>requirement</a:t>
            </a:r>
            <a:r>
              <a:rPr lang="fi-FI" dirty="0"/>
              <a:t> as </a:t>
            </a:r>
            <a:r>
              <a:rPr lang="fi-FI" dirty="0" err="1"/>
              <a:t>detailed</a:t>
            </a:r>
            <a:r>
              <a:rPr lang="fi-FI" dirty="0"/>
              <a:t> in 38.101-1 and 38.101-2 for FR1 and FR2, </a:t>
            </a:r>
            <a:r>
              <a:rPr lang="fi-FI" dirty="0" err="1"/>
              <a:t>respectively</a:t>
            </a:r>
            <a:endParaRPr lang="fi-FI" dirty="0"/>
          </a:p>
          <a:p>
            <a:r>
              <a:rPr lang="fi-FI" dirty="0"/>
              <a:t>The output </a:t>
            </a:r>
            <a:r>
              <a:rPr lang="fi-FI" dirty="0" err="1"/>
              <a:t>power</a:t>
            </a:r>
            <a:r>
              <a:rPr lang="fi-FI" dirty="0"/>
              <a:t> </a:t>
            </a:r>
            <a:r>
              <a:rPr lang="fi-FI" dirty="0" err="1"/>
              <a:t>range</a:t>
            </a:r>
            <a:r>
              <a:rPr lang="fi-FI" dirty="0"/>
              <a:t> for EVM is </a:t>
            </a:r>
            <a:r>
              <a:rPr lang="fi-FI" dirty="0" err="1"/>
              <a:t>agreed</a:t>
            </a:r>
            <a:r>
              <a:rPr lang="fi-FI" dirty="0"/>
              <a:t> in </a:t>
            </a:r>
            <a:r>
              <a:rPr lang="fi-FI" dirty="0" err="1"/>
              <a:t>next</a:t>
            </a:r>
            <a:r>
              <a:rPr lang="fi-FI" dirty="0"/>
              <a:t> </a:t>
            </a:r>
            <a:r>
              <a:rPr lang="fi-FI" dirty="0" err="1"/>
              <a:t>meeting</a:t>
            </a:r>
            <a:r>
              <a:rPr lang="fi-FI" dirty="0"/>
              <a:t> </a:t>
            </a:r>
            <a:r>
              <a:rPr lang="fi-FI" dirty="0" err="1"/>
              <a:t>when</a:t>
            </a:r>
            <a:r>
              <a:rPr lang="fi-FI" dirty="0"/>
              <a:t> </a:t>
            </a:r>
            <a:r>
              <a:rPr lang="fi-FI" dirty="0" err="1"/>
              <a:t>Tx</a:t>
            </a:r>
            <a:r>
              <a:rPr lang="fi-FI" dirty="0"/>
              <a:t> </a:t>
            </a:r>
            <a:r>
              <a:rPr lang="fi-FI" dirty="0" err="1"/>
              <a:t>dynamic</a:t>
            </a:r>
            <a:r>
              <a:rPr lang="fi-FI" dirty="0"/>
              <a:t> </a:t>
            </a:r>
            <a:r>
              <a:rPr lang="fi-FI" dirty="0" err="1"/>
              <a:t>range</a:t>
            </a:r>
            <a:r>
              <a:rPr lang="fi-FI" dirty="0"/>
              <a:t> / </a:t>
            </a:r>
            <a:r>
              <a:rPr lang="fi-FI" dirty="0" err="1"/>
              <a:t>minimum</a:t>
            </a:r>
            <a:r>
              <a:rPr lang="fi-FI" dirty="0"/>
              <a:t> </a:t>
            </a:r>
            <a:r>
              <a:rPr lang="fi-FI" dirty="0" err="1"/>
              <a:t>power</a:t>
            </a:r>
            <a:r>
              <a:rPr lang="fi-FI" dirty="0"/>
              <a:t> </a:t>
            </a:r>
            <a:r>
              <a:rPr lang="fi-FI" dirty="0" err="1"/>
              <a:t>requirements</a:t>
            </a:r>
            <a:r>
              <a:rPr lang="fi-FI" dirty="0"/>
              <a:t> </a:t>
            </a:r>
            <a:r>
              <a:rPr lang="fi-FI" dirty="0" err="1"/>
              <a:t>are</a:t>
            </a:r>
            <a:r>
              <a:rPr lang="fi-FI" dirty="0"/>
              <a:t> </a:t>
            </a:r>
            <a:r>
              <a:rPr lang="fi-FI" dirty="0" err="1"/>
              <a:t>clear</a:t>
            </a:r>
            <a:r>
              <a:rPr lang="fi-FI" dirty="0"/>
              <a:t>. Power </a:t>
            </a:r>
            <a:r>
              <a:rPr lang="fi-FI" dirty="0" err="1"/>
              <a:t>range</a:t>
            </a:r>
            <a:r>
              <a:rPr lang="fi-FI" dirty="0"/>
              <a:t> </a:t>
            </a:r>
            <a:r>
              <a:rPr lang="fi-FI" dirty="0" err="1"/>
              <a:t>can</a:t>
            </a:r>
            <a:r>
              <a:rPr lang="fi-FI" dirty="0"/>
              <a:t> </a:t>
            </a:r>
            <a:r>
              <a:rPr lang="fi-FI" dirty="0" err="1"/>
              <a:t>be</a:t>
            </a:r>
            <a:r>
              <a:rPr lang="fi-FI" dirty="0"/>
              <a:t> </a:t>
            </a:r>
            <a:r>
              <a:rPr lang="fi-FI" dirty="0" err="1"/>
              <a:t>modulation</a:t>
            </a:r>
            <a:r>
              <a:rPr lang="fi-FI" dirty="0"/>
              <a:t> </a:t>
            </a:r>
            <a:r>
              <a:rPr lang="fi-FI" dirty="0" err="1"/>
              <a:t>specific</a:t>
            </a:r>
            <a:r>
              <a:rPr lang="fi-FI" dirty="0"/>
              <a:t> and </a:t>
            </a:r>
            <a:r>
              <a:rPr lang="fi-FI" dirty="0" err="1"/>
              <a:t>modulation</a:t>
            </a:r>
            <a:r>
              <a:rPr lang="fi-FI" dirty="0"/>
              <a:t> </a:t>
            </a:r>
            <a:r>
              <a:rPr lang="fi-FI" dirty="0" err="1"/>
              <a:t>specific</a:t>
            </a:r>
            <a:r>
              <a:rPr lang="fi-FI" dirty="0"/>
              <a:t> </a:t>
            </a:r>
            <a:r>
              <a:rPr lang="fi-FI" dirty="0" err="1"/>
              <a:t>analysis</a:t>
            </a:r>
            <a:r>
              <a:rPr lang="fi-FI" dirty="0"/>
              <a:t> is </a:t>
            </a:r>
            <a:r>
              <a:rPr lang="fi-FI" dirty="0" err="1"/>
              <a:t>welcomed</a:t>
            </a:r>
            <a:r>
              <a:rPr lang="fi-FI" dirty="0"/>
              <a:t>.</a:t>
            </a:r>
          </a:p>
        </p:txBody>
      </p:sp>
      <p:graphicFrame>
        <p:nvGraphicFramePr>
          <p:cNvPr id="4" name="Table 3">
            <a:extLst>
              <a:ext uri="{FF2B5EF4-FFF2-40B4-BE49-F238E27FC236}">
                <a16:creationId xmlns:a16="http://schemas.microsoft.com/office/drawing/2014/main" id="{7F927AD2-1E93-4FBD-A275-559EBFFF8649}"/>
              </a:ext>
            </a:extLst>
          </p:cNvPr>
          <p:cNvGraphicFramePr>
            <a:graphicFrameLocks noGrp="1"/>
          </p:cNvGraphicFramePr>
          <p:nvPr>
            <p:extLst>
              <p:ext uri="{D42A27DB-BD31-4B8C-83A1-F6EECF244321}">
                <p14:modId xmlns:p14="http://schemas.microsoft.com/office/powerpoint/2010/main" val="1652244427"/>
              </p:ext>
            </p:extLst>
          </p:nvPr>
        </p:nvGraphicFramePr>
        <p:xfrm>
          <a:off x="1240388" y="2449286"/>
          <a:ext cx="5848350" cy="1219200"/>
        </p:xfrm>
        <a:graphic>
          <a:graphicData uri="http://schemas.openxmlformats.org/drawingml/2006/table">
            <a:tbl>
              <a:tblPr>
                <a:tableStyleId>{5C22544A-7EE6-4342-B048-85BDC9FD1C3A}</a:tableStyleId>
              </a:tblPr>
              <a:tblGrid>
                <a:gridCol w="2405331">
                  <a:extLst>
                    <a:ext uri="{9D8B030D-6E8A-4147-A177-3AD203B41FA5}">
                      <a16:colId xmlns:a16="http://schemas.microsoft.com/office/drawing/2014/main" val="293879637"/>
                    </a:ext>
                  </a:extLst>
                </a:gridCol>
                <a:gridCol w="1032906">
                  <a:extLst>
                    <a:ext uri="{9D8B030D-6E8A-4147-A177-3AD203B41FA5}">
                      <a16:colId xmlns:a16="http://schemas.microsoft.com/office/drawing/2014/main" val="2200215085"/>
                    </a:ext>
                  </a:extLst>
                </a:gridCol>
                <a:gridCol w="2410113">
                  <a:extLst>
                    <a:ext uri="{9D8B030D-6E8A-4147-A177-3AD203B41FA5}">
                      <a16:colId xmlns:a16="http://schemas.microsoft.com/office/drawing/2014/main" val="179166562"/>
                    </a:ext>
                  </a:extLst>
                </a:gridCol>
              </a:tblGrid>
              <a:tr h="0">
                <a:tc>
                  <a:txBody>
                    <a:bodyPr/>
                    <a:lstStyle/>
                    <a:p>
                      <a:pPr algn="ctr">
                        <a:spcAft>
                          <a:spcPts val="0"/>
                        </a:spcAft>
                      </a:pPr>
                      <a:br>
                        <a:rPr lang="en-GB" sz="1600" dirty="0">
                          <a:effectLst/>
                        </a:rPr>
                      </a:br>
                      <a:r>
                        <a:rPr lang="en-GB" sz="1600" dirty="0">
                          <a:effectLst/>
                        </a:rPr>
                        <a:t>Parameter</a:t>
                      </a:r>
                      <a:endParaRPr lang="fi-FI" sz="16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a:effectLst/>
                        </a:rPr>
                        <a:t>Unit</a:t>
                      </a:r>
                      <a:endParaRPr lang="fi-FI" sz="16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a:effectLst/>
                        </a:rPr>
                        <a:t>Average EVM level</a:t>
                      </a:r>
                      <a:endParaRPr lang="fi-FI" sz="16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1291478336"/>
                  </a:ext>
                </a:extLst>
              </a:tr>
              <a:tr h="0">
                <a:tc>
                  <a:txBody>
                    <a:bodyPr/>
                    <a:lstStyle/>
                    <a:p>
                      <a:pPr algn="ctr">
                        <a:spcAft>
                          <a:spcPts val="0"/>
                        </a:spcAft>
                      </a:pPr>
                      <a:r>
                        <a:rPr lang="en-GB" sz="1600">
                          <a:effectLst/>
                        </a:rPr>
                        <a:t>QPSK </a:t>
                      </a:r>
                      <a:endParaRPr lang="fi-FI" sz="16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dirty="0">
                          <a:effectLst/>
                        </a:rPr>
                        <a:t>%</a:t>
                      </a:r>
                      <a:endParaRPr lang="fi-FI" sz="16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dirty="0">
                          <a:effectLst/>
                        </a:rPr>
                        <a:t>17.5</a:t>
                      </a:r>
                      <a:endParaRPr lang="fi-FI" sz="16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2027667803"/>
                  </a:ext>
                </a:extLst>
              </a:tr>
              <a:tr h="0">
                <a:tc>
                  <a:txBody>
                    <a:bodyPr/>
                    <a:lstStyle/>
                    <a:p>
                      <a:pPr algn="ctr">
                        <a:spcAft>
                          <a:spcPts val="0"/>
                        </a:spcAft>
                      </a:pPr>
                      <a:r>
                        <a:rPr lang="en-GB" sz="1600">
                          <a:effectLst/>
                        </a:rPr>
                        <a:t>16 QAM </a:t>
                      </a:r>
                      <a:endParaRPr lang="fi-FI" sz="16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a:effectLst/>
                        </a:rPr>
                        <a:t>%</a:t>
                      </a:r>
                      <a:endParaRPr lang="fi-FI" sz="16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a:effectLst/>
                        </a:rPr>
                        <a:t>12.5</a:t>
                      </a:r>
                      <a:endParaRPr lang="fi-FI" sz="16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3709440072"/>
                  </a:ext>
                </a:extLst>
              </a:tr>
              <a:tr h="0">
                <a:tc>
                  <a:txBody>
                    <a:bodyPr/>
                    <a:lstStyle/>
                    <a:p>
                      <a:pPr algn="ctr">
                        <a:spcAft>
                          <a:spcPts val="0"/>
                        </a:spcAft>
                      </a:pPr>
                      <a:r>
                        <a:rPr lang="en-GB" sz="1600">
                          <a:effectLst/>
                        </a:rPr>
                        <a:t>64 QAM </a:t>
                      </a:r>
                      <a:endParaRPr lang="fi-FI" sz="16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a:effectLst/>
                        </a:rPr>
                        <a:t>%</a:t>
                      </a:r>
                      <a:endParaRPr lang="fi-FI" sz="16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algn="ctr">
                        <a:spcAft>
                          <a:spcPts val="0"/>
                        </a:spcAft>
                      </a:pPr>
                      <a:r>
                        <a:rPr lang="en-GB" sz="1600" dirty="0">
                          <a:effectLst/>
                        </a:rPr>
                        <a:t>8.0</a:t>
                      </a:r>
                      <a:endParaRPr lang="fi-FI" sz="16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370955835"/>
                  </a:ext>
                </a:extLst>
              </a:tr>
            </a:tbl>
          </a:graphicData>
        </a:graphic>
      </p:graphicFrame>
    </p:spTree>
    <p:extLst>
      <p:ext uri="{BB962C8B-B14F-4D97-AF65-F5344CB8AC3E}">
        <p14:creationId xmlns:p14="http://schemas.microsoft.com/office/powerpoint/2010/main" val="292028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D9FD-8A91-44CD-884D-FCA0EC3D7840}"/>
              </a:ext>
            </a:extLst>
          </p:cNvPr>
          <p:cNvSpPr>
            <a:spLocks noGrp="1"/>
          </p:cNvSpPr>
          <p:nvPr>
            <p:ph type="title"/>
          </p:nvPr>
        </p:nvSpPr>
        <p:spPr/>
        <p:txBody>
          <a:bodyPr/>
          <a:lstStyle/>
          <a:p>
            <a:r>
              <a:rPr lang="fi-FI" dirty="0" err="1"/>
              <a:t>Way</a:t>
            </a:r>
            <a:r>
              <a:rPr lang="fi-FI" dirty="0"/>
              <a:t> </a:t>
            </a:r>
            <a:r>
              <a:rPr lang="fi-FI" dirty="0" err="1"/>
              <a:t>forward</a:t>
            </a:r>
            <a:r>
              <a:rPr lang="fi-FI" dirty="0"/>
              <a:t> on in-</a:t>
            </a:r>
            <a:r>
              <a:rPr lang="fi-FI" dirty="0" err="1"/>
              <a:t>band</a:t>
            </a:r>
            <a:r>
              <a:rPr lang="fi-FI" dirty="0"/>
              <a:t> </a:t>
            </a:r>
            <a:r>
              <a:rPr lang="fi-FI" dirty="0" err="1"/>
              <a:t>emissions</a:t>
            </a:r>
            <a:r>
              <a:rPr lang="fi-FI" dirty="0"/>
              <a:t> </a:t>
            </a:r>
            <a:r>
              <a:rPr lang="fi-FI" dirty="0" err="1"/>
              <a:t>including</a:t>
            </a:r>
            <a:r>
              <a:rPr lang="fi-FI" dirty="0"/>
              <a:t> </a:t>
            </a:r>
            <a:r>
              <a:rPr lang="fi-FI" dirty="0" err="1"/>
              <a:t>carrier</a:t>
            </a:r>
            <a:r>
              <a:rPr lang="fi-FI" dirty="0"/>
              <a:t> </a:t>
            </a:r>
            <a:r>
              <a:rPr lang="fi-FI" dirty="0" err="1"/>
              <a:t>leakage</a:t>
            </a:r>
            <a:r>
              <a:rPr lang="fi-FI" dirty="0"/>
              <a:t> and image </a:t>
            </a:r>
            <a:r>
              <a:rPr lang="fi-FI" dirty="0" err="1"/>
              <a:t>rejection</a:t>
            </a:r>
            <a:endParaRPr lang="fi-FI" dirty="0"/>
          </a:p>
        </p:txBody>
      </p:sp>
      <p:sp>
        <p:nvSpPr>
          <p:cNvPr id="3" name="Content Placeholder 2">
            <a:extLst>
              <a:ext uri="{FF2B5EF4-FFF2-40B4-BE49-F238E27FC236}">
                <a16:creationId xmlns:a16="http://schemas.microsoft.com/office/drawing/2014/main" id="{E29FB22E-AB84-4E01-BDF3-810E1548E6EC}"/>
              </a:ext>
            </a:extLst>
          </p:cNvPr>
          <p:cNvSpPr>
            <a:spLocks noGrp="1"/>
          </p:cNvSpPr>
          <p:nvPr>
            <p:ph idx="1"/>
          </p:nvPr>
        </p:nvSpPr>
        <p:spPr/>
        <p:txBody>
          <a:bodyPr/>
          <a:lstStyle/>
          <a:p>
            <a:r>
              <a:rPr lang="fi-FI" dirty="0"/>
              <a:t>IAB-MT In-</a:t>
            </a:r>
            <a:r>
              <a:rPr lang="fi-FI" dirty="0" err="1"/>
              <a:t>band</a:t>
            </a:r>
            <a:r>
              <a:rPr lang="fi-FI" dirty="0"/>
              <a:t> </a:t>
            </a:r>
            <a:r>
              <a:rPr lang="fi-FI" dirty="0" err="1"/>
              <a:t>emissions</a:t>
            </a:r>
            <a:r>
              <a:rPr lang="fi-FI" dirty="0"/>
              <a:t>, </a:t>
            </a:r>
            <a:r>
              <a:rPr lang="fi-FI" dirty="0" err="1"/>
              <a:t>carrier</a:t>
            </a:r>
            <a:r>
              <a:rPr lang="fi-FI" dirty="0"/>
              <a:t> </a:t>
            </a:r>
            <a:r>
              <a:rPr lang="fi-FI" dirty="0" err="1"/>
              <a:t>leakage</a:t>
            </a:r>
            <a:r>
              <a:rPr lang="fi-FI" dirty="0"/>
              <a:t> and image </a:t>
            </a:r>
            <a:r>
              <a:rPr lang="fi-FI" dirty="0" err="1"/>
              <a:t>rejection</a:t>
            </a:r>
            <a:r>
              <a:rPr lang="fi-FI" dirty="0"/>
              <a:t> </a:t>
            </a:r>
            <a:r>
              <a:rPr lang="fi-FI" dirty="0" err="1"/>
              <a:t>shall</a:t>
            </a:r>
            <a:r>
              <a:rPr lang="fi-FI" dirty="0"/>
              <a:t> </a:t>
            </a:r>
            <a:r>
              <a:rPr lang="fi-FI" dirty="0" err="1"/>
              <a:t>be</a:t>
            </a:r>
            <a:r>
              <a:rPr lang="fi-FI" dirty="0"/>
              <a:t> </a:t>
            </a:r>
            <a:r>
              <a:rPr lang="fi-FI" dirty="0" err="1"/>
              <a:t>specified</a:t>
            </a:r>
            <a:r>
              <a:rPr lang="fi-FI" dirty="0"/>
              <a:t> at </a:t>
            </a:r>
            <a:r>
              <a:rPr lang="fi-FI" dirty="0" err="1"/>
              <a:t>maximum</a:t>
            </a:r>
            <a:r>
              <a:rPr lang="fi-FI" dirty="0"/>
              <a:t> </a:t>
            </a:r>
            <a:r>
              <a:rPr lang="fi-FI" dirty="0" err="1"/>
              <a:t>power</a:t>
            </a:r>
            <a:r>
              <a:rPr lang="fi-FI" dirty="0"/>
              <a:t> </a:t>
            </a:r>
            <a:r>
              <a:rPr lang="fi-FI" dirty="0" err="1"/>
              <a:t>level</a:t>
            </a:r>
            <a:r>
              <a:rPr lang="fi-FI" dirty="0"/>
              <a:t>. </a:t>
            </a:r>
          </a:p>
          <a:p>
            <a:r>
              <a:rPr lang="fi-FI" dirty="0"/>
              <a:t>The </a:t>
            </a:r>
            <a:r>
              <a:rPr lang="fi-FI" dirty="0" err="1"/>
              <a:t>requirement</a:t>
            </a:r>
            <a:r>
              <a:rPr lang="fi-FI" dirty="0"/>
              <a:t> in FR2 </a:t>
            </a:r>
            <a:r>
              <a:rPr lang="fi-FI" dirty="0" err="1"/>
              <a:t>shall</a:t>
            </a:r>
            <a:r>
              <a:rPr lang="fi-FI" dirty="0"/>
              <a:t> </a:t>
            </a:r>
            <a:r>
              <a:rPr lang="fi-FI" dirty="0" err="1"/>
              <a:t>be</a:t>
            </a:r>
            <a:endParaRPr lang="fi-FI" dirty="0"/>
          </a:p>
          <a:p>
            <a:pPr marL="0" indent="0">
              <a:buNone/>
            </a:pPr>
            <a:endParaRPr lang="fi-FI" dirty="0"/>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9CC852B8-F57C-412E-B9C0-8CE527ECAFD4}"/>
                  </a:ext>
                </a:extLst>
              </p:cNvPr>
              <p:cNvGraphicFramePr>
                <a:graphicFrameLocks noGrp="1"/>
              </p:cNvGraphicFramePr>
              <p:nvPr>
                <p:extLst>
                  <p:ext uri="{D42A27DB-BD31-4B8C-83A1-F6EECF244321}">
                    <p14:modId xmlns:p14="http://schemas.microsoft.com/office/powerpoint/2010/main" val="974932504"/>
                  </p:ext>
                </p:extLst>
              </p:nvPr>
            </p:nvGraphicFramePr>
            <p:xfrm>
              <a:off x="2338478" y="3242604"/>
              <a:ext cx="6404929" cy="1701673"/>
            </p:xfrm>
            <a:graphic>
              <a:graphicData uri="http://schemas.openxmlformats.org/drawingml/2006/table">
                <a:tbl>
                  <a:tblPr firstRow="1" firstCol="1" lastRow="1" lastCol="1" bandRow="1" bandCol="1"/>
                  <a:tblGrid>
                    <a:gridCol w="1312719">
                      <a:extLst>
                        <a:ext uri="{9D8B030D-6E8A-4147-A177-3AD203B41FA5}">
                          <a16:colId xmlns:a16="http://schemas.microsoft.com/office/drawing/2014/main" val="1388539787"/>
                        </a:ext>
                      </a:extLst>
                    </a:gridCol>
                    <a:gridCol w="843307">
                      <a:extLst>
                        <a:ext uri="{9D8B030D-6E8A-4147-A177-3AD203B41FA5}">
                          <a16:colId xmlns:a16="http://schemas.microsoft.com/office/drawing/2014/main" val="2124766966"/>
                        </a:ext>
                      </a:extLst>
                    </a:gridCol>
                    <a:gridCol w="2893495">
                      <a:extLst>
                        <a:ext uri="{9D8B030D-6E8A-4147-A177-3AD203B41FA5}">
                          <a16:colId xmlns:a16="http://schemas.microsoft.com/office/drawing/2014/main" val="2160809163"/>
                        </a:ext>
                      </a:extLst>
                    </a:gridCol>
                    <a:gridCol w="1355408">
                      <a:extLst>
                        <a:ext uri="{9D8B030D-6E8A-4147-A177-3AD203B41FA5}">
                          <a16:colId xmlns:a16="http://schemas.microsoft.com/office/drawing/2014/main" val="3236109161"/>
                        </a:ext>
                      </a:extLst>
                    </a:gridCol>
                  </a:tblGrid>
                  <a:tr h="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Parameter description</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Unit</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dirty="0">
                              <a:effectLst/>
                              <a:latin typeface="Arial" panose="020B0604020202020204" pitchFamily="34" charset="0"/>
                              <a:ea typeface="Malgun Gothic" panose="020B0503020000020004" pitchFamily="34" charset="-127"/>
                              <a:cs typeface="Arial" panose="020B0604020202020204" pitchFamily="34" charset="0"/>
                            </a:rPr>
                            <a:t>Limit (NOTE 1)</a:t>
                          </a:r>
                          <a:endParaRPr lang="fi-FI"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Applicable Frequencies</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204263"/>
                      </a:ext>
                    </a:extLst>
                  </a:tr>
                  <a:tr h="45085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General</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dB</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br>
                            <a:rPr lang="fi-FI" sz="1000" dirty="0">
                              <a:effectLst/>
                              <a:latin typeface="Cambria Math" panose="02040503050406030204" pitchFamily="18" charset="0"/>
                              <a:ea typeface="Malgun Gothic" panose="020B0503020000020004" pitchFamily="34" charset="-127"/>
                            </a:rPr>
                          </a:br>
                          <a14:m>
                            <m:oMathPara xmlns:m="http://schemas.openxmlformats.org/officeDocument/2006/math">
                              <m:oMathParaPr>
                                <m:jc m:val="centerGroup"/>
                              </m:oMathParaPr>
                              <m:oMath xmlns:m="http://schemas.openxmlformats.org/officeDocument/2006/math">
                                <m:func>
                                  <m:funcPr>
                                    <m:ctrlPr>
                                      <a:rPr lang="fi-FI" sz="1000" i="1">
                                        <a:effectLst/>
                                        <a:latin typeface="Cambria Math" panose="02040503050406030204" pitchFamily="18" charset="0"/>
                                        <a:ea typeface="Malgun Gothic" panose="020B0503020000020004" pitchFamily="34" charset="-127"/>
                                      </a:rPr>
                                    </m:ctrlPr>
                                  </m:funcPr>
                                  <m:fName>
                                    <m:r>
                                      <a:rPr lang="en-GB" sz="1000" i="1">
                                        <a:effectLst/>
                                        <a:latin typeface="Cambria Math" panose="02040503050406030204" pitchFamily="18" charset="0"/>
                                        <a:ea typeface="Malgun Gothic" panose="020B0503020000020004" pitchFamily="34" charset="-127"/>
                                      </a:rPr>
                                      <m:t>𝑚𝑎𝑥</m:t>
                                    </m:r>
                                  </m:fName>
                                  <m:e>
                                    <m:d>
                                      <m:dPr>
                                        <m:begChr m:val="["/>
                                        <m:endChr m:val="]"/>
                                        <m:ctrlPr>
                                          <a:rPr lang="fi-FI" sz="1000" i="1">
                                            <a:effectLst/>
                                            <a:latin typeface="Cambria Math" panose="02040503050406030204" pitchFamily="18" charset="0"/>
                                            <a:ea typeface="Malgun Gothic" panose="020B0503020000020004" pitchFamily="34" charset="-127"/>
                                          </a:rPr>
                                        </m:ctrlPr>
                                      </m:dPr>
                                      <m:e>
                                        <m:eqArr>
                                          <m:eqArrPr>
                                            <m:ctrlPr>
                                              <a:rPr lang="fi-FI" sz="1000" i="1">
                                                <a:effectLst/>
                                                <a:latin typeface="Cambria Math" panose="02040503050406030204" pitchFamily="18" charset="0"/>
                                                <a:ea typeface="Malgun Gothic" panose="020B0503020000020004" pitchFamily="34" charset="-127"/>
                                              </a:rPr>
                                            </m:ctrlPr>
                                          </m:eqArrPr>
                                          <m:e>
                                            <m:r>
                                              <a:rPr lang="en-GB" sz="1000" i="1">
                                                <a:effectLst/>
                                                <a:latin typeface="Cambria Math" panose="02040503050406030204" pitchFamily="18" charset="0"/>
                                                <a:ea typeface="Malgun Gothic" panose="020B0503020000020004" pitchFamily="34" charset="-127"/>
                                              </a:rPr>
                                              <m:t>−</m:t>
                                            </m:r>
                                            <m:r>
                                              <a:rPr lang="en-GB" sz="1000">
                                                <a:effectLst/>
                                                <a:latin typeface="Cambria Math" panose="02040503050406030204" pitchFamily="18" charset="0"/>
                                                <a:ea typeface="Malgun Gothic" panose="020B0503020000020004" pitchFamily="34" charset="-127"/>
                                              </a:rPr>
                                              <m:t>25 </m:t>
                                            </m:r>
                                            <m:r>
                                              <a:rPr lang="en-GB" sz="1000" i="1">
                                                <a:effectLst/>
                                                <a:latin typeface="Cambria Math" panose="02040503050406030204" pitchFamily="18" charset="0"/>
                                                <a:ea typeface="Malgun Gothic" panose="020B0503020000020004" pitchFamily="34" charset="-127"/>
                                              </a:rPr>
                                              <m:t>−</m:t>
                                            </m:r>
                                            <m:r>
                                              <a:rPr lang="en-GB" sz="1000">
                                                <a:effectLst/>
                                                <a:latin typeface="Cambria Math" panose="02040503050406030204" pitchFamily="18" charset="0"/>
                                                <a:ea typeface="Malgun Gothic" panose="020B0503020000020004" pitchFamily="34" charset="-127"/>
                                              </a:rPr>
                                              <m:t>10.</m:t>
                                            </m:r>
                                            <m:sSub>
                                              <m:sSubPr>
                                                <m:ctrlPr>
                                                  <a:rPr lang="fi-FI" sz="1000" i="1">
                                                    <a:effectLst/>
                                                    <a:latin typeface="Cambria Math" panose="02040503050406030204" pitchFamily="18" charset="0"/>
                                                    <a:ea typeface="Malgun Gothic" panose="020B0503020000020004" pitchFamily="34" charset="-127"/>
                                                  </a:rPr>
                                                </m:ctrlPr>
                                              </m:sSubPr>
                                              <m:e>
                                                <m:r>
                                                  <m:rPr>
                                                    <m:sty m:val="p"/>
                                                  </m:rPr>
                                                  <a:rPr lang="en-GB" sz="1000">
                                                    <a:effectLst/>
                                                    <a:latin typeface="Cambria Math" panose="02040503050406030204" pitchFamily="18" charset="0"/>
                                                    <a:ea typeface="Malgun Gothic" panose="020B0503020000020004" pitchFamily="34" charset="-127"/>
                                                  </a:rPr>
                                                  <m:t>log</m:t>
                                                </m:r>
                                              </m:e>
                                              <m:sub>
                                                <m:r>
                                                  <a:rPr lang="en-GB" sz="1000" i="1">
                                                    <a:effectLst/>
                                                    <a:latin typeface="Cambria Math" panose="02040503050406030204" pitchFamily="18" charset="0"/>
                                                    <a:ea typeface="Malgun Gothic" panose="020B0503020000020004" pitchFamily="34" charset="-127"/>
                                                  </a:rPr>
                                                  <m:t>10</m:t>
                                                </m:r>
                                              </m:sub>
                                            </m:sSub>
                                            <m:d>
                                              <m:dPr>
                                                <m:ctrlPr>
                                                  <a:rPr lang="fi-FI" sz="1000" i="1">
                                                    <a:effectLst/>
                                                    <a:latin typeface="Cambria Math" panose="02040503050406030204" pitchFamily="18" charset="0"/>
                                                    <a:ea typeface="Malgun Gothic" panose="020B0503020000020004" pitchFamily="34" charset="-127"/>
                                                  </a:rPr>
                                                </m:ctrlPr>
                                              </m:dPr>
                                              <m:e>
                                                <m:f>
                                                  <m:fPr>
                                                    <m:ctrlPr>
                                                      <a:rPr lang="fi-FI" sz="1000" i="1">
                                                        <a:effectLst/>
                                                        <a:latin typeface="Cambria Math" panose="02040503050406030204" pitchFamily="18" charset="0"/>
                                                        <a:ea typeface="Malgun Gothic" panose="020B0503020000020004" pitchFamily="34" charset="-127"/>
                                                      </a:rPr>
                                                    </m:ctrlPr>
                                                  </m:fPr>
                                                  <m:num>
                                                    <m:sSub>
                                                      <m:sSubPr>
                                                        <m:ctrlPr>
                                                          <a:rPr lang="fi-FI" sz="1000" i="1">
                                                            <a:effectLst/>
                                                            <a:latin typeface="Cambria Math" panose="02040503050406030204" pitchFamily="18" charset="0"/>
                                                            <a:ea typeface="Malgun Gothic" panose="020B0503020000020004" pitchFamily="34" charset="-127"/>
                                                          </a:rPr>
                                                        </m:ctrlPr>
                                                      </m:sSubPr>
                                                      <m:e>
                                                        <m:r>
                                                          <m:rPr>
                                                            <m:sty m:val="p"/>
                                                          </m:rPr>
                                                          <a:rPr lang="en-GB" sz="1000">
                                                            <a:effectLst/>
                                                            <a:latin typeface="Cambria Math" panose="02040503050406030204" pitchFamily="18" charset="0"/>
                                                            <a:ea typeface="Malgun Gothic" panose="020B0503020000020004" pitchFamily="34" charset="-127"/>
                                                          </a:rPr>
                                                          <m:t>N</m:t>
                                                        </m:r>
                                                      </m:e>
                                                      <m:sub>
                                                        <m:r>
                                                          <a:rPr lang="en-GB" sz="1000" i="1">
                                                            <a:effectLst/>
                                                            <a:latin typeface="Cambria Math" panose="02040503050406030204" pitchFamily="18" charset="0"/>
                                                            <a:ea typeface="Malgun Gothic" panose="020B0503020000020004" pitchFamily="34" charset="-127"/>
                                                          </a:rPr>
                                                          <m:t>𝑅𝐵</m:t>
                                                        </m:r>
                                                      </m:sub>
                                                    </m:sSub>
                                                  </m:num>
                                                  <m:den>
                                                    <m:sSub>
                                                      <m:sSubPr>
                                                        <m:ctrlPr>
                                                          <a:rPr lang="fi-FI" sz="1000" i="1" baseline="-25000">
                                                            <a:effectLst/>
                                                            <a:latin typeface="Cambria Math" panose="02040503050406030204" pitchFamily="18" charset="0"/>
                                                            <a:ea typeface="Malgun Gothic" panose="020B0503020000020004" pitchFamily="34" charset="-127"/>
                                                          </a:rPr>
                                                        </m:ctrlPr>
                                                      </m:sSubPr>
                                                      <m:e>
                                                        <m:r>
                                                          <m:rPr>
                                                            <m:sty m:val="p"/>
                                                          </m:rPr>
                                                          <a:rPr lang="en-GB" sz="1000" baseline="-25000">
                                                            <a:effectLst/>
                                                            <a:latin typeface="Cambria Math" panose="02040503050406030204" pitchFamily="18" charset="0"/>
                                                            <a:ea typeface="Malgun Gothic" panose="020B0503020000020004" pitchFamily="34" charset="-127"/>
                                                          </a:rPr>
                                                          <m:t>L</m:t>
                                                        </m:r>
                                                      </m:e>
                                                      <m:sub>
                                                        <m:r>
                                                          <a:rPr lang="en-GB" sz="1000" i="1" baseline="-25000">
                                                            <a:effectLst/>
                                                            <a:latin typeface="Cambria Math" panose="02040503050406030204" pitchFamily="18" charset="0"/>
                                                            <a:ea typeface="Malgun Gothic" panose="020B0503020000020004" pitchFamily="34" charset="-127"/>
                                                          </a:rPr>
                                                          <m:t>𝐶𝑅𝐵</m:t>
                                                        </m:r>
                                                      </m:sub>
                                                    </m:sSub>
                                                  </m:den>
                                                </m:f>
                                              </m:e>
                                            </m:d>
                                            <m:r>
                                              <a:rPr lang="en-GB" sz="1000">
                                                <a:effectLst/>
                                                <a:latin typeface="Cambria Math" panose="02040503050406030204" pitchFamily="18" charset="0"/>
                                                <a:ea typeface="Malgun Gothic" panose="020B0503020000020004" pitchFamily="34" charset="-127"/>
                                              </a:rPr>
                                              <m:t>,  </m:t>
                                            </m:r>
                                          </m:e>
                                          <m:e>
                                            <m:r>
                                              <a:rPr lang="en-GB" sz="1000">
                                                <a:effectLst/>
                                                <a:latin typeface="Cambria Math" panose="02040503050406030204" pitchFamily="18" charset="0"/>
                                                <a:ea typeface="Malgun Gothic" panose="020B0503020000020004" pitchFamily="34" charset="-127"/>
                                              </a:rPr>
                                              <m:t>20.</m:t>
                                            </m:r>
                                            <m:sSub>
                                              <m:sSubPr>
                                                <m:ctrlPr>
                                                  <a:rPr lang="fi-FI" sz="1000" i="1">
                                                    <a:effectLst/>
                                                    <a:latin typeface="Cambria Math" panose="02040503050406030204" pitchFamily="18" charset="0"/>
                                                    <a:ea typeface="Malgun Gothic" panose="020B0503020000020004" pitchFamily="34" charset="-127"/>
                                                  </a:rPr>
                                                </m:ctrlPr>
                                              </m:sSubPr>
                                              <m:e>
                                                <m:r>
                                                  <m:rPr>
                                                    <m:sty m:val="p"/>
                                                  </m:rPr>
                                                  <a:rPr lang="en-GB" sz="1000">
                                                    <a:effectLst/>
                                                    <a:latin typeface="Cambria Math" panose="02040503050406030204" pitchFamily="18" charset="0"/>
                                                    <a:ea typeface="Malgun Gothic" panose="020B0503020000020004" pitchFamily="34" charset="-127"/>
                                                  </a:rPr>
                                                  <m:t>log</m:t>
                                                </m:r>
                                              </m:e>
                                              <m:sub>
                                                <m:r>
                                                  <a:rPr lang="en-GB" sz="1000" i="1">
                                                    <a:effectLst/>
                                                    <a:latin typeface="Cambria Math" panose="02040503050406030204" pitchFamily="18" charset="0"/>
                                                    <a:ea typeface="Malgun Gothic" panose="020B0503020000020004" pitchFamily="34" charset="-127"/>
                                                  </a:rPr>
                                                  <m:t>10</m:t>
                                                </m:r>
                                              </m:sub>
                                            </m:sSub>
                                            <m:d>
                                              <m:dPr>
                                                <m:ctrlPr>
                                                  <a:rPr lang="fi-FI" sz="1000" i="1">
                                                    <a:effectLst/>
                                                    <a:latin typeface="Cambria Math" panose="02040503050406030204" pitchFamily="18" charset="0"/>
                                                    <a:ea typeface="Malgun Gothic" panose="020B0503020000020004" pitchFamily="34" charset="-127"/>
                                                  </a:rPr>
                                                </m:ctrlPr>
                                              </m:dPr>
                                              <m:e>
                                                <m:r>
                                                  <m:rPr>
                                                    <m:sty m:val="p"/>
                                                  </m:rPr>
                                                  <a:rPr lang="en-GB" sz="1000">
                                                    <a:effectLst/>
                                                    <a:latin typeface="Cambria Math" panose="02040503050406030204" pitchFamily="18" charset="0"/>
                                                    <a:ea typeface="Malgun Gothic" panose="020B0503020000020004" pitchFamily="34" charset="-127"/>
                                                  </a:rPr>
                                                  <m:t>EVM</m:t>
                                                </m:r>
                                              </m:e>
                                            </m:d>
                                            <m:r>
                                              <a:rPr lang="en-GB" sz="1000" i="1">
                                                <a:effectLst/>
                                                <a:latin typeface="Cambria Math" panose="02040503050406030204" pitchFamily="18" charset="0"/>
                                                <a:ea typeface="Malgun Gothic" panose="020B0503020000020004" pitchFamily="34" charset="-127"/>
                                              </a:rPr>
                                              <m:t>− 5.</m:t>
                                            </m:r>
                                            <m:f>
                                              <m:fPr>
                                                <m:ctrlPr>
                                                  <a:rPr lang="fi-FI" sz="1000" i="1">
                                                    <a:effectLst/>
                                                    <a:latin typeface="Cambria Math" panose="02040503050406030204" pitchFamily="18" charset="0"/>
                                                    <a:ea typeface="Malgun Gothic" panose="020B0503020000020004" pitchFamily="34" charset="-127"/>
                                                  </a:rPr>
                                                </m:ctrlPr>
                                              </m:fPr>
                                              <m:num>
                                                <m:d>
                                                  <m:dPr>
                                                    <m:ctrlPr>
                                                      <a:rPr lang="fi-FI" sz="1000" i="1">
                                                        <a:effectLst/>
                                                        <a:latin typeface="Cambria Math" panose="02040503050406030204" pitchFamily="18" charset="0"/>
                                                        <a:ea typeface="Malgun Gothic" panose="020B0503020000020004" pitchFamily="34" charset="-127"/>
                                                      </a:rPr>
                                                    </m:ctrlPr>
                                                  </m:dPr>
                                                  <m:e>
                                                    <m:sSub>
                                                      <m:sSubPr>
                                                        <m:ctrlPr>
                                                          <a:rPr lang="fi-FI" sz="1000" i="1">
                                                            <a:effectLst/>
                                                            <a:latin typeface="Cambria Math" panose="02040503050406030204" pitchFamily="18" charset="0"/>
                                                            <a:ea typeface="Malgun Gothic" panose="020B0503020000020004" pitchFamily="34" charset="-127"/>
                                                          </a:rPr>
                                                        </m:ctrlPr>
                                                      </m:sSubPr>
                                                      <m:e>
                                                        <m:r>
                                                          <a:rPr lang="en-GB" sz="1000" i="1">
                                                            <a:effectLst/>
                                                            <a:latin typeface="Cambria Math" panose="02040503050406030204" pitchFamily="18" charset="0"/>
                                                            <a:ea typeface="Malgun Gothic" panose="020B0503020000020004" pitchFamily="34" charset="-127"/>
                                                          </a:rPr>
                                                          <m:t>|∆</m:t>
                                                        </m:r>
                                                      </m:e>
                                                      <m:sub>
                                                        <m:r>
                                                          <a:rPr lang="en-GB" sz="1000" i="1">
                                                            <a:effectLst/>
                                                            <a:latin typeface="Cambria Math" panose="02040503050406030204" pitchFamily="18" charset="0"/>
                                                            <a:ea typeface="Malgun Gothic" panose="020B0503020000020004" pitchFamily="34" charset="-127"/>
                                                          </a:rPr>
                                                          <m:t>𝑅𝐵</m:t>
                                                        </m:r>
                                                      </m:sub>
                                                    </m:sSub>
                                                  </m:e>
                                                  <m:e>
                                                    <m:r>
                                                      <a:rPr lang="en-GB" sz="1000" i="1">
                                                        <a:effectLst/>
                                                        <a:latin typeface="Cambria Math" panose="02040503050406030204" pitchFamily="18" charset="0"/>
                                                        <a:ea typeface="Malgun Gothic" panose="020B0503020000020004" pitchFamily="34" charset="-127"/>
                                                      </a:rPr>
                                                      <m:t>−1</m:t>
                                                    </m:r>
                                                  </m:e>
                                                </m:d>
                                              </m:num>
                                              <m:den>
                                                <m:sSub>
                                                  <m:sSubPr>
                                                    <m:ctrlPr>
                                                      <a:rPr lang="fi-FI" sz="1000" i="1" baseline="-25000">
                                                        <a:effectLst/>
                                                        <a:latin typeface="Cambria Math" panose="02040503050406030204" pitchFamily="18" charset="0"/>
                                                        <a:ea typeface="Malgun Gothic" panose="020B0503020000020004" pitchFamily="34" charset="-127"/>
                                                      </a:rPr>
                                                    </m:ctrlPr>
                                                  </m:sSubPr>
                                                  <m:e>
                                                    <m:r>
                                                      <m:rPr>
                                                        <m:sty m:val="p"/>
                                                      </m:rPr>
                                                      <a:rPr lang="en-GB" sz="1000" baseline="-25000">
                                                        <a:effectLst/>
                                                        <a:latin typeface="Cambria Math" panose="02040503050406030204" pitchFamily="18" charset="0"/>
                                                        <a:ea typeface="Malgun Gothic" panose="020B0503020000020004" pitchFamily="34" charset="-127"/>
                                                      </a:rPr>
                                                      <m:t>L</m:t>
                                                    </m:r>
                                                  </m:e>
                                                  <m:sub>
                                                    <m:r>
                                                      <a:rPr lang="en-GB" sz="1000" i="1" baseline="-25000">
                                                        <a:effectLst/>
                                                        <a:latin typeface="Cambria Math" panose="02040503050406030204" pitchFamily="18" charset="0"/>
                                                        <a:ea typeface="Malgun Gothic" panose="020B0503020000020004" pitchFamily="34" charset="-127"/>
                                                      </a:rPr>
                                                      <m:t>𝐶𝑅𝐵</m:t>
                                                    </m:r>
                                                  </m:sub>
                                                </m:sSub>
                                              </m:den>
                                            </m:f>
                                            <m:r>
                                              <a:rPr lang="en-GB" sz="1000" i="1" baseline="-25000">
                                                <a:effectLst/>
                                                <a:latin typeface="Cambria Math" panose="02040503050406030204" pitchFamily="18" charset="0"/>
                                                <a:ea typeface="Malgun Gothic" panose="020B0503020000020004" pitchFamily="34" charset="-127"/>
                                              </a:rPr>
                                              <m:t>,</m:t>
                                            </m:r>
                                          </m:e>
                                          <m:e>
                                            <m:r>
                                              <a:rPr lang="en-GB" sz="1000" i="1" baseline="-25000">
                                                <a:effectLst/>
                                                <a:latin typeface="Cambria Math" panose="02040503050406030204" pitchFamily="18" charset="0"/>
                                                <a:ea typeface="Malgun Gothic" panose="020B0503020000020004" pitchFamily="34" charset="-127"/>
                                              </a:rPr>
                                              <m:t> </m:t>
                                            </m:r>
                                          </m:e>
                                        </m:eqArr>
                                      </m:e>
                                    </m:d>
                                  </m:e>
                                </m:func>
                              </m:oMath>
                            </m:oMathPara>
                          </a14:m>
                          <a:endParaRPr lang="fi-FI" sz="1000" dirty="0">
                            <a:effectLst/>
                            <a:latin typeface="Times New Roman" panose="02020603050405020304" pitchFamily="18" charset="0"/>
                            <a:ea typeface="Malgun Gothic" panose="020B0503020000020004" pitchFamily="34" charset="-127"/>
                          </a:endParaRPr>
                        </a:p>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 </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 </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Any non-allocated RB</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729911"/>
                      </a:ext>
                    </a:extLst>
                  </a:tr>
                  <a:tr h="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IQ Image</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dB</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-25</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Image frequencies</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26299"/>
                      </a:ext>
                    </a:extLst>
                  </a:tr>
                  <a:tr h="13208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Carrier leakage</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dBc</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-25</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Carrier frequency </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019585"/>
                      </a:ext>
                    </a:extLst>
                  </a:tr>
                </a:tbl>
              </a:graphicData>
            </a:graphic>
          </p:graphicFrame>
        </mc:Choice>
        <mc:Fallback xmlns="">
          <p:graphicFrame>
            <p:nvGraphicFramePr>
              <p:cNvPr id="5" name="Table 4">
                <a:extLst>
                  <a:ext uri="{FF2B5EF4-FFF2-40B4-BE49-F238E27FC236}">
                    <a16:creationId xmlns:a16="http://schemas.microsoft.com/office/drawing/2014/main" id="{9CC852B8-F57C-412E-B9C0-8CE527ECAFD4}"/>
                  </a:ext>
                </a:extLst>
              </p:cNvPr>
              <p:cNvGraphicFramePr>
                <a:graphicFrameLocks noGrp="1"/>
              </p:cNvGraphicFramePr>
              <p:nvPr>
                <p:extLst>
                  <p:ext uri="{D42A27DB-BD31-4B8C-83A1-F6EECF244321}">
                    <p14:modId xmlns:p14="http://schemas.microsoft.com/office/powerpoint/2010/main" val="974932504"/>
                  </p:ext>
                </p:extLst>
              </p:nvPr>
            </p:nvGraphicFramePr>
            <p:xfrm>
              <a:off x="2338478" y="3242604"/>
              <a:ext cx="6404929" cy="1701673"/>
            </p:xfrm>
            <a:graphic>
              <a:graphicData uri="http://schemas.openxmlformats.org/drawingml/2006/table">
                <a:tbl>
                  <a:tblPr firstRow="1" firstCol="1" lastRow="1" lastCol="1" bandRow="1" bandCol="1"/>
                  <a:tblGrid>
                    <a:gridCol w="1312719">
                      <a:extLst>
                        <a:ext uri="{9D8B030D-6E8A-4147-A177-3AD203B41FA5}">
                          <a16:colId xmlns:a16="http://schemas.microsoft.com/office/drawing/2014/main" val="1388539787"/>
                        </a:ext>
                      </a:extLst>
                    </a:gridCol>
                    <a:gridCol w="843307">
                      <a:extLst>
                        <a:ext uri="{9D8B030D-6E8A-4147-A177-3AD203B41FA5}">
                          <a16:colId xmlns:a16="http://schemas.microsoft.com/office/drawing/2014/main" val="2124766966"/>
                        </a:ext>
                      </a:extLst>
                    </a:gridCol>
                    <a:gridCol w="2893495">
                      <a:extLst>
                        <a:ext uri="{9D8B030D-6E8A-4147-A177-3AD203B41FA5}">
                          <a16:colId xmlns:a16="http://schemas.microsoft.com/office/drawing/2014/main" val="2160809163"/>
                        </a:ext>
                      </a:extLst>
                    </a:gridCol>
                    <a:gridCol w="1355408">
                      <a:extLst>
                        <a:ext uri="{9D8B030D-6E8A-4147-A177-3AD203B41FA5}">
                          <a16:colId xmlns:a16="http://schemas.microsoft.com/office/drawing/2014/main" val="3236109161"/>
                        </a:ext>
                      </a:extLst>
                    </a:gridCol>
                  </a:tblGrid>
                  <a:tr h="27432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Parameter description</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Unit</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dirty="0">
                              <a:effectLst/>
                              <a:latin typeface="Arial" panose="020B0604020202020204" pitchFamily="34" charset="0"/>
                              <a:ea typeface="Malgun Gothic" panose="020B0503020000020004" pitchFamily="34" charset="-127"/>
                              <a:cs typeface="Arial" panose="020B0604020202020204" pitchFamily="34" charset="0"/>
                            </a:rPr>
                            <a:t>Limit (NOTE 1)</a:t>
                          </a:r>
                          <a:endParaRPr lang="fi-FI" sz="900" b="1"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Applicable Frequencies</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204263"/>
                      </a:ext>
                    </a:extLst>
                  </a:tr>
                  <a:tr h="1153033">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General</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dB</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i-FI"/>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74737" t="-26702" r="-47368" b="-29319"/>
                          </a:stretch>
                        </a:blipFill>
                      </a:tcPr>
                    </a:tc>
                    <a:tc>
                      <a:txBody>
                        <a:bodyPr/>
                        <a:lstStyle/>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Any non-allocated RB</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729911"/>
                      </a:ext>
                    </a:extLst>
                  </a:tr>
                  <a:tr h="13716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IQ Image</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dB</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-25</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Image frequencies</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26299"/>
                      </a:ext>
                    </a:extLst>
                  </a:tr>
                  <a:tr h="137160">
                    <a:tc>
                      <a:txBody>
                        <a:bodyPr/>
                        <a:lstStyle/>
                        <a:p>
                          <a:pPr algn="ctr">
                            <a:spcAft>
                              <a:spcPts val="0"/>
                            </a:spcAft>
                          </a:pPr>
                          <a:r>
                            <a:rPr lang="en-GB" sz="900" b="1">
                              <a:effectLst/>
                              <a:latin typeface="Arial" panose="020B0604020202020204" pitchFamily="34" charset="0"/>
                              <a:ea typeface="Malgun Gothic" panose="020B0503020000020004" pitchFamily="34" charset="-127"/>
                              <a:cs typeface="Arial" panose="020B0604020202020204" pitchFamily="34" charset="0"/>
                            </a:rPr>
                            <a:t>Carrier leakage</a:t>
                          </a:r>
                          <a:endParaRPr lang="fi-FI"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dBc</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effectLst/>
                              <a:latin typeface="Arial" panose="020B0604020202020204" pitchFamily="34" charset="0"/>
                              <a:ea typeface="Malgun Gothic" panose="020B0503020000020004" pitchFamily="34" charset="-127"/>
                              <a:cs typeface="Arial" panose="020B0604020202020204" pitchFamily="34" charset="0"/>
                            </a:rPr>
                            <a:t>-25</a:t>
                          </a:r>
                          <a:endParaRPr lang="fi-FI"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dirty="0">
                              <a:effectLst/>
                              <a:latin typeface="Arial" panose="020B0604020202020204" pitchFamily="34" charset="0"/>
                              <a:ea typeface="Malgun Gothic" panose="020B0503020000020004" pitchFamily="34" charset="-127"/>
                              <a:cs typeface="Arial" panose="020B0604020202020204" pitchFamily="34" charset="0"/>
                            </a:rPr>
                            <a:t>Carrier frequency </a:t>
                          </a:r>
                          <a:endParaRPr lang="fi-FI"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019585"/>
                      </a:ext>
                    </a:extLst>
                  </a:tr>
                </a:tbl>
              </a:graphicData>
            </a:graphic>
          </p:graphicFrame>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82594555-B62D-46CD-9D72-579A4757A887}"/>
                  </a:ext>
                </a:extLst>
              </p:cNvPr>
              <p:cNvSpPr/>
              <p:nvPr/>
            </p:nvSpPr>
            <p:spPr>
              <a:xfrm>
                <a:off x="2338478" y="4944277"/>
                <a:ext cx="6096000" cy="1948675"/>
              </a:xfrm>
              <a:prstGeom prst="rect">
                <a:avLst/>
              </a:prstGeom>
            </p:spPr>
            <p:txBody>
              <a:bodyPr>
                <a:spAutoFit/>
              </a:bodyPr>
              <a:lstStyle/>
              <a:p>
                <a:r>
                  <a:rPr lang="en-GB" sz="1200" dirty="0">
                    <a:latin typeface="Arial" panose="020B0604020202020204" pitchFamily="34" charset="0"/>
                    <a:ea typeface="Malgun Gothic" panose="020B0503020000020004" pitchFamily="34" charset="-127"/>
                    <a:cs typeface="Times New Roman" panose="02020603050405020304" pitchFamily="18" charset="0"/>
                  </a:rPr>
                  <a:t>NOTE 1:	An in-band emissions combined limit is evaluated in each non-allocated RB. For each such RB, the minimum requirement is calculated as the higher of (</a:t>
                </a:r>
                <a:r>
                  <a:rPr lang="en-GB" sz="1200" i="1" dirty="0">
                    <a:latin typeface="Arial" panose="020B0604020202020204" pitchFamily="34" charset="0"/>
                    <a:ea typeface="Malgun Gothic" panose="020B0503020000020004" pitchFamily="34" charset="-127"/>
                    <a:cs typeface="Times New Roman" panose="02020603050405020304" pitchFamily="18" charset="0"/>
                  </a:rPr>
                  <a:t>P</a:t>
                </a:r>
                <a:r>
                  <a:rPr lang="en-GB" sz="1200" i="1" baseline="-25000" dirty="0">
                    <a:latin typeface="Arial" panose="020B0604020202020204" pitchFamily="34" charset="0"/>
                    <a:ea typeface="Malgun Gothic" panose="020B0503020000020004" pitchFamily="34" charset="-127"/>
                    <a:cs typeface="Times New Roman" panose="02020603050405020304" pitchFamily="18" charset="0"/>
                  </a:rPr>
                  <a:t>RB </a:t>
                </a:r>
                <a:r>
                  <a:rPr lang="en-GB" sz="1200" dirty="0">
                    <a:latin typeface="Arial" panose="020B0604020202020204" pitchFamily="34" charset="0"/>
                    <a:ea typeface="Malgun Gothic" panose="020B0503020000020004" pitchFamily="34" charset="-127"/>
                    <a:cs typeface="Times New Roman" panose="02020603050405020304" pitchFamily="18" charset="0"/>
                  </a:rPr>
                  <a:t>- 25 dB) and the power sum of all limit values (General, IQ Image or Carrier leakage) that apply. </a:t>
                </a:r>
                <a:r>
                  <a:rPr lang="en-GB" sz="1200" i="1" dirty="0">
                    <a:latin typeface="Arial" panose="020B0604020202020204" pitchFamily="34" charset="0"/>
                    <a:ea typeface="Malgun Gothic" panose="020B0503020000020004" pitchFamily="34" charset="-127"/>
                    <a:cs typeface="Times New Roman" panose="02020603050405020304" pitchFamily="18" charset="0"/>
                  </a:rPr>
                  <a:t>P</a:t>
                </a:r>
                <a:r>
                  <a:rPr lang="en-GB" sz="1200" i="1" baseline="-25000" dirty="0">
                    <a:latin typeface="Arial" panose="020B0604020202020204" pitchFamily="34" charset="0"/>
                    <a:ea typeface="Malgun Gothic" panose="020B0503020000020004" pitchFamily="34" charset="-127"/>
                    <a:cs typeface="Times New Roman" panose="02020603050405020304" pitchFamily="18" charset="0"/>
                  </a:rPr>
                  <a:t>RB</a:t>
                </a:r>
                <a:r>
                  <a:rPr lang="en-GB" sz="1200" i="1" dirty="0">
                    <a:latin typeface="Arial" panose="020B0604020202020204" pitchFamily="34" charset="0"/>
                    <a:ea typeface="Malgun Gothic" panose="020B0503020000020004" pitchFamily="34" charset="-127"/>
                    <a:cs typeface="Times New Roman" panose="02020603050405020304" pitchFamily="18" charset="0"/>
                  </a:rPr>
                  <a:t> </a:t>
                </a:r>
                <a:r>
                  <a:rPr lang="en-GB" sz="1200" dirty="0">
                    <a:latin typeface="Arial" panose="020B0604020202020204" pitchFamily="34" charset="0"/>
                    <a:ea typeface="Malgun Gothic" panose="020B0503020000020004" pitchFamily="34" charset="-127"/>
                    <a:cs typeface="Times New Roman" panose="02020603050405020304" pitchFamily="18" charset="0"/>
                  </a:rPr>
                  <a:t>is the an average of the transmitted power over normalized by the number of allocated RBs, measured in dBm. LCRB is the Transmission Bandwidth. NRB is the Transmission Bandwidth Configuration. EVM s the limit for the modulation format used in the allocated RBs.</a:t>
                </a:r>
                <a:r>
                  <a:rPr lang="fi-FI" sz="1200" dirty="0">
                    <a:latin typeface="Arial" panose="020B0604020202020204" pitchFamily="34" charset="0"/>
                    <a:ea typeface="Malgun Gothic" panose="020B0503020000020004" pitchFamily="34" charset="-127"/>
                    <a:cs typeface="Times New Roman" panose="02020603050405020304" pitchFamily="18" charset="0"/>
                  </a:rPr>
                  <a:t> </a:t>
                </a:r>
                <a14:m>
                  <m:oMath xmlns:m="http://schemas.openxmlformats.org/officeDocument/2006/math">
                    <m:r>
                      <a:rPr lang="en-GB" sz="1200" i="1">
                        <a:latin typeface="Cambria Math" panose="02040503050406030204" pitchFamily="18" charset="0"/>
                        <a:ea typeface="Malgun Gothic" panose="020B0503020000020004" pitchFamily="34" charset="-127"/>
                      </a:rPr>
                      <m:t>∆</m:t>
                    </m:r>
                  </m:oMath>
                </a14:m>
                <a:r>
                  <a:rPr lang="en-GB" sz="1200" dirty="0">
                    <a:latin typeface="Arial" panose="020B0604020202020204" pitchFamily="34" charset="0"/>
                    <a:ea typeface="Malgun Gothic" panose="020B0503020000020004" pitchFamily="34" charset="-127"/>
                    <a:cs typeface="Times New Roman" panose="02020603050405020304" pitchFamily="18" charset="0"/>
                  </a:rPr>
                  <a:t>RB is the starting frequency offset between the allocated RB and the measured non-allocated RB (e.g. </a:t>
                </a:r>
                <a14:m>
                  <m:oMath xmlns:m="http://schemas.openxmlformats.org/officeDocument/2006/math">
                    <m:r>
                      <a:rPr lang="en-GB" sz="1200" i="1">
                        <a:latin typeface="Cambria Math" panose="02040503050406030204" pitchFamily="18" charset="0"/>
                        <a:ea typeface="Malgun Gothic" panose="020B0503020000020004" pitchFamily="34" charset="-127"/>
                      </a:rPr>
                      <m:t>∆</m:t>
                    </m:r>
                  </m:oMath>
                </a14:m>
                <a:r>
                  <a:rPr lang="en-GB" sz="1200" dirty="0">
                    <a:latin typeface="Arial" panose="020B0604020202020204" pitchFamily="34" charset="0"/>
                    <a:ea typeface="Malgun Gothic" panose="020B0503020000020004" pitchFamily="34" charset="-127"/>
                    <a:cs typeface="Times New Roman" panose="02020603050405020304" pitchFamily="18" charset="0"/>
                  </a:rPr>
                  <a:t>RB = 1 or </a:t>
                </a:r>
                <a14:m>
                  <m:oMath xmlns:m="http://schemas.openxmlformats.org/officeDocument/2006/math">
                    <m:r>
                      <a:rPr lang="en-GB" sz="1200" i="1">
                        <a:latin typeface="Cambria Math" panose="02040503050406030204" pitchFamily="18" charset="0"/>
                        <a:ea typeface="Malgun Gothic" panose="020B0503020000020004" pitchFamily="34" charset="-127"/>
                      </a:rPr>
                      <m:t>∆</m:t>
                    </m:r>
                  </m:oMath>
                </a14:m>
                <a:r>
                  <a:rPr lang="en-GB" sz="1200" dirty="0">
                    <a:latin typeface="Arial" panose="020B0604020202020204" pitchFamily="34" charset="0"/>
                    <a:ea typeface="Malgun Gothic" panose="020B0503020000020004" pitchFamily="34" charset="-127"/>
                    <a:cs typeface="Times New Roman" panose="02020603050405020304" pitchFamily="18" charset="0"/>
                  </a:rPr>
                  <a:t>RB = -1 for the first adjacent RB outside of the allocated bandwidth).</a:t>
                </a:r>
                <a:endParaRPr lang="fi-FI" sz="1200" dirty="0">
                  <a:latin typeface="Arial" panose="020B0604020202020204" pitchFamily="34" charset="0"/>
                  <a:ea typeface="Malgun Gothic" panose="020B0503020000020004" pitchFamily="34" charset="-127"/>
                  <a:cs typeface="Times New Roman" panose="02020603050405020304" pitchFamily="18" charset="0"/>
                </a:endParaRPr>
              </a:p>
              <a:p>
                <a:pPr marL="540385" indent="-540385">
                  <a:lnSpc>
                    <a:spcPct val="115000"/>
                  </a:lnSpc>
                  <a:spcAft>
                    <a:spcPts val="0"/>
                  </a:spcAft>
                </a:pPr>
                <a:endParaRPr lang="fi-FI" sz="1200" dirty="0">
                  <a:latin typeface="Arial" panose="020B0604020202020204" pitchFamily="34" charset="0"/>
                  <a:ea typeface="Malgun Gothic" panose="020B0503020000020004" pitchFamily="34" charset="-127"/>
                  <a:cs typeface="Times New Roman" panose="02020603050405020304" pitchFamily="18" charset="0"/>
                </a:endParaRPr>
              </a:p>
            </p:txBody>
          </p:sp>
        </mc:Choice>
        <mc:Fallback xmlns="">
          <p:sp>
            <p:nvSpPr>
              <p:cNvPr id="6" name="Rectangle 5">
                <a:extLst>
                  <a:ext uri="{FF2B5EF4-FFF2-40B4-BE49-F238E27FC236}">
                    <a16:creationId xmlns:a16="http://schemas.microsoft.com/office/drawing/2014/main" id="{82594555-B62D-46CD-9D72-579A4757A887}"/>
                  </a:ext>
                </a:extLst>
              </p:cNvPr>
              <p:cNvSpPr>
                <a:spLocks noRot="1" noChangeAspect="1" noMove="1" noResize="1" noEditPoints="1" noAdjustHandles="1" noChangeArrowheads="1" noChangeShapeType="1" noTextEdit="1"/>
              </p:cNvSpPr>
              <p:nvPr/>
            </p:nvSpPr>
            <p:spPr>
              <a:xfrm>
                <a:off x="2338478" y="4944277"/>
                <a:ext cx="6096000" cy="1948675"/>
              </a:xfrm>
              <a:prstGeom prst="rect">
                <a:avLst/>
              </a:prstGeom>
              <a:blipFill>
                <a:blip r:embed="rId3"/>
                <a:stretch>
                  <a:fillRect l="-100" t="-313" r="-300"/>
                </a:stretch>
              </a:blipFill>
            </p:spPr>
            <p:txBody>
              <a:bodyPr/>
              <a:lstStyle/>
              <a:p>
                <a:r>
                  <a:rPr lang="fi-FI">
                    <a:noFill/>
                  </a:rPr>
                  <a:t> </a:t>
                </a:r>
              </a:p>
            </p:txBody>
          </p:sp>
        </mc:Fallback>
      </mc:AlternateContent>
    </p:spTree>
    <p:extLst>
      <p:ext uri="{BB962C8B-B14F-4D97-AF65-F5344CB8AC3E}">
        <p14:creationId xmlns:p14="http://schemas.microsoft.com/office/powerpoint/2010/main" val="1594412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9F7B3-E47A-42C7-A667-5E9201ADF34E}">
  <ds:schemaRefs>
    <ds:schemaRef ds:uri="http://purl.org/dc/elements/1.1/"/>
    <ds:schemaRef ds:uri="http://schemas.microsoft.com/office/2006/metadata/propertie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8E53C84-CCF8-4D6E-893B-698E3275E058}">
  <ds:schemaRefs>
    <ds:schemaRef ds:uri="http://schemas.microsoft.com/sharepoint/v3/contenttype/forms"/>
  </ds:schemaRefs>
</ds:datastoreItem>
</file>

<file path=customXml/itemProps3.xml><?xml version="1.0" encoding="utf-8"?>
<ds:datastoreItem xmlns:ds="http://schemas.openxmlformats.org/officeDocument/2006/customXml" ds:itemID="{4A684CFD-0178-4F8A-AF26-538381798C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TotalTime>
  <Words>462</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 Math</vt:lpstr>
      <vt:lpstr>Times New Roman</vt:lpstr>
      <vt:lpstr>Office Theme</vt:lpstr>
      <vt:lpstr>WF on IAB Tx Signal Quality</vt:lpstr>
      <vt:lpstr>Contributions in RAN4#94-e</vt:lpstr>
      <vt:lpstr>Background</vt:lpstr>
      <vt:lpstr>Way forward on frequency error</vt:lpstr>
      <vt:lpstr>Way forward on EVM requirements</vt:lpstr>
      <vt:lpstr>Way forward on in-band emissions including carrier leakage and image rejection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TS referencing rules</dc:title>
  <dc:creator>Nokia-user</dc:creator>
  <cp:lastModifiedBy>Chunhui Zhang</cp:lastModifiedBy>
  <cp:revision>20</cp:revision>
  <dcterms:created xsi:type="dcterms:W3CDTF">2020-02-28T12:26:05Z</dcterms:created>
  <dcterms:modified xsi:type="dcterms:W3CDTF">2020-03-03T19:58:53Z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