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339D0-AC38-40A2-961E-D2D111182EE8}" v="1" dt="2020-03-04T05:07:42.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945B-ED50-4B41-B7D3-EB4A7CE93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7E9183D5-12CB-4813-A7C5-9227FEF97A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CEC8046-C839-4230-9ADC-E4DBC1FDCCE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C3F9F286-862D-4101-8249-F602175942A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695099E-B1CF-4ED5-B8AF-9A5B04D63CCE}"/>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719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B61C-D67E-43DB-8C4B-A89E3635E593}"/>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6E74C862-FB86-4B27-922B-5060A65A7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055E20E-8479-402E-AD15-4658BB0C8811}"/>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E77C66DF-24D8-4DA1-B61A-9741A9713BA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ADCC5BC-D2A1-4E41-B041-3852E6806C0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8259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9273D-FE79-4D0C-969D-847865608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FEE417-03D9-43C6-9AC9-9A97CB3A1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7268538F-23F1-48A4-BD3C-7354BA3950A8}"/>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69E59A1F-BC5B-4BA7-9E7F-D4D7AA862F6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78A1B06-A2D4-4D1D-A6D9-D61B2C93ED87}"/>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91722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EF26-7C3E-4053-B1F2-4CB47077597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897AD47-6873-4CC8-88C8-04176AC1E5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A268574-D8D0-4710-980D-C00BA3775B4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97EB144B-AB0E-4A96-9F6A-973598EB7FF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9BB1ACC3-C142-4462-8AB6-776520FE1F68}"/>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07669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CE8B9-C4FC-4E2A-B64F-C8608D16F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FDE642CA-8280-40E6-996E-01E86EBA2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F8F71-FED1-4267-911F-4BE1F967FBB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79024CB3-1C10-49C5-A44B-9671E013890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517F9A2-98BC-4E07-AFA1-A18221EE52E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0223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A615-FDA3-4EA3-9790-E551C1C375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F284CBD-B31D-4F85-BDB8-066312F7D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92E8964D-ABDE-4505-A9CF-707C2EDF6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5BAAAB3E-CA43-4811-A1B0-D0F5515D9E4C}"/>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7CE1B04D-B19D-4D30-9053-578C6D1E0BC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9BDB85C-6E25-4C0C-AC9E-5D6630EFDE55}"/>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11434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CC05-B574-49A0-BEC0-3A9302E6120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0BB3DEA9-06F2-4984-B432-04DBF7B0E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56FEE4-0738-47C9-9214-DB98A9D45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829322D-F55D-46D0-9E78-5CA47FBA9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67E42-D6EE-4032-BF30-E5D0B955A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27716299-20FB-4ACA-86C6-8F3309441ECE}"/>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8" name="Footer Placeholder 7">
            <a:extLst>
              <a:ext uri="{FF2B5EF4-FFF2-40B4-BE49-F238E27FC236}">
                <a16:creationId xmlns:a16="http://schemas.microsoft.com/office/drawing/2014/main" id="{B6D81C1E-8F5E-498E-B14A-C111412030B6}"/>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72162719-8530-48E2-87F1-4D1A258C31B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0331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6539-8EE4-460F-9F7E-9CCCC9ADEE18}"/>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58E830D5-1CC7-40B4-B07E-BE7645C51FE6}"/>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4" name="Footer Placeholder 3">
            <a:extLst>
              <a:ext uri="{FF2B5EF4-FFF2-40B4-BE49-F238E27FC236}">
                <a16:creationId xmlns:a16="http://schemas.microsoft.com/office/drawing/2014/main" id="{35B06F01-6ABF-4A77-8966-A5C5548C8B1A}"/>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86BF107E-5D25-48C9-9BF5-866EFD1AA82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42029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D82C7B-94C2-4463-9AC1-414DAAA8CEC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3" name="Footer Placeholder 2">
            <a:extLst>
              <a:ext uri="{FF2B5EF4-FFF2-40B4-BE49-F238E27FC236}">
                <a16:creationId xmlns:a16="http://schemas.microsoft.com/office/drawing/2014/main" id="{6C6F4D0E-174F-40AA-B8C9-5AEA5237FE6F}"/>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D6BEE14E-E454-433D-8798-15D19E0F61ED}"/>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610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D274-7F6C-4D2D-8D1C-E3BC4EFF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41975173-010A-4C6E-B3F7-EEDAD16E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FC3DC488-D036-4CEA-97EE-6D6A4F30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A3032-5DAD-4724-A765-60E780E669C4}"/>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219AEBB2-8EAA-4F8C-98B0-6693EE5030B7}"/>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09F944F-FD58-408D-AA27-DEB9374DDCA0}"/>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17667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E453-1443-4915-8D39-0C9840151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092CA47F-47AA-4FC1-A26B-69C1465AB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0E2E3848-CCCA-4754-8666-E4E6CE1E1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97014-201F-40E8-9A1E-8AF4E3B7C97D}"/>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AFBAE3CC-A317-4616-BEAE-5758BC0036D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52A88153-CD3D-4166-B7E9-277E4A1878B6}"/>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96914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FCCB66-F084-49E1-BC8A-45EF3A028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1DAD7581-A9A9-4988-96EB-AA6A7D4167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A9620EC-F97C-4DCD-A9C2-7A22C1A81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DD6A7740-1DA5-4CC0-B8D5-B625212B9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5C20A84A-A7E0-4BBF-8C7C-222526DB8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extLst>
      <p:ext uri="{BB962C8B-B14F-4D97-AF65-F5344CB8AC3E}">
        <p14:creationId xmlns:p14="http://schemas.microsoft.com/office/powerpoint/2010/main" val="119751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16A6-8A92-4EF2-BBD1-135E9345C130}"/>
              </a:ext>
            </a:extLst>
          </p:cNvPr>
          <p:cNvSpPr>
            <a:spLocks noGrp="1"/>
          </p:cNvSpPr>
          <p:nvPr>
            <p:ph type="ctrTitle"/>
          </p:nvPr>
        </p:nvSpPr>
        <p:spPr/>
        <p:txBody>
          <a:bodyPr/>
          <a:lstStyle/>
          <a:p>
            <a:r>
              <a:rPr lang="fi-FI" dirty="0"/>
              <a:t>WF on TS </a:t>
            </a:r>
            <a:r>
              <a:rPr lang="fi-FI" dirty="0" err="1"/>
              <a:t>referencing</a:t>
            </a:r>
            <a:r>
              <a:rPr lang="fi-FI" dirty="0"/>
              <a:t> </a:t>
            </a:r>
            <a:r>
              <a:rPr lang="fi-FI" dirty="0" err="1"/>
              <a:t>rules</a:t>
            </a:r>
            <a:endParaRPr lang="fi-FI" dirty="0"/>
          </a:p>
        </p:txBody>
      </p:sp>
      <p:sp>
        <p:nvSpPr>
          <p:cNvPr id="3" name="Subtitle 2">
            <a:extLst>
              <a:ext uri="{FF2B5EF4-FFF2-40B4-BE49-F238E27FC236}">
                <a16:creationId xmlns:a16="http://schemas.microsoft.com/office/drawing/2014/main" id="{F5309A2E-2E63-4843-9F02-6AF9621D27B7}"/>
              </a:ext>
            </a:extLst>
          </p:cNvPr>
          <p:cNvSpPr>
            <a:spLocks noGrp="1"/>
          </p:cNvSpPr>
          <p:nvPr>
            <p:ph type="subTitle" idx="1"/>
          </p:nvPr>
        </p:nvSpPr>
        <p:spPr/>
        <p:txBody>
          <a:bodyPr/>
          <a:lstStyle/>
          <a:p>
            <a:r>
              <a:rPr lang="fi-FI" dirty="0"/>
              <a:t>Nokia, Nokia Shanghai Bell</a:t>
            </a:r>
          </a:p>
        </p:txBody>
      </p:sp>
      <p:sp>
        <p:nvSpPr>
          <p:cNvPr id="4" name="Subtitle 2">
            <a:extLst>
              <a:ext uri="{FF2B5EF4-FFF2-40B4-BE49-F238E27FC236}">
                <a16:creationId xmlns:a16="http://schemas.microsoft.com/office/drawing/2014/main" id="{3EADD16A-DC4B-4FAF-847C-AC4A5DC071A0}"/>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err="1">
                <a:highlight>
                  <a:srgbClr val="FFFF00"/>
                </a:highlight>
              </a:rPr>
              <a:t>Draft</a:t>
            </a:r>
            <a:r>
              <a:rPr lang="fi-FI" dirty="0">
                <a:highlight>
                  <a:srgbClr val="FFFF00"/>
                </a:highlight>
              </a:rPr>
              <a:t> </a:t>
            </a:r>
            <a:r>
              <a:rPr lang="fi-FI" dirty="0"/>
              <a:t>R4-200</a:t>
            </a:r>
            <a:r>
              <a:rPr lang="pl-PL" dirty="0"/>
              <a:t>2484</a:t>
            </a:r>
            <a:endParaRPr lang="fi-FI" dirty="0"/>
          </a:p>
        </p:txBody>
      </p:sp>
      <p:sp>
        <p:nvSpPr>
          <p:cNvPr id="5" name="Subtitle 2">
            <a:extLst>
              <a:ext uri="{FF2B5EF4-FFF2-40B4-BE49-F238E27FC236}">
                <a16:creationId xmlns:a16="http://schemas.microsoft.com/office/drawing/2014/main" id="{FB8AB882-66F8-4515-8262-015552F4EAA1}"/>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Tree>
    <p:extLst>
      <p:ext uri="{BB962C8B-B14F-4D97-AF65-F5344CB8AC3E}">
        <p14:creationId xmlns:p14="http://schemas.microsoft.com/office/powerpoint/2010/main" val="399325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3D9F-E68F-4051-B219-FD98E9186886}"/>
              </a:ext>
            </a:extLst>
          </p:cNvPr>
          <p:cNvSpPr>
            <a:spLocks noGrp="1"/>
          </p:cNvSpPr>
          <p:nvPr>
            <p:ph type="title"/>
          </p:nvPr>
        </p:nvSpPr>
        <p:spPr/>
        <p:txBody>
          <a:bodyPr/>
          <a:lstStyle/>
          <a:p>
            <a:r>
              <a:rPr lang="fi-FI" dirty="0" err="1"/>
              <a:t>Contributions</a:t>
            </a:r>
            <a:r>
              <a:rPr lang="fi-FI" dirty="0"/>
              <a:t> in RAN4#94e</a:t>
            </a:r>
          </a:p>
        </p:txBody>
      </p:sp>
      <p:sp>
        <p:nvSpPr>
          <p:cNvPr id="3" name="Content Placeholder 2">
            <a:extLst>
              <a:ext uri="{FF2B5EF4-FFF2-40B4-BE49-F238E27FC236}">
                <a16:creationId xmlns:a16="http://schemas.microsoft.com/office/drawing/2014/main" id="{FCF534BF-E18A-4CCB-8A9D-969448479E50}"/>
              </a:ext>
            </a:extLst>
          </p:cNvPr>
          <p:cNvSpPr>
            <a:spLocks noGrp="1"/>
          </p:cNvSpPr>
          <p:nvPr>
            <p:ph idx="1"/>
          </p:nvPr>
        </p:nvSpPr>
        <p:spPr/>
        <p:txBody>
          <a:bodyPr/>
          <a:lstStyle/>
          <a:p>
            <a:r>
              <a:rPr lang="fi-FI" dirty="0"/>
              <a:t>R4-2002123 </a:t>
            </a:r>
            <a:r>
              <a:rPr lang="fi-FI" dirty="0" err="1"/>
              <a:t>Qualcomm</a:t>
            </a:r>
            <a:endParaRPr lang="fi-FI" dirty="0"/>
          </a:p>
          <a:p>
            <a:r>
              <a:rPr lang="fi-FI" dirty="0"/>
              <a:t>R4-2002043 </a:t>
            </a:r>
            <a:r>
              <a:rPr lang="fi-FI" dirty="0" err="1"/>
              <a:t>Huawei</a:t>
            </a:r>
            <a:endParaRPr lang="fi-FI" dirty="0"/>
          </a:p>
        </p:txBody>
      </p:sp>
    </p:spTree>
    <p:extLst>
      <p:ext uri="{BB962C8B-B14F-4D97-AF65-F5344CB8AC3E}">
        <p14:creationId xmlns:p14="http://schemas.microsoft.com/office/powerpoint/2010/main" val="117471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B318-AE3A-4722-B613-824EB697B82D}"/>
              </a:ext>
            </a:extLst>
          </p:cNvPr>
          <p:cNvSpPr>
            <a:spLocks noGrp="1"/>
          </p:cNvSpPr>
          <p:nvPr>
            <p:ph type="title"/>
          </p:nvPr>
        </p:nvSpPr>
        <p:spPr/>
        <p:txBody>
          <a:bodyPr/>
          <a:lstStyle/>
          <a:p>
            <a:r>
              <a:rPr lang="fi-FI" dirty="0" err="1"/>
              <a:t>Background</a:t>
            </a:r>
            <a:endParaRPr lang="fi-FI" dirty="0"/>
          </a:p>
        </p:txBody>
      </p:sp>
      <p:sp>
        <p:nvSpPr>
          <p:cNvPr id="3" name="Content Placeholder 2">
            <a:extLst>
              <a:ext uri="{FF2B5EF4-FFF2-40B4-BE49-F238E27FC236}">
                <a16:creationId xmlns:a16="http://schemas.microsoft.com/office/drawing/2014/main" id="{A096CB81-3D91-4C5D-A5C8-9F2EE47B7E22}"/>
              </a:ext>
            </a:extLst>
          </p:cNvPr>
          <p:cNvSpPr>
            <a:spLocks noGrp="1"/>
          </p:cNvSpPr>
          <p:nvPr>
            <p:ph idx="1"/>
          </p:nvPr>
        </p:nvSpPr>
        <p:spPr/>
        <p:txBody>
          <a:bodyPr>
            <a:normAutofit fontScale="92500" lnSpcReduction="20000"/>
          </a:bodyPr>
          <a:lstStyle/>
          <a:p>
            <a:r>
              <a:rPr lang="en-US" dirty="0"/>
              <a:t>During the last meetings, RAN4 RF session has discussed IAB spec structure and terminology.</a:t>
            </a:r>
          </a:p>
          <a:p>
            <a:r>
              <a:rPr lang="en-US" dirty="0"/>
              <a:t>Companies discussed whether IAB TS spec will be written in a completely self-contained manner or whether individual sections of IAB TS spec should refer to NR BS and UE specs as much as possible. </a:t>
            </a:r>
            <a:r>
              <a:rPr lang="fi-FI" dirty="0" err="1"/>
              <a:t>So</a:t>
            </a:r>
            <a:r>
              <a:rPr lang="fi-FI" dirty="0"/>
              <a:t> </a:t>
            </a:r>
            <a:r>
              <a:rPr lang="fi-FI" dirty="0" err="1"/>
              <a:t>far</a:t>
            </a:r>
            <a:r>
              <a:rPr lang="fi-FI" dirty="0"/>
              <a:t> no </a:t>
            </a:r>
            <a:r>
              <a:rPr lang="fi-FI" dirty="0" err="1"/>
              <a:t>conclusion</a:t>
            </a:r>
            <a:r>
              <a:rPr lang="fi-FI" dirty="0"/>
              <a:t> </a:t>
            </a:r>
            <a:r>
              <a:rPr lang="fi-FI" dirty="0" err="1"/>
              <a:t>has</a:t>
            </a:r>
            <a:r>
              <a:rPr lang="fi-FI" dirty="0"/>
              <a:t> </a:t>
            </a:r>
            <a:r>
              <a:rPr lang="fi-FI" dirty="0" err="1"/>
              <a:t>been</a:t>
            </a:r>
            <a:r>
              <a:rPr lang="fi-FI" dirty="0"/>
              <a:t> </a:t>
            </a:r>
            <a:r>
              <a:rPr lang="fi-FI" dirty="0" err="1"/>
              <a:t>possible</a:t>
            </a:r>
            <a:r>
              <a:rPr lang="fi-FI" dirty="0"/>
              <a:t>.</a:t>
            </a:r>
          </a:p>
          <a:p>
            <a:r>
              <a:rPr lang="fi-FI" dirty="0"/>
              <a:t>The intention of </a:t>
            </a:r>
            <a:r>
              <a:rPr lang="fi-FI" dirty="0" err="1"/>
              <a:t>this</a:t>
            </a:r>
            <a:r>
              <a:rPr lang="fi-FI" dirty="0"/>
              <a:t> WF is to </a:t>
            </a:r>
            <a:r>
              <a:rPr lang="fi-FI" dirty="0" err="1"/>
              <a:t>agree</a:t>
            </a:r>
            <a:r>
              <a:rPr lang="fi-FI" dirty="0"/>
              <a:t> on </a:t>
            </a:r>
            <a:r>
              <a:rPr lang="fi-FI" dirty="0" err="1"/>
              <a:t>the</a:t>
            </a:r>
            <a:r>
              <a:rPr lang="fi-FI" dirty="0"/>
              <a:t> </a:t>
            </a:r>
            <a:r>
              <a:rPr lang="fi-FI" dirty="0" err="1"/>
              <a:t>principles</a:t>
            </a:r>
            <a:r>
              <a:rPr lang="fi-FI" dirty="0"/>
              <a:t> </a:t>
            </a:r>
            <a:r>
              <a:rPr lang="fi-FI" dirty="0" err="1"/>
              <a:t>when</a:t>
            </a:r>
            <a:r>
              <a:rPr lang="fi-FI" dirty="0"/>
              <a:t> </a:t>
            </a:r>
            <a:r>
              <a:rPr lang="fi-FI" dirty="0" err="1"/>
              <a:t>referencing</a:t>
            </a:r>
            <a:r>
              <a:rPr lang="fi-FI" dirty="0"/>
              <a:t> </a:t>
            </a:r>
            <a:r>
              <a:rPr lang="fi-FI" dirty="0" err="1"/>
              <a:t>will</a:t>
            </a:r>
            <a:r>
              <a:rPr lang="fi-FI" dirty="0"/>
              <a:t> </a:t>
            </a:r>
            <a:r>
              <a:rPr lang="fi-FI" dirty="0" err="1"/>
              <a:t>be</a:t>
            </a:r>
            <a:r>
              <a:rPr lang="fi-FI" dirty="0"/>
              <a:t> </a:t>
            </a:r>
            <a:r>
              <a:rPr lang="fi-FI" dirty="0" err="1"/>
              <a:t>used</a:t>
            </a:r>
            <a:r>
              <a:rPr lang="fi-FI" dirty="0"/>
              <a:t> and </a:t>
            </a:r>
            <a:r>
              <a:rPr lang="fi-FI" dirty="0" err="1"/>
              <a:t>when</a:t>
            </a:r>
            <a:r>
              <a:rPr lang="fi-FI" dirty="0"/>
              <a:t> it is </a:t>
            </a:r>
            <a:r>
              <a:rPr lang="fi-FI" dirty="0" err="1"/>
              <a:t>not</a:t>
            </a:r>
            <a:r>
              <a:rPr lang="fi-FI" dirty="0"/>
              <a:t> </a:t>
            </a:r>
            <a:r>
              <a:rPr lang="fi-FI" dirty="0" err="1"/>
              <a:t>possible</a:t>
            </a:r>
            <a:r>
              <a:rPr lang="fi-FI" dirty="0"/>
              <a:t>.</a:t>
            </a:r>
          </a:p>
          <a:p>
            <a:r>
              <a:rPr lang="fi-FI" dirty="0"/>
              <a:t>The </a:t>
            </a:r>
            <a:r>
              <a:rPr lang="fi-FI" dirty="0" err="1"/>
              <a:t>scope</a:t>
            </a:r>
            <a:r>
              <a:rPr lang="fi-FI" dirty="0"/>
              <a:t> is </a:t>
            </a:r>
            <a:r>
              <a:rPr lang="fi-FI" dirty="0" err="1"/>
              <a:t>referencing</a:t>
            </a:r>
            <a:r>
              <a:rPr lang="fi-FI" dirty="0"/>
              <a:t> </a:t>
            </a:r>
            <a:r>
              <a:rPr lang="fi-FI" dirty="0" err="1"/>
              <a:t>from</a:t>
            </a:r>
            <a:r>
              <a:rPr lang="fi-FI" dirty="0"/>
              <a:t> IAB-</a:t>
            </a:r>
            <a:r>
              <a:rPr lang="fi-FI" dirty="0" err="1"/>
              <a:t>Node</a:t>
            </a:r>
            <a:r>
              <a:rPr lang="fi-FI" dirty="0"/>
              <a:t> RF </a:t>
            </a:r>
            <a:r>
              <a:rPr lang="fi-FI" dirty="0" err="1"/>
              <a:t>core</a:t>
            </a:r>
            <a:r>
              <a:rPr lang="fi-FI" dirty="0"/>
              <a:t> </a:t>
            </a:r>
            <a:r>
              <a:rPr lang="fi-FI" dirty="0" err="1"/>
              <a:t>requirements</a:t>
            </a:r>
            <a:r>
              <a:rPr lang="fi-FI" dirty="0"/>
              <a:t> (TS 38.174) to BS RF </a:t>
            </a:r>
            <a:r>
              <a:rPr lang="fi-FI" dirty="0" err="1"/>
              <a:t>core</a:t>
            </a:r>
            <a:r>
              <a:rPr lang="fi-FI" dirty="0"/>
              <a:t> </a:t>
            </a:r>
            <a:r>
              <a:rPr lang="fi-FI" dirty="0" err="1"/>
              <a:t>requirements</a:t>
            </a:r>
            <a:r>
              <a:rPr lang="fi-FI" dirty="0"/>
              <a:t> (TS 38.104) </a:t>
            </a:r>
            <a:r>
              <a:rPr lang="fi-FI" dirty="0" err="1"/>
              <a:t>or</a:t>
            </a:r>
            <a:r>
              <a:rPr lang="fi-FI" dirty="0"/>
              <a:t> UE RF </a:t>
            </a:r>
            <a:r>
              <a:rPr lang="fi-FI" dirty="0" err="1"/>
              <a:t>core</a:t>
            </a:r>
            <a:r>
              <a:rPr lang="fi-FI" dirty="0"/>
              <a:t> </a:t>
            </a:r>
            <a:r>
              <a:rPr lang="fi-FI" dirty="0" err="1"/>
              <a:t>requirements</a:t>
            </a:r>
            <a:r>
              <a:rPr lang="fi-FI" dirty="0"/>
              <a:t> (TS 38.101-1 and TS 38.101-2).</a:t>
            </a:r>
          </a:p>
          <a:p>
            <a:pPr lvl="1"/>
            <a:r>
              <a:rPr lang="fi-FI" dirty="0" err="1"/>
              <a:t>This</a:t>
            </a:r>
            <a:r>
              <a:rPr lang="fi-FI" dirty="0"/>
              <a:t> WF </a:t>
            </a:r>
            <a:r>
              <a:rPr lang="fi-FI" dirty="0" err="1"/>
              <a:t>does</a:t>
            </a:r>
            <a:r>
              <a:rPr lang="fi-FI" dirty="0"/>
              <a:t> </a:t>
            </a:r>
            <a:r>
              <a:rPr lang="fi-FI" dirty="0" err="1"/>
              <a:t>not</a:t>
            </a:r>
            <a:r>
              <a:rPr lang="fi-FI" dirty="0"/>
              <a:t> </a:t>
            </a:r>
            <a:r>
              <a:rPr lang="fi-FI" dirty="0" err="1"/>
              <a:t>consider</a:t>
            </a:r>
            <a:r>
              <a:rPr lang="fi-FI" dirty="0"/>
              <a:t> RRM and </a:t>
            </a:r>
            <a:r>
              <a:rPr lang="fi-FI" dirty="0" err="1"/>
              <a:t>demodulation</a:t>
            </a:r>
            <a:r>
              <a:rPr lang="fi-FI" dirty="0"/>
              <a:t> </a:t>
            </a:r>
            <a:r>
              <a:rPr lang="fi-FI" dirty="0" err="1"/>
              <a:t>nor</a:t>
            </a:r>
            <a:r>
              <a:rPr lang="fi-FI" dirty="0"/>
              <a:t> </a:t>
            </a:r>
            <a:r>
              <a:rPr lang="fi-FI" dirty="0" err="1"/>
              <a:t>conformance</a:t>
            </a:r>
            <a:r>
              <a:rPr lang="fi-FI" dirty="0"/>
              <a:t> </a:t>
            </a:r>
            <a:r>
              <a:rPr lang="fi-FI" dirty="0" err="1"/>
              <a:t>requirements</a:t>
            </a:r>
            <a:r>
              <a:rPr lang="fi-FI" dirty="0"/>
              <a:t>, </a:t>
            </a:r>
            <a:r>
              <a:rPr lang="fi-FI" dirty="0" err="1"/>
              <a:t>while</a:t>
            </a:r>
            <a:r>
              <a:rPr lang="fi-FI" dirty="0"/>
              <a:t> </a:t>
            </a:r>
            <a:r>
              <a:rPr lang="fi-FI" dirty="0" err="1"/>
              <a:t>re-using</a:t>
            </a:r>
            <a:r>
              <a:rPr lang="fi-FI" dirty="0"/>
              <a:t> </a:t>
            </a:r>
            <a:r>
              <a:rPr lang="fi-FI" dirty="0" err="1"/>
              <a:t>this</a:t>
            </a:r>
            <a:r>
              <a:rPr lang="fi-FI" dirty="0"/>
              <a:t> WF for </a:t>
            </a:r>
            <a:r>
              <a:rPr lang="fi-FI" dirty="0" err="1"/>
              <a:t>those</a:t>
            </a:r>
            <a:r>
              <a:rPr lang="fi-FI" dirty="0"/>
              <a:t> is </a:t>
            </a:r>
            <a:r>
              <a:rPr lang="fi-FI" dirty="0" err="1"/>
              <a:t>not</a:t>
            </a:r>
            <a:r>
              <a:rPr lang="fi-FI" dirty="0"/>
              <a:t> </a:t>
            </a:r>
            <a:r>
              <a:rPr lang="fi-FI" dirty="0" err="1"/>
              <a:t>precluded</a:t>
            </a:r>
            <a:r>
              <a:rPr lang="fi-FI" dirty="0"/>
              <a:t>.</a:t>
            </a:r>
          </a:p>
        </p:txBody>
      </p:sp>
    </p:spTree>
    <p:extLst>
      <p:ext uri="{BB962C8B-B14F-4D97-AF65-F5344CB8AC3E}">
        <p14:creationId xmlns:p14="http://schemas.microsoft.com/office/powerpoint/2010/main" val="325866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4D513-FE1F-4265-8A8C-692B4A228202}"/>
              </a:ext>
            </a:extLst>
          </p:cNvPr>
          <p:cNvSpPr>
            <a:spLocks noGrp="1"/>
          </p:cNvSpPr>
          <p:nvPr>
            <p:ph type="title"/>
          </p:nvPr>
        </p:nvSpPr>
        <p:spPr/>
        <p:txBody>
          <a:bodyPr/>
          <a:lstStyle/>
          <a:p>
            <a:r>
              <a:rPr lang="fi-FI" dirty="0" err="1"/>
              <a:t>Background</a:t>
            </a:r>
            <a:endParaRPr lang="fi-FI" dirty="0"/>
          </a:p>
        </p:txBody>
      </p:sp>
      <p:sp>
        <p:nvSpPr>
          <p:cNvPr id="3" name="Content Placeholder 2">
            <a:extLst>
              <a:ext uri="{FF2B5EF4-FFF2-40B4-BE49-F238E27FC236}">
                <a16:creationId xmlns:a16="http://schemas.microsoft.com/office/drawing/2014/main" id="{0DE8DA1E-8EBD-43D1-82B4-0258DCBEE03E}"/>
              </a:ext>
            </a:extLst>
          </p:cNvPr>
          <p:cNvSpPr>
            <a:spLocks noGrp="1"/>
          </p:cNvSpPr>
          <p:nvPr>
            <p:ph idx="1"/>
          </p:nvPr>
        </p:nvSpPr>
        <p:spPr/>
        <p:txBody>
          <a:bodyPr/>
          <a:lstStyle/>
          <a:p>
            <a:r>
              <a:rPr lang="fi-FI" dirty="0" err="1"/>
              <a:t>Possible</a:t>
            </a:r>
            <a:r>
              <a:rPr lang="fi-FI" dirty="0"/>
              <a:t> </a:t>
            </a:r>
            <a:r>
              <a:rPr lang="fi-FI" dirty="0" err="1"/>
              <a:t>areas</a:t>
            </a:r>
            <a:r>
              <a:rPr lang="fi-FI" dirty="0"/>
              <a:t> for </a:t>
            </a:r>
            <a:r>
              <a:rPr lang="fi-FI" dirty="0" err="1"/>
              <a:t>referencing</a:t>
            </a:r>
            <a:r>
              <a:rPr lang="fi-FI" dirty="0"/>
              <a:t> </a:t>
            </a:r>
            <a:r>
              <a:rPr lang="fi-FI" dirty="0" err="1"/>
              <a:t>include</a:t>
            </a:r>
            <a:r>
              <a:rPr lang="fi-FI" dirty="0"/>
              <a:t> </a:t>
            </a:r>
            <a:r>
              <a:rPr lang="fi-FI" dirty="0" err="1"/>
              <a:t>but</a:t>
            </a:r>
            <a:r>
              <a:rPr lang="fi-FI" dirty="0"/>
              <a:t> </a:t>
            </a:r>
            <a:r>
              <a:rPr lang="fi-FI" dirty="0" err="1"/>
              <a:t>are</a:t>
            </a:r>
            <a:r>
              <a:rPr lang="fi-FI" dirty="0"/>
              <a:t> </a:t>
            </a:r>
            <a:r>
              <a:rPr lang="fi-FI" dirty="0" err="1"/>
              <a:t>not</a:t>
            </a:r>
            <a:r>
              <a:rPr lang="fi-FI" dirty="0"/>
              <a:t> </a:t>
            </a:r>
            <a:r>
              <a:rPr lang="fi-FI" dirty="0" err="1"/>
              <a:t>limited</a:t>
            </a:r>
            <a:r>
              <a:rPr lang="fi-FI" dirty="0"/>
              <a:t> to:</a:t>
            </a:r>
          </a:p>
          <a:p>
            <a:pPr lvl="1"/>
            <a:r>
              <a:rPr lang="fi-FI" dirty="0"/>
              <a:t>System </a:t>
            </a:r>
            <a:r>
              <a:rPr lang="fi-FI" dirty="0" err="1"/>
              <a:t>parameters</a:t>
            </a:r>
            <a:endParaRPr lang="fi-FI" dirty="0"/>
          </a:p>
          <a:p>
            <a:pPr lvl="2"/>
            <a:r>
              <a:rPr lang="fi-FI" strike="sngStrike" dirty="0" err="1"/>
              <a:t>Benefit</a:t>
            </a:r>
            <a:r>
              <a:rPr lang="fi-FI" strike="sngStrike" dirty="0"/>
              <a:t> of </a:t>
            </a:r>
            <a:r>
              <a:rPr lang="fi-FI" strike="sngStrike" dirty="0" err="1"/>
              <a:t>referencing</a:t>
            </a:r>
            <a:r>
              <a:rPr lang="fi-FI" strike="sngStrike" dirty="0"/>
              <a:t> </a:t>
            </a:r>
            <a:r>
              <a:rPr lang="fi-FI" strike="sngStrike" dirty="0" err="1"/>
              <a:t>system</a:t>
            </a:r>
            <a:r>
              <a:rPr lang="fi-FI" strike="sngStrike" dirty="0"/>
              <a:t> </a:t>
            </a:r>
            <a:r>
              <a:rPr lang="fi-FI" strike="sngStrike" dirty="0" err="1"/>
              <a:t>parameters</a:t>
            </a:r>
            <a:r>
              <a:rPr lang="fi-FI" strike="sngStrike" dirty="0"/>
              <a:t> is </a:t>
            </a:r>
            <a:r>
              <a:rPr lang="fi-FI" strike="sngStrike" dirty="0" err="1"/>
              <a:t>avoiding</a:t>
            </a:r>
            <a:r>
              <a:rPr lang="fi-FI" strike="sngStrike" dirty="0"/>
              <a:t> </a:t>
            </a:r>
            <a:r>
              <a:rPr lang="fi-FI" strike="sngStrike" dirty="0" err="1"/>
              <a:t>divergence</a:t>
            </a:r>
            <a:r>
              <a:rPr lang="fi-FI" strike="sngStrike" dirty="0"/>
              <a:t> of </a:t>
            </a:r>
            <a:r>
              <a:rPr lang="fi-FI" strike="sngStrike" dirty="0" err="1"/>
              <a:t>requirements</a:t>
            </a:r>
            <a:r>
              <a:rPr lang="fi-FI" strike="sngStrike" dirty="0"/>
              <a:t> in UE &lt;-&gt; BS </a:t>
            </a:r>
            <a:r>
              <a:rPr lang="fi-FI" strike="sngStrike" dirty="0" err="1"/>
              <a:t>link</a:t>
            </a:r>
            <a:r>
              <a:rPr lang="fi-FI" strike="sngStrike" dirty="0"/>
              <a:t> and UE &lt;-&gt; IAB-DU </a:t>
            </a:r>
            <a:r>
              <a:rPr lang="fi-FI" strike="sngStrike" dirty="0" err="1"/>
              <a:t>link</a:t>
            </a:r>
            <a:endParaRPr lang="fi-FI" strike="sngStrike" dirty="0"/>
          </a:p>
          <a:p>
            <a:pPr lvl="1"/>
            <a:r>
              <a:rPr lang="fi-FI" dirty="0"/>
              <a:t>IAB-DU requirements</a:t>
            </a:r>
          </a:p>
          <a:p>
            <a:pPr lvl="1"/>
            <a:r>
              <a:rPr lang="fi-FI" dirty="0">
                <a:solidFill>
                  <a:srgbClr val="0070C0"/>
                </a:solidFill>
              </a:rPr>
              <a:t>IAB-MT requirements</a:t>
            </a:r>
          </a:p>
          <a:p>
            <a:pPr lvl="2"/>
            <a:r>
              <a:rPr lang="fi-FI" strike="sngStrike" dirty="0" err="1"/>
              <a:t>Benefit</a:t>
            </a:r>
            <a:r>
              <a:rPr lang="fi-FI" strike="sngStrike" dirty="0"/>
              <a:t> of </a:t>
            </a:r>
            <a:r>
              <a:rPr lang="fi-FI" strike="sngStrike" dirty="0" err="1"/>
              <a:t>referencing</a:t>
            </a:r>
            <a:r>
              <a:rPr lang="fi-FI" strike="sngStrike" dirty="0"/>
              <a:t> IAB-DU </a:t>
            </a:r>
            <a:r>
              <a:rPr lang="fi-FI" strike="sngStrike" dirty="0" err="1"/>
              <a:t>requirements</a:t>
            </a:r>
            <a:r>
              <a:rPr lang="fi-FI" strike="sngStrike" dirty="0"/>
              <a:t> </a:t>
            </a:r>
            <a:r>
              <a:rPr lang="fi-FI" strike="sngStrike" dirty="0" err="1"/>
              <a:t>when</a:t>
            </a:r>
            <a:r>
              <a:rPr lang="fi-FI" strike="sngStrike" dirty="0"/>
              <a:t> </a:t>
            </a:r>
            <a:r>
              <a:rPr lang="fi-FI" strike="sngStrike" dirty="0" err="1"/>
              <a:t>applicable</a:t>
            </a:r>
            <a:r>
              <a:rPr lang="fi-FI" strike="sngStrike" dirty="0"/>
              <a:t> is </a:t>
            </a:r>
            <a:r>
              <a:rPr lang="fi-FI" strike="sngStrike" dirty="0" err="1"/>
              <a:t>avoiding</a:t>
            </a:r>
            <a:r>
              <a:rPr lang="fi-FI" strike="sngStrike" dirty="0"/>
              <a:t> </a:t>
            </a:r>
            <a:r>
              <a:rPr lang="fi-FI" strike="sngStrike" dirty="0" err="1"/>
              <a:t>divergence</a:t>
            </a:r>
            <a:r>
              <a:rPr lang="fi-FI" strike="sngStrike" dirty="0"/>
              <a:t> of </a:t>
            </a:r>
            <a:r>
              <a:rPr lang="fi-FI" strike="sngStrike" dirty="0" err="1"/>
              <a:t>requirements</a:t>
            </a:r>
            <a:r>
              <a:rPr lang="fi-FI" strike="sngStrike" dirty="0"/>
              <a:t> UE &lt;-&gt; BS </a:t>
            </a:r>
            <a:r>
              <a:rPr lang="fi-FI" strike="sngStrike" dirty="0" err="1"/>
              <a:t>link</a:t>
            </a:r>
            <a:r>
              <a:rPr lang="fi-FI" strike="sngStrike" dirty="0"/>
              <a:t> and UE &lt;-&gt; IAB-DU </a:t>
            </a:r>
            <a:r>
              <a:rPr lang="fi-FI" strike="sngStrike" dirty="0" err="1"/>
              <a:t>link</a:t>
            </a:r>
            <a:r>
              <a:rPr lang="fi-FI" strike="sngStrike" dirty="0"/>
              <a:t> </a:t>
            </a:r>
          </a:p>
          <a:p>
            <a:endParaRPr lang="fi-FI" dirty="0"/>
          </a:p>
          <a:p>
            <a:pPr lvl="1"/>
            <a:endParaRPr lang="fi-FI" dirty="0"/>
          </a:p>
        </p:txBody>
      </p:sp>
      <p:sp>
        <p:nvSpPr>
          <p:cNvPr id="4" name="TextBox 3"/>
          <p:cNvSpPr txBox="1"/>
          <p:nvPr/>
        </p:nvSpPr>
        <p:spPr>
          <a:xfrm>
            <a:off x="6915808" y="4623779"/>
            <a:ext cx="4214647" cy="1015663"/>
          </a:xfrm>
          <a:prstGeom prst="rect">
            <a:avLst/>
          </a:prstGeom>
          <a:noFill/>
        </p:spPr>
        <p:txBody>
          <a:bodyPr wrap="square" rtlCol="0">
            <a:spAutoFit/>
          </a:bodyPr>
          <a:lstStyle/>
          <a:p>
            <a:r>
              <a:rPr lang="en-GB" altLang="zh-CN" sz="1000" dirty="0">
                <a:solidFill>
                  <a:srgbClr val="FFC000"/>
                </a:solidFill>
              </a:rPr>
              <a:t>Huawei: As I have said (many times), this is a dubious claim as versioned referencing requires that the IAB specification needs to be updated to include any changes in the donor spec. As such all changes are incorporated and must be checked. In many cases (if done properly) this is more work than just copying the needed updates. Anyway , this is background so we don’t need to discuss to much we can just remove the text I think</a:t>
            </a:r>
            <a:endParaRPr lang="zh-CN" altLang="en-US" sz="1000" dirty="0">
              <a:solidFill>
                <a:srgbClr val="FFC000"/>
              </a:solidFill>
            </a:endParaRPr>
          </a:p>
        </p:txBody>
      </p:sp>
    </p:spTree>
    <p:extLst>
      <p:ext uri="{BB962C8B-B14F-4D97-AF65-F5344CB8AC3E}">
        <p14:creationId xmlns:p14="http://schemas.microsoft.com/office/powerpoint/2010/main" val="272731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4593B-6BBD-42A4-A714-E12A9ABBEDF3}"/>
              </a:ext>
            </a:extLst>
          </p:cNvPr>
          <p:cNvSpPr>
            <a:spLocks noGrp="1"/>
          </p:cNvSpPr>
          <p:nvPr>
            <p:ph type="title"/>
          </p:nvPr>
        </p:nvSpPr>
        <p:spPr/>
        <p:txBody>
          <a:bodyPr/>
          <a:lstStyle/>
          <a:p>
            <a:r>
              <a:rPr lang="fi-FI" dirty="0" err="1"/>
              <a:t>Way</a:t>
            </a:r>
            <a:r>
              <a:rPr lang="fi-FI" dirty="0"/>
              <a:t> </a:t>
            </a:r>
            <a:r>
              <a:rPr lang="fi-FI" dirty="0" err="1"/>
              <a:t>forward</a:t>
            </a:r>
            <a:endParaRPr lang="fi-FI" dirty="0"/>
          </a:p>
        </p:txBody>
      </p:sp>
      <p:sp>
        <p:nvSpPr>
          <p:cNvPr id="3" name="Content Placeholder 2">
            <a:extLst>
              <a:ext uri="{FF2B5EF4-FFF2-40B4-BE49-F238E27FC236}">
                <a16:creationId xmlns:a16="http://schemas.microsoft.com/office/drawing/2014/main" id="{EF9F00DB-1C27-4C92-B14D-294613552CA6}"/>
              </a:ext>
            </a:extLst>
          </p:cNvPr>
          <p:cNvSpPr>
            <a:spLocks noGrp="1"/>
          </p:cNvSpPr>
          <p:nvPr>
            <p:ph idx="1"/>
          </p:nvPr>
        </p:nvSpPr>
        <p:spPr/>
        <p:txBody>
          <a:bodyPr>
            <a:normAutofit fontScale="55000" lnSpcReduction="20000"/>
          </a:bodyPr>
          <a:lstStyle/>
          <a:p>
            <a:r>
              <a:rPr lang="fi-FI" dirty="0" err="1"/>
              <a:t>Decision</a:t>
            </a:r>
            <a:r>
              <a:rPr lang="fi-FI" dirty="0"/>
              <a:t> </a:t>
            </a:r>
            <a:r>
              <a:rPr lang="fi-FI" dirty="0" err="1"/>
              <a:t>whether</a:t>
            </a:r>
            <a:r>
              <a:rPr lang="fi-FI" dirty="0"/>
              <a:t> to </a:t>
            </a:r>
            <a:r>
              <a:rPr lang="fi-FI" dirty="0" err="1"/>
              <a:t>reference</a:t>
            </a:r>
            <a:r>
              <a:rPr lang="fi-FI" dirty="0"/>
              <a:t> </a:t>
            </a:r>
            <a:r>
              <a:rPr lang="fi-FI" dirty="0" err="1"/>
              <a:t>will</a:t>
            </a:r>
            <a:r>
              <a:rPr lang="fi-FI" dirty="0"/>
              <a:t> </a:t>
            </a:r>
            <a:r>
              <a:rPr lang="fi-FI" dirty="0" err="1"/>
              <a:t>be</a:t>
            </a:r>
            <a:r>
              <a:rPr lang="fi-FI" dirty="0"/>
              <a:t> </a:t>
            </a:r>
            <a:r>
              <a:rPr lang="fi-FI" dirty="0" err="1"/>
              <a:t>taken</a:t>
            </a:r>
            <a:r>
              <a:rPr lang="fi-FI" dirty="0"/>
              <a:t> case </a:t>
            </a:r>
            <a:r>
              <a:rPr lang="fi-FI" dirty="0" err="1"/>
              <a:t>by</a:t>
            </a:r>
            <a:r>
              <a:rPr lang="fi-FI" dirty="0"/>
              <a:t> case </a:t>
            </a:r>
            <a:r>
              <a:rPr lang="fi-FI" dirty="0" err="1"/>
              <a:t>following</a:t>
            </a:r>
            <a:r>
              <a:rPr lang="fi-FI" dirty="0"/>
              <a:t> </a:t>
            </a:r>
            <a:r>
              <a:rPr lang="fi-FI" dirty="0" err="1"/>
              <a:t>the</a:t>
            </a:r>
            <a:r>
              <a:rPr lang="fi-FI" dirty="0"/>
              <a:t> </a:t>
            </a:r>
            <a:r>
              <a:rPr lang="fi-FI" dirty="0" err="1"/>
              <a:t>rules</a:t>
            </a:r>
            <a:r>
              <a:rPr lang="fi-FI" dirty="0"/>
              <a:t> in </a:t>
            </a:r>
            <a:r>
              <a:rPr lang="fi-FI" dirty="0" err="1"/>
              <a:t>this</a:t>
            </a:r>
            <a:r>
              <a:rPr lang="fi-FI" dirty="0"/>
              <a:t> </a:t>
            </a:r>
            <a:r>
              <a:rPr lang="fi-FI" dirty="0" err="1"/>
              <a:t>slide</a:t>
            </a:r>
            <a:endParaRPr lang="fi-FI" dirty="0"/>
          </a:p>
          <a:p>
            <a:r>
              <a:rPr lang="fi-FI" dirty="0"/>
              <a:t>The </a:t>
            </a:r>
            <a:r>
              <a:rPr lang="fi-FI" dirty="0" err="1"/>
              <a:t>examples</a:t>
            </a:r>
            <a:r>
              <a:rPr lang="fi-FI" dirty="0"/>
              <a:t> in </a:t>
            </a:r>
            <a:r>
              <a:rPr lang="fi-FI" dirty="0" err="1"/>
              <a:t>this</a:t>
            </a:r>
            <a:r>
              <a:rPr lang="fi-FI" dirty="0"/>
              <a:t> </a:t>
            </a:r>
            <a:r>
              <a:rPr lang="fi-FI" dirty="0" err="1"/>
              <a:t>slide</a:t>
            </a:r>
            <a:r>
              <a:rPr lang="fi-FI" dirty="0"/>
              <a:t> </a:t>
            </a:r>
            <a:r>
              <a:rPr lang="fi-FI" dirty="0" err="1"/>
              <a:t>are</a:t>
            </a:r>
            <a:r>
              <a:rPr lang="fi-FI" dirty="0"/>
              <a:t> </a:t>
            </a:r>
            <a:r>
              <a:rPr lang="fi-FI" dirty="0" err="1"/>
              <a:t>meant</a:t>
            </a:r>
            <a:r>
              <a:rPr lang="fi-FI" dirty="0"/>
              <a:t> to </a:t>
            </a:r>
            <a:r>
              <a:rPr lang="fi-FI" dirty="0" err="1"/>
              <a:t>illustrate</a:t>
            </a:r>
            <a:r>
              <a:rPr lang="fi-FI" dirty="0"/>
              <a:t> </a:t>
            </a:r>
            <a:r>
              <a:rPr lang="fi-FI" dirty="0" err="1"/>
              <a:t>the</a:t>
            </a:r>
            <a:r>
              <a:rPr lang="fi-FI" dirty="0"/>
              <a:t> </a:t>
            </a:r>
            <a:r>
              <a:rPr lang="fi-FI" dirty="0" err="1"/>
              <a:t>meaning</a:t>
            </a:r>
            <a:r>
              <a:rPr lang="fi-FI" dirty="0"/>
              <a:t>, </a:t>
            </a:r>
            <a:r>
              <a:rPr lang="fi-FI" dirty="0" err="1"/>
              <a:t>not</a:t>
            </a:r>
            <a:r>
              <a:rPr lang="fi-FI" dirty="0"/>
              <a:t> to </a:t>
            </a:r>
            <a:r>
              <a:rPr lang="fi-FI" dirty="0" err="1"/>
              <a:t>agree</a:t>
            </a:r>
            <a:r>
              <a:rPr lang="fi-FI" dirty="0"/>
              <a:t> </a:t>
            </a:r>
            <a:r>
              <a:rPr lang="fi-FI" dirty="0" err="1"/>
              <a:t>exact</a:t>
            </a:r>
            <a:r>
              <a:rPr lang="fi-FI" dirty="0"/>
              <a:t> </a:t>
            </a:r>
            <a:r>
              <a:rPr lang="fi-FI" dirty="0" err="1"/>
              <a:t>wording</a:t>
            </a:r>
            <a:r>
              <a:rPr lang="fi-FI" dirty="0"/>
              <a:t> to </a:t>
            </a:r>
            <a:r>
              <a:rPr lang="fi-FI" dirty="0" err="1"/>
              <a:t>be</a:t>
            </a:r>
            <a:r>
              <a:rPr lang="fi-FI" dirty="0"/>
              <a:t> </a:t>
            </a:r>
            <a:r>
              <a:rPr lang="fi-FI" dirty="0" err="1"/>
              <a:t>used</a:t>
            </a:r>
            <a:r>
              <a:rPr lang="fi-FI" dirty="0"/>
              <a:t> in </a:t>
            </a:r>
            <a:r>
              <a:rPr lang="fi-FI" dirty="0" err="1"/>
              <a:t>the</a:t>
            </a:r>
            <a:r>
              <a:rPr lang="fi-FI" dirty="0"/>
              <a:t> </a:t>
            </a:r>
            <a:r>
              <a:rPr lang="fi-FI" dirty="0" err="1"/>
              <a:t>specification</a:t>
            </a:r>
            <a:r>
              <a:rPr lang="fi-FI" dirty="0"/>
              <a:t>.</a:t>
            </a:r>
          </a:p>
          <a:p>
            <a:r>
              <a:rPr lang="fi-FI" dirty="0" err="1"/>
              <a:t>Referencing</a:t>
            </a:r>
            <a:r>
              <a:rPr lang="fi-FI" dirty="0"/>
              <a:t> </a:t>
            </a:r>
            <a:r>
              <a:rPr lang="fi-FI" dirty="0" err="1"/>
              <a:t>can</a:t>
            </a:r>
            <a:r>
              <a:rPr lang="fi-FI" dirty="0"/>
              <a:t> </a:t>
            </a:r>
            <a:r>
              <a:rPr lang="fi-FI" dirty="0" err="1"/>
              <a:t>be</a:t>
            </a:r>
            <a:r>
              <a:rPr lang="fi-FI" dirty="0"/>
              <a:t> </a:t>
            </a:r>
            <a:r>
              <a:rPr lang="fi-FI" dirty="0" err="1"/>
              <a:t>done</a:t>
            </a:r>
            <a:r>
              <a:rPr lang="fi-FI" dirty="0"/>
              <a:t> </a:t>
            </a:r>
            <a:r>
              <a:rPr lang="fi-FI" dirty="0" err="1"/>
              <a:t>only</a:t>
            </a:r>
            <a:r>
              <a:rPr lang="fi-FI" dirty="0"/>
              <a:t> </a:t>
            </a:r>
            <a:r>
              <a:rPr lang="fi-FI" dirty="0" err="1"/>
              <a:t>if</a:t>
            </a:r>
            <a:r>
              <a:rPr lang="fi-FI" dirty="0"/>
              <a:t> </a:t>
            </a:r>
            <a:r>
              <a:rPr lang="fi-FI" dirty="0" err="1"/>
              <a:t>requirement</a:t>
            </a:r>
            <a:r>
              <a:rPr lang="fi-FI" dirty="0"/>
              <a:t> is </a:t>
            </a:r>
            <a:r>
              <a:rPr lang="fi-FI" dirty="0" err="1"/>
              <a:t>the</a:t>
            </a:r>
            <a:r>
              <a:rPr lang="fi-FI" dirty="0"/>
              <a:t> </a:t>
            </a:r>
            <a:r>
              <a:rPr lang="fi-FI" dirty="0" err="1"/>
              <a:t>same</a:t>
            </a:r>
            <a:r>
              <a:rPr lang="fi-FI" dirty="0"/>
              <a:t>, </a:t>
            </a:r>
            <a:r>
              <a:rPr lang="fi-FI" dirty="0" err="1"/>
              <a:t>meaning</a:t>
            </a:r>
            <a:r>
              <a:rPr lang="fi-FI" dirty="0"/>
              <a:t> </a:t>
            </a:r>
            <a:r>
              <a:rPr lang="fi-FI" dirty="0" err="1"/>
              <a:t>that</a:t>
            </a:r>
            <a:r>
              <a:rPr lang="fi-FI" dirty="0"/>
              <a:t> </a:t>
            </a:r>
            <a:r>
              <a:rPr lang="fi-FI" dirty="0" err="1"/>
              <a:t>requirement</a:t>
            </a:r>
            <a:r>
              <a:rPr lang="fi-FI" dirty="0"/>
              <a:t> </a:t>
            </a:r>
            <a:r>
              <a:rPr lang="fi-FI" dirty="0" err="1"/>
              <a:t>values</a:t>
            </a:r>
            <a:r>
              <a:rPr lang="fi-FI" dirty="0"/>
              <a:t> and </a:t>
            </a:r>
            <a:r>
              <a:rPr lang="fi-FI" dirty="0" err="1"/>
              <a:t>principles</a:t>
            </a:r>
            <a:r>
              <a:rPr lang="fi-FI" dirty="0"/>
              <a:t> </a:t>
            </a:r>
            <a:r>
              <a:rPr lang="fi-FI" dirty="0" err="1"/>
              <a:t>are</a:t>
            </a:r>
            <a:r>
              <a:rPr lang="fi-FI" dirty="0"/>
              <a:t> </a:t>
            </a:r>
            <a:r>
              <a:rPr lang="fi-FI" dirty="0" err="1"/>
              <a:t>the</a:t>
            </a:r>
            <a:r>
              <a:rPr lang="fi-FI" dirty="0"/>
              <a:t> </a:t>
            </a:r>
            <a:r>
              <a:rPr lang="fi-FI" dirty="0" err="1"/>
              <a:t>same</a:t>
            </a:r>
            <a:endParaRPr lang="fi-FI" dirty="0"/>
          </a:p>
          <a:p>
            <a:pPr lvl="1"/>
            <a:r>
              <a:rPr lang="fi-FI" dirty="0" err="1"/>
              <a:t>Exact</a:t>
            </a:r>
            <a:r>
              <a:rPr lang="fi-FI" dirty="0"/>
              <a:t> </a:t>
            </a:r>
            <a:r>
              <a:rPr lang="fi-FI" dirty="0" err="1"/>
              <a:t>words</a:t>
            </a:r>
            <a:r>
              <a:rPr lang="fi-FI" dirty="0"/>
              <a:t> </a:t>
            </a:r>
            <a:r>
              <a:rPr lang="fi-FI" dirty="0" err="1"/>
              <a:t>do</a:t>
            </a:r>
            <a:r>
              <a:rPr lang="fi-FI" dirty="0"/>
              <a:t> </a:t>
            </a:r>
            <a:r>
              <a:rPr lang="fi-FI" dirty="0" err="1"/>
              <a:t>not</a:t>
            </a:r>
            <a:r>
              <a:rPr lang="fi-FI" dirty="0"/>
              <a:t> </a:t>
            </a:r>
            <a:r>
              <a:rPr lang="fi-FI" dirty="0" err="1"/>
              <a:t>need</a:t>
            </a:r>
            <a:r>
              <a:rPr lang="fi-FI" dirty="0"/>
              <a:t> to </a:t>
            </a:r>
            <a:r>
              <a:rPr lang="fi-FI" dirty="0" err="1"/>
              <a:t>be</a:t>
            </a:r>
            <a:r>
              <a:rPr lang="fi-FI" dirty="0"/>
              <a:t> </a:t>
            </a:r>
            <a:r>
              <a:rPr lang="fi-FI" dirty="0" err="1"/>
              <a:t>same</a:t>
            </a:r>
            <a:r>
              <a:rPr lang="fi-FI" dirty="0"/>
              <a:t>. As a </a:t>
            </a:r>
            <a:r>
              <a:rPr lang="fi-FI" dirty="0" err="1"/>
              <a:t>theoretical</a:t>
            </a:r>
            <a:r>
              <a:rPr lang="fi-FI" dirty="0"/>
              <a:t> </a:t>
            </a:r>
            <a:r>
              <a:rPr lang="fi-FI" dirty="0" err="1"/>
              <a:t>example</a:t>
            </a:r>
            <a:r>
              <a:rPr lang="fi-FI" dirty="0"/>
              <a:t>, it </a:t>
            </a:r>
            <a:r>
              <a:rPr lang="fi-FI" dirty="0" err="1"/>
              <a:t>can</a:t>
            </a:r>
            <a:r>
              <a:rPr lang="fi-FI" dirty="0"/>
              <a:t> </a:t>
            </a:r>
            <a:r>
              <a:rPr lang="fi-FI" dirty="0" err="1"/>
              <a:t>be</a:t>
            </a:r>
            <a:r>
              <a:rPr lang="fi-FI" dirty="0"/>
              <a:t> </a:t>
            </a:r>
            <a:r>
              <a:rPr lang="fi-FI" dirty="0" err="1"/>
              <a:t>said</a:t>
            </a:r>
            <a:r>
              <a:rPr lang="fi-FI" dirty="0"/>
              <a:t> </a:t>
            </a:r>
            <a:r>
              <a:rPr lang="fi-FI" dirty="0" err="1"/>
              <a:t>that</a:t>
            </a:r>
            <a:r>
              <a:rPr lang="fi-FI" dirty="0"/>
              <a:t> ”BS </a:t>
            </a:r>
            <a:r>
              <a:rPr lang="fi-FI" dirty="0" err="1"/>
              <a:t>type</a:t>
            </a:r>
            <a:r>
              <a:rPr lang="fi-FI" dirty="0"/>
              <a:t> 2-O </a:t>
            </a:r>
            <a:r>
              <a:rPr lang="fi-FI" dirty="0" err="1"/>
              <a:t>requirements</a:t>
            </a:r>
            <a:r>
              <a:rPr lang="fi-FI" dirty="0"/>
              <a:t> in </a:t>
            </a:r>
            <a:r>
              <a:rPr lang="fi-FI" dirty="0" err="1"/>
              <a:t>sub-clause</a:t>
            </a:r>
            <a:r>
              <a:rPr lang="fi-FI" dirty="0"/>
              <a:t> </a:t>
            </a:r>
            <a:r>
              <a:rPr lang="fi-FI" dirty="0" err="1"/>
              <a:t>x.x.x</a:t>
            </a:r>
            <a:r>
              <a:rPr lang="fi-FI" dirty="0"/>
              <a:t> [</a:t>
            </a:r>
            <a:r>
              <a:rPr lang="fi-FI" dirty="0" err="1"/>
              <a:t>ref</a:t>
            </a:r>
            <a:r>
              <a:rPr lang="fi-FI" dirty="0"/>
              <a:t> X] </a:t>
            </a:r>
            <a:r>
              <a:rPr lang="fi-FI" dirty="0" err="1"/>
              <a:t>apply</a:t>
            </a:r>
            <a:r>
              <a:rPr lang="fi-FI" dirty="0"/>
              <a:t> for IAB-DU”</a:t>
            </a:r>
          </a:p>
          <a:p>
            <a:pPr lvl="1"/>
            <a:r>
              <a:rPr lang="fi-FI" dirty="0" err="1"/>
              <a:t>Referencing</a:t>
            </a:r>
            <a:r>
              <a:rPr lang="fi-FI" dirty="0"/>
              <a:t> </a:t>
            </a:r>
            <a:r>
              <a:rPr lang="fi-FI" dirty="0" err="1"/>
              <a:t>shall</a:t>
            </a:r>
            <a:r>
              <a:rPr lang="fi-FI" dirty="0"/>
              <a:t> </a:t>
            </a:r>
            <a:r>
              <a:rPr lang="fi-FI" dirty="0" err="1"/>
              <a:t>not</a:t>
            </a:r>
            <a:r>
              <a:rPr lang="fi-FI" dirty="0"/>
              <a:t> </a:t>
            </a:r>
            <a:r>
              <a:rPr lang="fi-FI" dirty="0" err="1"/>
              <a:t>be</a:t>
            </a:r>
            <a:r>
              <a:rPr lang="fi-FI" dirty="0"/>
              <a:t> </a:t>
            </a:r>
            <a:r>
              <a:rPr lang="fi-FI" dirty="0" err="1"/>
              <a:t>done</a:t>
            </a:r>
            <a:r>
              <a:rPr lang="fi-FI" dirty="0"/>
              <a:t> </a:t>
            </a:r>
            <a:r>
              <a:rPr lang="fi-FI" dirty="0" err="1"/>
              <a:t>if</a:t>
            </a:r>
            <a:r>
              <a:rPr lang="fi-FI" dirty="0"/>
              <a:t> </a:t>
            </a:r>
            <a:r>
              <a:rPr lang="fi-FI" dirty="0" err="1"/>
              <a:t>requirements</a:t>
            </a:r>
            <a:r>
              <a:rPr lang="fi-FI" dirty="0"/>
              <a:t> </a:t>
            </a:r>
            <a:r>
              <a:rPr lang="fi-FI" dirty="0" err="1"/>
              <a:t>are</a:t>
            </a:r>
            <a:r>
              <a:rPr lang="fi-FI" dirty="0"/>
              <a:t> </a:t>
            </a:r>
            <a:r>
              <a:rPr lang="fi-FI" dirty="0" err="1"/>
              <a:t>different</a:t>
            </a:r>
            <a:r>
              <a:rPr lang="fi-FI" dirty="0"/>
              <a:t>, i.e. value or principle differs. </a:t>
            </a:r>
          </a:p>
          <a:p>
            <a:pPr lvl="1"/>
            <a:r>
              <a:rPr lang="fi-FI" dirty="0">
                <a:solidFill>
                  <a:srgbClr val="FFC000"/>
                </a:solidFill>
              </a:rPr>
              <a:t>If referencing is used all node specific text and defiitions must be clarified (for example: Where ”base station RF bandwidth” is replced by ”IAB-DU RF bandwidth”)</a:t>
            </a:r>
          </a:p>
          <a:p>
            <a:pPr lvl="1"/>
            <a:r>
              <a:rPr lang="fi-FI" dirty="0">
                <a:solidFill>
                  <a:srgbClr val="FFC000"/>
                </a:solidFill>
              </a:rPr>
              <a:t>Specific references must be made to versioned docuuments</a:t>
            </a:r>
          </a:p>
          <a:p>
            <a:r>
              <a:rPr lang="fi-FI" dirty="0" err="1"/>
              <a:t>Referencing</a:t>
            </a:r>
            <a:r>
              <a:rPr lang="fi-FI" dirty="0"/>
              <a:t> is </a:t>
            </a:r>
            <a:r>
              <a:rPr lang="fi-FI" dirty="0" err="1"/>
              <a:t>not</a:t>
            </a:r>
            <a:r>
              <a:rPr lang="fi-FI" dirty="0"/>
              <a:t> </a:t>
            </a:r>
            <a:r>
              <a:rPr lang="fi-FI" dirty="0" err="1"/>
              <a:t>recommended</a:t>
            </a:r>
            <a:r>
              <a:rPr lang="fi-FI" dirty="0"/>
              <a:t> </a:t>
            </a:r>
            <a:r>
              <a:rPr lang="fi-FI" dirty="0" err="1"/>
              <a:t>if</a:t>
            </a:r>
            <a:r>
              <a:rPr lang="fi-FI" dirty="0"/>
              <a:t> it </a:t>
            </a:r>
            <a:r>
              <a:rPr lang="fi-FI" dirty="0" err="1"/>
              <a:t>results</a:t>
            </a:r>
            <a:r>
              <a:rPr lang="fi-FI" dirty="0"/>
              <a:t> in a </a:t>
            </a:r>
            <a:r>
              <a:rPr lang="fi-FI" dirty="0" err="1"/>
              <a:t>partial</a:t>
            </a:r>
            <a:r>
              <a:rPr lang="fi-FI" dirty="0"/>
              <a:t> </a:t>
            </a:r>
            <a:r>
              <a:rPr lang="fi-FI" dirty="0" err="1"/>
              <a:t>requirement</a:t>
            </a:r>
            <a:endParaRPr lang="fi-FI" dirty="0"/>
          </a:p>
          <a:p>
            <a:pPr lvl="1"/>
            <a:r>
              <a:rPr lang="fi-FI" dirty="0"/>
              <a:t>As a </a:t>
            </a:r>
            <a:r>
              <a:rPr lang="fi-FI" dirty="0" err="1"/>
              <a:t>theoretical</a:t>
            </a:r>
            <a:r>
              <a:rPr lang="fi-FI" dirty="0"/>
              <a:t> </a:t>
            </a:r>
            <a:r>
              <a:rPr lang="fi-FI" dirty="0" err="1"/>
              <a:t>example</a:t>
            </a:r>
            <a:r>
              <a:rPr lang="fi-FI" dirty="0"/>
              <a:t>, </a:t>
            </a:r>
            <a:r>
              <a:rPr lang="fi-FI" dirty="0" err="1"/>
              <a:t>this</a:t>
            </a:r>
            <a:r>
              <a:rPr lang="fi-FI" dirty="0"/>
              <a:t> </a:t>
            </a:r>
            <a:r>
              <a:rPr lang="fi-FI" dirty="0" err="1"/>
              <a:t>means</a:t>
            </a:r>
            <a:r>
              <a:rPr lang="fi-FI" dirty="0"/>
              <a:t> a case </a:t>
            </a:r>
            <a:r>
              <a:rPr lang="fi-FI" dirty="0" err="1"/>
              <a:t>where</a:t>
            </a:r>
            <a:r>
              <a:rPr lang="fi-FI" dirty="0"/>
              <a:t> </a:t>
            </a:r>
            <a:r>
              <a:rPr lang="fi-FI" dirty="0" err="1"/>
              <a:t>specification</a:t>
            </a:r>
            <a:r>
              <a:rPr lang="fi-FI" dirty="0"/>
              <a:t> </a:t>
            </a:r>
            <a:r>
              <a:rPr lang="fi-FI" dirty="0" err="1"/>
              <a:t>would</a:t>
            </a:r>
            <a:r>
              <a:rPr lang="fi-FI" dirty="0"/>
              <a:t> </a:t>
            </a:r>
            <a:r>
              <a:rPr lang="fi-FI" dirty="0" err="1"/>
              <a:t>say</a:t>
            </a:r>
            <a:r>
              <a:rPr lang="fi-FI" dirty="0"/>
              <a:t> ” BS </a:t>
            </a:r>
            <a:r>
              <a:rPr lang="fi-FI" dirty="0" err="1"/>
              <a:t>type</a:t>
            </a:r>
            <a:r>
              <a:rPr lang="fi-FI" dirty="0"/>
              <a:t> 2-O </a:t>
            </a:r>
            <a:r>
              <a:rPr lang="fi-FI" dirty="0" err="1"/>
              <a:t>requirements</a:t>
            </a:r>
            <a:r>
              <a:rPr lang="fi-FI" dirty="0"/>
              <a:t> in </a:t>
            </a:r>
            <a:r>
              <a:rPr lang="fi-FI" dirty="0" err="1"/>
              <a:t>sub-clause</a:t>
            </a:r>
            <a:r>
              <a:rPr lang="fi-FI" dirty="0"/>
              <a:t> </a:t>
            </a:r>
            <a:r>
              <a:rPr lang="fi-FI" dirty="0" err="1"/>
              <a:t>x.x.x</a:t>
            </a:r>
            <a:r>
              <a:rPr lang="fi-FI" dirty="0"/>
              <a:t> [</a:t>
            </a:r>
            <a:r>
              <a:rPr lang="fi-FI" dirty="0" err="1"/>
              <a:t>ref</a:t>
            </a:r>
            <a:r>
              <a:rPr lang="fi-FI" dirty="0"/>
              <a:t> X] </a:t>
            </a:r>
            <a:r>
              <a:rPr lang="fi-FI" dirty="0" err="1"/>
              <a:t>apply</a:t>
            </a:r>
            <a:r>
              <a:rPr lang="fi-FI" dirty="0"/>
              <a:t> for IAB-DU. In </a:t>
            </a:r>
            <a:r>
              <a:rPr lang="fi-FI" dirty="0" err="1"/>
              <a:t>addition</a:t>
            </a:r>
            <a:r>
              <a:rPr lang="fi-FI" dirty="0"/>
              <a:t> IAB-DU </a:t>
            </a:r>
            <a:r>
              <a:rPr lang="fi-FI" dirty="0" err="1"/>
              <a:t>shall</a:t>
            </a:r>
            <a:r>
              <a:rPr lang="fi-FI" dirty="0"/>
              <a:t> </a:t>
            </a:r>
            <a:r>
              <a:rPr lang="fi-FI" dirty="0" err="1"/>
              <a:t>meet</a:t>
            </a:r>
            <a:r>
              <a:rPr lang="fi-FI" dirty="0"/>
              <a:t>….”</a:t>
            </a:r>
          </a:p>
          <a:p>
            <a:r>
              <a:rPr lang="fi-FI" dirty="0" err="1"/>
              <a:t>Referencing</a:t>
            </a:r>
            <a:r>
              <a:rPr lang="fi-FI" dirty="0"/>
              <a:t> is </a:t>
            </a:r>
            <a:r>
              <a:rPr lang="fi-FI" dirty="0" err="1"/>
              <a:t>not</a:t>
            </a:r>
            <a:r>
              <a:rPr lang="fi-FI" dirty="0"/>
              <a:t> </a:t>
            </a:r>
            <a:r>
              <a:rPr lang="fi-FI" dirty="0" err="1"/>
              <a:t>recommended</a:t>
            </a:r>
            <a:r>
              <a:rPr lang="fi-FI" dirty="0"/>
              <a:t> </a:t>
            </a:r>
            <a:r>
              <a:rPr lang="fi-FI" dirty="0" err="1"/>
              <a:t>if</a:t>
            </a:r>
            <a:r>
              <a:rPr lang="fi-FI" dirty="0"/>
              <a:t> a </a:t>
            </a:r>
            <a:r>
              <a:rPr lang="fi-FI" dirty="0" err="1"/>
              <a:t>complete</a:t>
            </a:r>
            <a:r>
              <a:rPr lang="fi-FI" dirty="0"/>
              <a:t> </a:t>
            </a:r>
            <a:r>
              <a:rPr lang="fi-FI" dirty="0" err="1"/>
              <a:t>specification</a:t>
            </a:r>
            <a:r>
              <a:rPr lang="fi-FI" dirty="0"/>
              <a:t> </a:t>
            </a:r>
            <a:r>
              <a:rPr lang="fi-FI" dirty="0" err="1"/>
              <a:t>sub-clause</a:t>
            </a:r>
            <a:r>
              <a:rPr lang="fi-FI" dirty="0"/>
              <a:t> </a:t>
            </a:r>
            <a:r>
              <a:rPr lang="fi-FI" dirty="0" err="1"/>
              <a:t>cannot</a:t>
            </a:r>
            <a:r>
              <a:rPr lang="fi-FI" dirty="0"/>
              <a:t> </a:t>
            </a:r>
            <a:r>
              <a:rPr lang="fi-FI" dirty="0" err="1"/>
              <a:t>be</a:t>
            </a:r>
            <a:r>
              <a:rPr lang="fi-FI" dirty="0"/>
              <a:t> </a:t>
            </a:r>
            <a:r>
              <a:rPr lang="fi-FI" dirty="0" err="1"/>
              <a:t>referenced</a:t>
            </a:r>
            <a:endParaRPr lang="fi-FI" dirty="0"/>
          </a:p>
          <a:p>
            <a:pPr lvl="1"/>
            <a:r>
              <a:rPr lang="fi-FI" dirty="0"/>
              <a:t>No </a:t>
            </a:r>
            <a:r>
              <a:rPr lang="fi-FI" dirty="0" err="1"/>
              <a:t>referencing</a:t>
            </a:r>
            <a:r>
              <a:rPr lang="fi-FI" dirty="0"/>
              <a:t> </a:t>
            </a:r>
            <a:r>
              <a:rPr lang="fi-FI" dirty="0" err="1"/>
              <a:t>when</a:t>
            </a:r>
            <a:r>
              <a:rPr lang="fi-FI" dirty="0"/>
              <a:t> it </a:t>
            </a:r>
            <a:r>
              <a:rPr lang="fi-FI" dirty="0" err="1"/>
              <a:t>results</a:t>
            </a:r>
            <a:r>
              <a:rPr lang="fi-FI" dirty="0"/>
              <a:t> in </a:t>
            </a:r>
            <a:r>
              <a:rPr lang="fi-FI" dirty="0" err="1"/>
              <a:t>formulation</a:t>
            </a:r>
            <a:r>
              <a:rPr lang="fi-FI" dirty="0"/>
              <a:t> ”BS </a:t>
            </a:r>
            <a:r>
              <a:rPr lang="fi-FI" dirty="0" err="1"/>
              <a:t>type</a:t>
            </a:r>
            <a:r>
              <a:rPr lang="fi-FI" dirty="0"/>
              <a:t> 2-O </a:t>
            </a:r>
            <a:r>
              <a:rPr lang="fi-FI" dirty="0" err="1"/>
              <a:t>requirements</a:t>
            </a:r>
            <a:r>
              <a:rPr lang="fi-FI" dirty="0"/>
              <a:t> in </a:t>
            </a:r>
            <a:r>
              <a:rPr lang="fi-FI" dirty="0" err="1"/>
              <a:t>clause</a:t>
            </a:r>
            <a:r>
              <a:rPr lang="fi-FI" dirty="0"/>
              <a:t> </a:t>
            </a:r>
            <a:r>
              <a:rPr lang="fi-FI" dirty="0" err="1"/>
              <a:t>x.x.x</a:t>
            </a:r>
            <a:r>
              <a:rPr lang="fi-FI" dirty="0"/>
              <a:t> [</a:t>
            </a:r>
            <a:r>
              <a:rPr lang="fi-FI" dirty="0" err="1"/>
              <a:t>ref</a:t>
            </a:r>
            <a:r>
              <a:rPr lang="fi-FI" dirty="0"/>
              <a:t> X] </a:t>
            </a:r>
            <a:r>
              <a:rPr lang="fi-FI" dirty="0" err="1"/>
              <a:t>except</a:t>
            </a:r>
            <a:r>
              <a:rPr lang="fi-FI" dirty="0"/>
              <a:t> [</a:t>
            </a:r>
            <a:r>
              <a:rPr lang="fi-FI" dirty="0" err="1"/>
              <a:t>bad</a:t>
            </a:r>
            <a:r>
              <a:rPr lang="fi-FI" dirty="0"/>
              <a:t> </a:t>
            </a:r>
            <a:r>
              <a:rPr lang="fi-FI" dirty="0" err="1"/>
              <a:t>requirement</a:t>
            </a:r>
            <a:r>
              <a:rPr lang="fi-FI" dirty="0"/>
              <a:t>] </a:t>
            </a:r>
            <a:r>
              <a:rPr lang="fi-FI" dirty="0" err="1"/>
              <a:t>will</a:t>
            </a:r>
            <a:r>
              <a:rPr lang="fi-FI" dirty="0"/>
              <a:t> </a:t>
            </a:r>
            <a:r>
              <a:rPr lang="fi-FI" dirty="0" err="1"/>
              <a:t>apply</a:t>
            </a:r>
            <a:r>
              <a:rPr lang="fi-FI" dirty="0"/>
              <a:t> for IAB-DU”</a:t>
            </a:r>
          </a:p>
          <a:p>
            <a:pPr lvl="1"/>
            <a:r>
              <a:rPr lang="fi-FI" dirty="0"/>
              <a:t>No referencing of individual tables or figures </a:t>
            </a:r>
          </a:p>
          <a:p>
            <a:r>
              <a:rPr lang="fi-FI" dirty="0">
                <a:solidFill>
                  <a:srgbClr val="FFC000"/>
                </a:solidFill>
              </a:rPr>
              <a:t>Referencing sub-clasues where requiremenst apply for frequencies which are not IAB frequencies is TBD</a:t>
            </a:r>
          </a:p>
          <a:p>
            <a:pPr lvl="1"/>
            <a:r>
              <a:rPr lang="fi-FI" dirty="0">
                <a:solidFill>
                  <a:srgbClr val="FFC000"/>
                </a:solidFill>
              </a:rPr>
              <a:t>UE and BS specification shave many requirements which are band specific and result in tables containing many bands, its not clear if these sub-clauses should be referenced. Thsi coudl be similar to teh ”partial requirement” bullet above</a:t>
            </a:r>
          </a:p>
        </p:txBody>
      </p:sp>
    </p:spTree>
    <p:extLst>
      <p:ext uri="{BB962C8B-B14F-4D97-AF65-F5344CB8AC3E}">
        <p14:creationId xmlns:p14="http://schemas.microsoft.com/office/powerpoint/2010/main" val="711590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811a09b78838aaf17c255dfcd58b41e0">
  <xsd:schema xmlns:xsd="http://www.w3.org/2001/XMLSchema" xmlns:xs="http://www.w3.org/2001/XMLSchema" xmlns:p="http://schemas.microsoft.com/office/2006/metadata/properties" xmlns:ns3="cc9c437c-ae0c-4066-8d90-a0f7de786127" targetNamespace="http://schemas.microsoft.com/office/2006/metadata/properties" ma:root="true" ma:fieldsID="dca63a7b208c1a28dc9bd019dc9ebc28"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67015-1F8C-4BF1-833B-E6CAA47D3C3F}">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C60C4DB3-0DEA-43F0-BC74-5D755D30D720}">
  <ds:schemaRefs>
    <ds:schemaRef ds:uri="http://schemas.microsoft.com/sharepoint/v3/contenttype/forms"/>
  </ds:schemaRefs>
</ds:datastoreItem>
</file>

<file path=customXml/itemProps3.xml><?xml version="1.0" encoding="utf-8"?>
<ds:datastoreItem xmlns:ds="http://schemas.openxmlformats.org/officeDocument/2006/customXml" ds:itemID="{C515746A-762D-43E0-880C-95B4FD5253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293</TotalTime>
  <Words>639</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WF on TS referencing rules</vt:lpstr>
      <vt:lpstr>Contributions in RAN4#94e</vt:lpstr>
      <vt:lpstr>Background</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TS referencing rules</dc:title>
  <dc:creator>Nokia-user</dc:creator>
  <cp:lastModifiedBy>Nazmul Islam</cp:lastModifiedBy>
  <cp:revision>17</cp:revision>
  <dcterms:created xsi:type="dcterms:W3CDTF">2020-02-28T12:26:05Z</dcterms:created>
  <dcterms:modified xsi:type="dcterms:W3CDTF">2020-03-04T05:16:05Z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