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9" r:id="rId2"/>
    <p:sldId id="280" r:id="rId3"/>
    <p:sldId id="283" r:id="rId4"/>
    <p:sldId id="29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98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5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GB" altLang="zh-CN" sz="4000" dirty="0" smtClean="0"/>
              <a:t>WF </a:t>
            </a:r>
            <a:r>
              <a:rPr lang="en-GB" altLang="zh-CN" sz="4000" dirty="0"/>
              <a:t>on 2-step RACH RRM </a:t>
            </a:r>
            <a:r>
              <a:rPr lang="en-GB" altLang="zh-CN" sz="4000" dirty="0" smtClean="0"/>
              <a:t>requirements</a:t>
            </a: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R4-2002259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 smtClean="0"/>
              <a:t>Agreements</a:t>
            </a:r>
            <a:endParaRPr lang="zh-CN" alt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400" dirty="0" smtClean="0"/>
              <a:t>From RAN4 perspective, it is necessary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to add RRM requirements, including core requirements and performance requirements, into the objective of the 2-step RACH WID in the next RAN plenary meeting.</a:t>
            </a:r>
            <a:endParaRPr lang="zh-CN" altLang="zh-CN" sz="2400" dirty="0"/>
          </a:p>
          <a:p>
            <a:endParaRPr lang="zh-CN" altLang="zh-CN" sz="2400" dirty="0"/>
          </a:p>
          <a:p>
            <a:pPr>
              <a:defRPr/>
            </a:pPr>
            <a:endParaRPr lang="zh-CN" altLang="zh-CN" sz="2400" dirty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400" dirty="0" smtClean="0"/>
              <a:t>FFS </a:t>
            </a:r>
            <a:r>
              <a:rPr lang="en-US" altLang="zh-CN" sz="2400" dirty="0"/>
              <a:t>RRM requirements to be specified for 2-step RACH during the following procedures</a:t>
            </a:r>
            <a:endParaRPr lang="zh-CN" altLang="zh-CN" sz="2400" dirty="0"/>
          </a:p>
          <a:p>
            <a:pPr lvl="1"/>
            <a:r>
              <a:rPr lang="en-US" altLang="zh-CN" sz="2000" dirty="0"/>
              <a:t>Contention-based 2-step RACH and contention-free 2-step RACH procedures </a:t>
            </a:r>
            <a:endParaRPr lang="zh-CN" altLang="zh-CN" sz="2000" dirty="0"/>
          </a:p>
          <a:p>
            <a:pPr lvl="2"/>
            <a:r>
              <a:rPr lang="en-GB" altLang="zh-CN" sz="1800" dirty="0"/>
              <a:t>FFS RRM requirements for the UE behaviour, e.g. after receiving </a:t>
            </a:r>
            <a:r>
              <a:rPr lang="en-GB" altLang="zh-CN" sz="1800" dirty="0" err="1"/>
              <a:t>MsgB</a:t>
            </a:r>
            <a:r>
              <a:rPr lang="en-GB" altLang="zh-CN" sz="1800" dirty="0"/>
              <a:t>, </a:t>
            </a:r>
            <a:r>
              <a:rPr lang="en-GB" altLang="zh-CN" sz="1800" dirty="0" err="1"/>
              <a:t>SuccessRAR</a:t>
            </a:r>
            <a:r>
              <a:rPr lang="en-GB" altLang="zh-CN" sz="1800" dirty="0"/>
              <a:t>, </a:t>
            </a:r>
            <a:r>
              <a:rPr lang="en-GB" altLang="zh-CN" sz="1800" dirty="0" err="1"/>
              <a:t>FallbackRAR</a:t>
            </a:r>
            <a:r>
              <a:rPr lang="en-GB" altLang="zh-CN" sz="1800" dirty="0"/>
              <a:t>, and </a:t>
            </a:r>
            <a:r>
              <a:rPr lang="en-GB" altLang="zh-CN" sz="1800" dirty="0" err="1"/>
              <a:t>Backoff</a:t>
            </a:r>
            <a:r>
              <a:rPr lang="en-GB" altLang="zh-CN" sz="1800" dirty="0"/>
              <a:t> Indicator etc.</a:t>
            </a:r>
            <a:endParaRPr lang="zh-CN" altLang="zh-CN" sz="1800" dirty="0"/>
          </a:p>
          <a:p>
            <a:pPr lvl="0"/>
            <a:r>
              <a:rPr lang="en-US" altLang="zh-CN" sz="2400" dirty="0"/>
              <a:t>FFS how to specify RRM requirements for 2-step RACH procedures</a:t>
            </a:r>
            <a:endParaRPr lang="zh-CN" altLang="zh-CN" sz="2400" dirty="0"/>
          </a:p>
          <a:p>
            <a:pPr lvl="1"/>
            <a:r>
              <a:rPr lang="en-US" altLang="zh-CN" sz="2000" dirty="0"/>
              <a:t>Option 1: New exclusive clause for 2-step RACH. </a:t>
            </a:r>
            <a:endParaRPr lang="zh-CN" altLang="zh-CN" sz="2000" dirty="0"/>
          </a:p>
          <a:p>
            <a:pPr lvl="2"/>
            <a:r>
              <a:rPr lang="en-GB" altLang="zh-CN" sz="1800" dirty="0"/>
              <a:t>Create new clause 6.2.2.3 to TS 38.133, which describes the 2-step RACH requirements. Keep clause 6.2.2.2 in TS 38.133 only with 4-step RACH requirements.</a:t>
            </a:r>
            <a:endParaRPr lang="zh-CN" altLang="zh-CN" sz="1800" dirty="0"/>
          </a:p>
          <a:p>
            <a:pPr lvl="2"/>
            <a:r>
              <a:rPr lang="en-GB" altLang="zh-CN" sz="1800" dirty="0"/>
              <a:t>Other options can also be considered.</a:t>
            </a:r>
            <a:endParaRPr lang="zh-CN" altLang="zh-CN" sz="1800" dirty="0"/>
          </a:p>
          <a:p>
            <a:pPr lvl="1"/>
            <a:r>
              <a:rPr lang="en-US" altLang="zh-CN" sz="2000" dirty="0"/>
              <a:t>Option 2: Insert 2-step RACH requirements within existing 4-step RACH requirements. </a:t>
            </a:r>
            <a:endParaRPr lang="zh-CN" altLang="zh-CN" sz="2000" dirty="0"/>
          </a:p>
          <a:p>
            <a:pPr lvl="0"/>
            <a:endParaRPr lang="zh-CN" altLang="zh-CN" sz="2400" dirty="0"/>
          </a:p>
          <a:p>
            <a:pPr>
              <a:defRPr/>
            </a:pPr>
            <a:endParaRPr lang="en-US" altLang="zh-CN" sz="18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400" dirty="0" smtClean="0"/>
              <a:t>FFS </a:t>
            </a:r>
            <a:r>
              <a:rPr lang="en-US" altLang="zh-CN" sz="2400" dirty="0"/>
              <a:t>impact to the following RRM requirements due to introduction of 2-step RACH </a:t>
            </a:r>
            <a:r>
              <a:rPr lang="en-US" altLang="zh-CN" sz="2400" dirty="0" smtClean="0"/>
              <a:t>procedure</a:t>
            </a:r>
            <a:endParaRPr lang="zh-CN" altLang="zh-CN" sz="2400" dirty="0"/>
          </a:p>
          <a:p>
            <a:pPr lvl="1"/>
            <a:r>
              <a:rPr lang="en-US" altLang="zh-CN" sz="2000" dirty="0"/>
              <a:t>NR handover</a:t>
            </a:r>
            <a:endParaRPr lang="zh-CN" altLang="zh-CN" sz="2000" dirty="0"/>
          </a:p>
          <a:p>
            <a:pPr lvl="1"/>
            <a:r>
              <a:rPr lang="en-US" altLang="zh-CN" sz="2000" dirty="0"/>
              <a:t>RRC re-establishment</a:t>
            </a:r>
            <a:endParaRPr lang="zh-CN" altLang="zh-CN" sz="2000" dirty="0"/>
          </a:p>
          <a:p>
            <a:pPr lvl="1"/>
            <a:r>
              <a:rPr lang="en-US" altLang="zh-CN" sz="2000" dirty="0"/>
              <a:t>RRC connection release with redirection</a:t>
            </a:r>
            <a:endParaRPr lang="zh-CN" altLang="zh-CN" sz="2000" dirty="0"/>
          </a:p>
          <a:p>
            <a:pPr lvl="1"/>
            <a:r>
              <a:rPr lang="en-US" altLang="zh-CN" sz="2000" dirty="0"/>
              <a:t>Others if identified.</a:t>
            </a:r>
            <a:endParaRPr lang="zh-CN" altLang="zh-CN" sz="2000" dirty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Note: The </a:t>
            </a:r>
            <a:r>
              <a:rPr lang="en-US" altLang="zh-CN" sz="2400" dirty="0"/>
              <a:t>exact WI objectives and WID revisions are in RAN </a:t>
            </a:r>
            <a:r>
              <a:rPr lang="en-US" altLang="zh-CN" sz="2400" dirty="0" smtClean="0"/>
              <a:t>scope.</a:t>
            </a:r>
            <a:endParaRPr lang="en-US" altLang="zh-CN" sz="2400" dirty="0" smtClean="0"/>
          </a:p>
          <a:p>
            <a:r>
              <a:rPr lang="en-US" altLang="zh-CN" sz="2400" dirty="0" smtClean="0"/>
              <a:t>Note</a:t>
            </a:r>
            <a:r>
              <a:rPr lang="en-US" altLang="zh-CN" sz="2400" dirty="0"/>
              <a:t>: RAN4 will continue to discuss the above issues after RAN plenary approves the revised WID.</a:t>
            </a:r>
            <a:endParaRPr lang="zh-CN" altLang="zh-CN" sz="2400" dirty="0"/>
          </a:p>
          <a:p>
            <a:pPr marL="457200" lvl="1" indent="0">
              <a:buNone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234</Words>
  <Application>Microsoft Office PowerPoint</Application>
  <PresentationFormat>全屏显示(4:3)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主题​​</vt:lpstr>
      <vt:lpstr> WF on 2-step RACH RRM requirements</vt:lpstr>
      <vt:lpstr>Agreements</vt:lpstr>
      <vt:lpstr>WF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223</cp:revision>
  <dcterms:created xsi:type="dcterms:W3CDTF">2016-10-20T10:53:00Z</dcterms:created>
  <dcterms:modified xsi:type="dcterms:W3CDTF">2020-03-02T09:13:25Z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