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302" r:id="rId13"/>
    <p:sldId id="293" r:id="rId14"/>
    <p:sldId id="294" r:id="rId15"/>
    <p:sldId id="295" r:id="rId16"/>
    <p:sldId id="298" r:id="rId17"/>
    <p:sldId id="303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6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</a:t>
            </a:r>
            <a:r>
              <a:rPr lang="en-US" altLang="zh-CN" strike="sngStrike" dirty="0">
                <a:solidFill>
                  <a:srgbClr val="FF0000"/>
                </a:solidFill>
              </a:rPr>
              <a:t>the measurement accuracy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chemeClr val="accent2"/>
                </a:solidFill>
              </a:rPr>
              <a:t>and sample number </a:t>
            </a:r>
            <a:r>
              <a:rPr lang="en-US" altLang="zh-CN" strike="sngStrike" dirty="0">
                <a:solidFill>
                  <a:srgbClr val="00B0F0"/>
                </a:solidFill>
              </a:rPr>
              <a:t>(3)</a:t>
            </a:r>
            <a:r>
              <a:rPr lang="en-US" altLang="zh-CN" dirty="0">
                <a:solidFill>
                  <a:schemeClr val="accent2"/>
                </a:solidFill>
              </a:rPr>
              <a:t> for HST. FFS: measurement delay including the 1.5x scaling factor,</a:t>
            </a:r>
            <a:r>
              <a:rPr lang="en-US" altLang="zh-CN" dirty="0"/>
              <a:t>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/>
          </a:p>
          <a:p>
            <a:pPr lvl="1"/>
            <a:r>
              <a:rPr lang="en-US" altLang="zh-CN" strike="sngStrike" dirty="0"/>
              <a:t>Whether to remove the 1.5x scaling factor in the measurement delay requirements for L1-RSRP, the outcome of L3</a:t>
            </a:r>
            <a:r>
              <a:rPr lang="zh-CN" altLang="en-US" strike="sngStrike" dirty="0"/>
              <a:t> </a:t>
            </a:r>
            <a:r>
              <a:rPr lang="en-US" altLang="zh-CN" strike="sngStrike" dirty="0"/>
              <a:t>measurement can be applied</a:t>
            </a:r>
            <a:r>
              <a:rPr lang="en-US" altLang="zh-CN" strike="sngStrike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trike="sngStrike" baseline="30000" dirty="0">
                <a:solidFill>
                  <a:srgbClr val="00B050"/>
                </a:solidFill>
              </a:rPr>
              <a:t>st</a:t>
            </a:r>
            <a:r>
              <a:rPr lang="en-US" altLang="zh-CN" strike="sngStrike" dirty="0">
                <a:solidFill>
                  <a:srgbClr val="00B050"/>
                </a:solidFill>
              </a:rPr>
              <a:t> round)</a:t>
            </a:r>
            <a:endParaRPr lang="en-US" altLang="zh-CN" strike="sngStrike" dirty="0"/>
          </a:p>
          <a:p>
            <a:pPr lvl="1"/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xmlns="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xmlns="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xmlns="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xmlns="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xmlns="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90185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xmlns="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xmlns="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xmlns="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xmlns="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(24)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1.6(5)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 (16)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 (3)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12.8(10)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(1)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 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3 (QC)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36511"/>
              </p:ext>
            </p:extLst>
          </p:nvPr>
        </p:nvGraphicFramePr>
        <p:xfrm>
          <a:off x="1907704" y="2564904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xmlns="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xmlns="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xmlns="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xmlns="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5.76(18)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 (2)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0.96(3)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(12)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(2)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8.96(7)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3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xmlns="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xmlns="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xmlns="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73260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xmlns="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xmlns="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xmlns="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4.8*</a:t>
                      </a:r>
                      <a:r>
                        <a:rPr lang="en-GB" altLang="zh-CN" sz="1200" dirty="0" err="1">
                          <a:effectLst/>
                        </a:rPr>
                        <a:t>CSSF</a:t>
                      </a:r>
                      <a:r>
                        <a:rPr lang="en-GB" altLang="zh-CN" sz="1200" baseline="-25000" dirty="0" err="1">
                          <a:effectLst/>
                        </a:rPr>
                        <a:t>interRAT</a:t>
                      </a:r>
                      <a:r>
                        <a:rPr lang="en-GB" altLang="zh-CN" sz="1200" baseline="-250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(15*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xmlns="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xmlns="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xmlns="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xmlns="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xmlns="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xmlns="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xmlns="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xmlns="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xmlns="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(QC, Vivo):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3 (QC):</a:t>
            </a:r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7E50E68F-284A-4416-A3BB-335F89F9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95744"/>
              </p:ext>
            </p:extLst>
          </p:nvPr>
        </p:nvGraphicFramePr>
        <p:xfrm>
          <a:off x="1658665" y="3068960"/>
          <a:ext cx="5826669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812">
                  <a:extLst>
                    <a:ext uri="{9D8B030D-6E8A-4147-A177-3AD203B41FA5}">
                      <a16:colId xmlns:a16="http://schemas.microsoft.com/office/drawing/2014/main" xmlns="" val="439747043"/>
                    </a:ext>
                  </a:extLst>
                </a:gridCol>
                <a:gridCol w="1340093">
                  <a:extLst>
                    <a:ext uri="{9D8B030D-6E8A-4147-A177-3AD203B41FA5}">
                      <a16:colId xmlns:a16="http://schemas.microsoft.com/office/drawing/2014/main" xmlns="" val="1837257889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xmlns="" val="1792826506"/>
                    </a:ext>
                  </a:extLst>
                </a:gridCol>
                <a:gridCol w="1847124">
                  <a:extLst>
                    <a:ext uri="{9D8B030D-6E8A-4147-A177-3AD203B41FA5}">
                      <a16:colId xmlns:a16="http://schemas.microsoft.com/office/drawing/2014/main" xmlns="" val="253057362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xmlns="" val="4121369625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detect,NR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measure,NR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evaluate,NR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5131131"/>
                  </a:ext>
                </a:extLst>
              </a:tr>
              <a:tr h="131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3601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 x 1.5 (20 x 1.5)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x 1.5 (4 x 1.5 )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 x 1.5 (3 x 1.5)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4373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10.24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31850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4095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58.88 x N1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(23 x N1)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6747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and cell identification with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</a:t>
            </a:r>
            <a:r>
              <a:rPr lang="en-GB" altLang="zh-CN" sz="1600" dirty="0">
                <a:solidFill>
                  <a:schemeClr val="accent2"/>
                </a:solidFill>
              </a:rPr>
              <a:t>R</a:t>
            </a:r>
            <a:r>
              <a:rPr lang="en-GB" altLang="zh-CN" sz="1600" dirty="0"/>
              <a:t>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xmlns="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xmlns="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without DRX and cell identification with DRX in connected mode </a:t>
            </a:r>
          </a:p>
          <a:p>
            <a:pPr lvl="2"/>
            <a:r>
              <a:rPr lang="en-GB" altLang="zh-CN" sz="1400" dirty="0"/>
              <a:t>Option 5 (QC):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4CB457CB-F50C-446A-B8AB-A9BD5678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7747"/>
              </p:ext>
            </p:extLst>
          </p:nvPr>
        </p:nvGraphicFramePr>
        <p:xfrm>
          <a:off x="930256" y="1801615"/>
          <a:ext cx="7704855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164">
                  <a:extLst>
                    <a:ext uri="{9D8B030D-6E8A-4147-A177-3AD203B41FA5}">
                      <a16:colId xmlns:a16="http://schemas.microsoft.com/office/drawing/2014/main" xmlns="" val="25302974"/>
                    </a:ext>
                  </a:extLst>
                </a:gridCol>
                <a:gridCol w="2135068">
                  <a:extLst>
                    <a:ext uri="{9D8B030D-6E8A-4147-A177-3AD203B41FA5}">
                      <a16:colId xmlns:a16="http://schemas.microsoft.com/office/drawing/2014/main" xmlns="" val="1866762162"/>
                    </a:ext>
                  </a:extLst>
                </a:gridCol>
                <a:gridCol w="2613011">
                  <a:extLst>
                    <a:ext uri="{9D8B030D-6E8A-4147-A177-3AD203B41FA5}">
                      <a16:colId xmlns:a16="http://schemas.microsoft.com/office/drawing/2014/main" xmlns="" val="2598978369"/>
                    </a:ext>
                  </a:extLst>
                </a:gridCol>
                <a:gridCol w="1776612">
                  <a:extLst>
                    <a:ext uri="{9D8B030D-6E8A-4147-A177-3AD203B41FA5}">
                      <a16:colId xmlns:a16="http://schemas.microsoft.com/office/drawing/2014/main" xmlns="" val="777791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PSS/SSS_sync_intra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SSB_measurement_period_intra</a:t>
                      </a:r>
                      <a:r>
                        <a:rPr lang="en-GB" sz="1200">
                          <a:effectLst/>
                        </a:rPr>
                        <a:t> 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SSB_time_index_intra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285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[8] x max(MGRP, SMTC period)]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[3] x max(MGRP, SMTC period)]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71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ceil([</a:t>
                      </a:r>
                      <a:r>
                        <a:rPr lang="en-GB" sz="1200" u="sng">
                          <a:effectLst/>
                        </a:rPr>
                        <a:t>8]</a:t>
                      </a:r>
                      <a:r>
                        <a:rPr lang="en-GB" sz="1200">
                          <a:effectLst/>
                        </a:rPr>
                        <a:t>x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fr-FR" sz="1200">
                          <a:effectLst/>
                        </a:rPr>
                        <a:t>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ceil([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588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4 x DRX cycle</a:t>
                      </a:r>
                      <a:r>
                        <a:rPr lang="en-GB" sz="1200">
                          <a:effectLst/>
                        </a:rPr>
                        <a:t>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DRX cycle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CSSF</a:t>
                      </a:r>
                      <a:r>
                        <a:rPr lang="fr-FR" sz="1200" baseline="-25000">
                          <a:effectLst/>
                          <a:highlight>
                            <a:srgbClr val="FFFF00"/>
                          </a:highlight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DRX cycle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8396726"/>
                  </a:ext>
                </a:extLst>
              </a:tr>
              <a:tr h="44450">
                <a:tc gridSpan="4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3:   When SMTC &lt; =40, M=1; when SMTC &gt;40, M = 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88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Ericsson, </a:t>
            </a:r>
            <a:r>
              <a:rPr lang="en-US" altLang="zh-CN" sz="2800" dirty="0">
                <a:solidFill>
                  <a:srgbClr val="00B0F0"/>
                </a:solidFill>
              </a:rPr>
              <a:t>DCM, HW</a:t>
            </a:r>
            <a:r>
              <a:rPr lang="en-US" altLang="zh-CN" sz="2800" dirty="0"/>
              <a:t>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MTK, </a:t>
            </a:r>
            <a:r>
              <a:rPr lang="en-US" altLang="zh-CN" sz="2800" dirty="0">
                <a:solidFill>
                  <a:srgbClr val="00B0F0"/>
                </a:solidFill>
              </a:rPr>
              <a:t>QC</a:t>
            </a:r>
            <a:r>
              <a:rPr lang="en-US" altLang="zh-CN" sz="2800" dirty="0"/>
              <a:t>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(DCM, </a:t>
            </a:r>
            <a:r>
              <a:rPr lang="en-US" altLang="zh-CN" sz="2800" dirty="0">
                <a:solidFill>
                  <a:srgbClr val="00B0F0"/>
                </a:solidFill>
              </a:rPr>
              <a:t>Ericsson, CMCC</a:t>
            </a:r>
            <a:r>
              <a:rPr lang="en-US" altLang="zh-CN" sz="2800" dirty="0"/>
              <a:t>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CATT, </a:t>
            </a:r>
            <a:r>
              <a:rPr lang="en-US" altLang="zh-CN" sz="2000" dirty="0"/>
              <a:t>NOKIA,): remove M2, M3, M4 without restriction on SMTC period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(HW, MTK): keep M2, M3, M4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3 (QC, vivo, Samsung, Intel, </a:t>
            </a:r>
            <a:r>
              <a:rPr lang="en-US" altLang="zh-CN" sz="2000" dirty="0">
                <a:solidFill>
                  <a:srgbClr val="00B0F0"/>
                </a:solidFill>
              </a:rPr>
              <a:t>HW</a:t>
            </a:r>
            <a:r>
              <a:rPr lang="en-US" altLang="zh-CN" sz="2000" dirty="0"/>
              <a:t>): When SMTC &lt; 40, remove M2, M3, M4; when SMTC &gt;= 40, M2 = 1.5, M3 = M4 = 2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4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Ericsson,</a:t>
            </a:r>
            <a:r>
              <a:rPr lang="en-US" altLang="zh-CN" sz="2000" dirty="0"/>
              <a:t> CMCC, Apple, </a:t>
            </a:r>
            <a:r>
              <a:rPr lang="en-US" altLang="zh-CN" sz="2000" dirty="0">
                <a:solidFill>
                  <a:srgbClr val="00B0F0"/>
                </a:solidFill>
              </a:rPr>
              <a:t>QC, Intel, vivo, CATT</a:t>
            </a:r>
            <a:r>
              <a:rPr lang="en-US" altLang="zh-CN" sz="2000" dirty="0"/>
              <a:t>): When SMTC &lt; =40, remove M2, M3, M4; when SMTC &gt;40, M2 = 1.5, M3 = M4 = 2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zh-CN" altLang="zh-CN" sz="2000" dirty="0"/>
          </a:p>
          <a:p>
            <a:pPr marL="0" lvl="1" indent="0">
              <a:buNone/>
            </a:pPr>
            <a:endParaRPr lang="en-US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zh-CN" altLang="zh-CN" sz="2000" dirty="0"/>
          </a:p>
          <a:p>
            <a:pPr marL="400050" lvl="2" indent="0">
              <a:buNone/>
            </a:pPr>
            <a:endParaRPr lang="en-US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</a:t>
            </a:r>
            <a:r>
              <a:rPr lang="en-US" altLang="zh-CN" dirty="0">
                <a:solidFill>
                  <a:srgbClr val="00B0F0"/>
                </a:solidFill>
              </a:rPr>
              <a:t>in connected mode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</a:t>
            </a:r>
            <a:r>
              <a:rPr lang="en-US" altLang="zh-CN" dirty="0">
                <a:solidFill>
                  <a:srgbClr val="00B0F0"/>
                </a:solidFill>
              </a:rPr>
              <a:t> in connected mode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000" dirty="0"/>
              <a:t>Whether to keep the relaxation factor of 1.5 for DRX cycle &lt;= 0.32s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1(MTK): keep the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2 (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CATT, </a:t>
            </a:r>
            <a:r>
              <a:rPr lang="en-GB" altLang="zh-CN" sz="2000" dirty="0"/>
              <a:t>NOKIA, HW): remove the factor without restriction on SMTC period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3 (QC): </a:t>
            </a:r>
            <a:r>
              <a:rPr lang="en-US" altLang="zh-CN" sz="2000" dirty="0"/>
              <a:t>when SMTC &lt; 40, remove 1.5x scaling factor; when SMTC &gt; =40, keep the scaling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4 (CMCC, DCM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, Ericsson, </a:t>
            </a:r>
            <a:r>
              <a:rPr lang="en-GB" altLang="zh-CN" sz="2000" dirty="0"/>
              <a:t>Apple, Samsung, Intel, </a:t>
            </a:r>
            <a:r>
              <a:rPr lang="en-GB" altLang="zh-CN" sz="2000" dirty="0">
                <a:solidFill>
                  <a:srgbClr val="00B0F0"/>
                </a:solidFill>
              </a:rPr>
              <a:t>QC, HW, CATT</a:t>
            </a:r>
            <a:r>
              <a:rPr lang="en-GB" altLang="zh-CN" sz="2000" dirty="0"/>
              <a:t>): </a:t>
            </a:r>
            <a:r>
              <a:rPr lang="en-US" altLang="zh-CN" sz="2000" dirty="0"/>
              <a:t>when SMTC &lt; =40, remove 1.5x scaling factor; when SMTC &gt; 40, keep the scaling factor</a:t>
            </a:r>
            <a:endParaRPr lang="zh-CN" altLang="zh-CN" sz="2000" dirty="0"/>
          </a:p>
          <a:p>
            <a:pPr lvl="1"/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r>
              <a:rPr lang="en-US" altLang="zh-CN" dirty="0">
                <a:solidFill>
                  <a:srgbClr val="00B0F0"/>
                </a:solidFill>
              </a:rPr>
              <a:t>in connected mode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38538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400" dirty="0"/>
              <a:t>Measurement delay for DRX cycle &lt;= 0.32s</a:t>
            </a:r>
            <a:endParaRPr lang="zh-CN" altLang="zh-CN" sz="2400" dirty="0"/>
          </a:p>
          <a:p>
            <a:pPr lvl="1"/>
            <a:r>
              <a:rPr lang="en-US" altLang="zh-CN" sz="2400" dirty="0">
                <a:solidFill>
                  <a:srgbClr val="00B0F0"/>
                </a:solidFill>
              </a:rPr>
              <a:t>Option 1: 5 samples</a:t>
            </a:r>
          </a:p>
          <a:p>
            <a:pPr lvl="1"/>
            <a:r>
              <a:rPr lang="en-US" altLang="zh-CN" sz="2400" dirty="0">
                <a:solidFill>
                  <a:srgbClr val="00B0F0"/>
                </a:solidFill>
              </a:rPr>
              <a:t>Option 2: 3 samples</a:t>
            </a:r>
          </a:p>
          <a:p>
            <a:pPr lvl="1"/>
            <a:r>
              <a:rPr lang="en-US" altLang="zh-CN" sz="2400" strike="sngStrike" dirty="0">
                <a:solidFill>
                  <a:srgbClr val="00B0F0"/>
                </a:solidFill>
              </a:rPr>
              <a:t>for measurement delay with DRX cycle &lt; 320ms, [5] samples are used (tentative agreements in 1</a:t>
            </a:r>
            <a:r>
              <a:rPr lang="en-US" altLang="zh-CN" sz="2400" strike="sngStrike" baseline="30000" dirty="0">
                <a:solidFill>
                  <a:srgbClr val="00B0F0"/>
                </a:solidFill>
              </a:rPr>
              <a:t>st</a:t>
            </a:r>
            <a:r>
              <a:rPr lang="en-US" altLang="zh-CN" sz="2400" strike="sngStrike" dirty="0">
                <a:solidFill>
                  <a:srgbClr val="00B0F0"/>
                </a:solidFill>
              </a:rPr>
              <a:t> round)</a:t>
            </a:r>
          </a:p>
          <a:p>
            <a:pPr lvl="1"/>
            <a:r>
              <a:rPr lang="en-US" altLang="zh-CN" sz="2400" i="1" dirty="0"/>
              <a:t> </a:t>
            </a:r>
            <a:r>
              <a:rPr lang="en-US" altLang="zh-CN" sz="2400" dirty="0"/>
              <a:t>for measurement delay with DRX cycle = 320ms, the number of samples is:</a:t>
            </a:r>
            <a:endParaRPr lang="zh-CN" altLang="zh-CN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1</a:t>
            </a:r>
            <a:r>
              <a:rPr lang="en-US" altLang="zh-CN" dirty="0">
                <a:solidFill>
                  <a:srgbClr val="00B0F0"/>
                </a:solidFill>
              </a:rPr>
              <a:t> (Ericsson, DOCOMO, CMCC, Nokia, CATT)</a:t>
            </a:r>
            <a:r>
              <a:rPr lang="en-US" altLang="zh-CN" dirty="0"/>
              <a:t>: 3 samples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2 </a:t>
            </a:r>
            <a:r>
              <a:rPr lang="en-US" altLang="zh-CN" dirty="0">
                <a:solidFill>
                  <a:srgbClr val="00B0F0"/>
                </a:solidFill>
              </a:rPr>
              <a:t>(QC, DOCOMO, Intel, Vivo)</a:t>
            </a:r>
            <a:r>
              <a:rPr lang="en-US" altLang="zh-CN" dirty="0"/>
              <a:t>: 4 samples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3 </a:t>
            </a:r>
            <a:r>
              <a:rPr lang="en-US" altLang="zh-CN" dirty="0">
                <a:solidFill>
                  <a:srgbClr val="00B0F0"/>
                </a:solidFill>
              </a:rPr>
              <a:t>(Intel, Vivo, </a:t>
            </a:r>
            <a:r>
              <a:rPr lang="en-US" altLang="zh-CN" dirty="0" smtClean="0">
                <a:solidFill>
                  <a:srgbClr val="00B0F0"/>
                </a:solidFill>
              </a:rPr>
              <a:t>HW, Samsung)</a:t>
            </a:r>
            <a:r>
              <a:rPr lang="en-US" altLang="zh-CN" dirty="0" smtClean="0"/>
              <a:t>: </a:t>
            </a:r>
            <a:r>
              <a:rPr lang="en-US" altLang="zh-CN" dirty="0"/>
              <a:t>5 samples</a:t>
            </a:r>
            <a:endParaRPr lang="en-GB" altLang="zh-CN" dirty="0"/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r>
              <a:rPr lang="en-US" altLang="zh-CN" dirty="0">
                <a:solidFill>
                  <a:srgbClr val="00B0F0"/>
                </a:solidFill>
              </a:rPr>
              <a:t>in connected mode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1800" dirty="0"/>
              <a:t>Measurement delay for DRX cycle &gt; 0.32s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 </a:t>
            </a:r>
            <a:r>
              <a:rPr lang="en-US" altLang="zh-CN" sz="1800" dirty="0">
                <a:solidFill>
                  <a:srgbClr val="00B0F0"/>
                </a:solidFill>
              </a:rPr>
              <a:t>(QC, DOCOMO, CMCC, </a:t>
            </a:r>
            <a:r>
              <a:rPr lang="en-US" altLang="zh-CN" sz="1800" dirty="0" smtClean="0">
                <a:solidFill>
                  <a:srgbClr val="00B0F0"/>
                </a:solidFill>
              </a:rPr>
              <a:t>Intel, Samsung </a:t>
            </a:r>
            <a:r>
              <a:rPr lang="en-US" altLang="zh-CN" sz="1800" dirty="0">
                <a:solidFill>
                  <a:srgbClr val="00B0F0"/>
                </a:solidFill>
              </a:rPr>
              <a:t>)</a:t>
            </a:r>
            <a:r>
              <a:rPr lang="en-US" altLang="zh-CN" sz="1800" dirty="0"/>
              <a:t>: 3 samples are used when SMTC &lt;= 40ms, 5 samples are used when SMTC &gt;40ms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2: 3 samples are used when SMTC &lt; 40ms, 5 samples are used when SMTC &gt;= 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3 (</a:t>
            </a:r>
            <a:r>
              <a:rPr lang="en-US" altLang="zh-CN" sz="1800" dirty="0">
                <a:solidFill>
                  <a:srgbClr val="00B0F0"/>
                </a:solidFill>
              </a:rPr>
              <a:t>Intel, </a:t>
            </a:r>
            <a:r>
              <a:rPr lang="en-US" altLang="zh-CN" sz="1800" dirty="0" smtClean="0">
                <a:solidFill>
                  <a:srgbClr val="00B0F0"/>
                </a:solidFill>
              </a:rPr>
              <a:t>HW, Samsung</a:t>
            </a:r>
            <a:r>
              <a:rPr lang="en-US" altLang="zh-CN" sz="1800" dirty="0" smtClean="0"/>
              <a:t>): </a:t>
            </a:r>
            <a:r>
              <a:rPr lang="en-US" altLang="zh-CN" sz="1800" dirty="0"/>
              <a:t>5 samples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4 </a:t>
            </a:r>
            <a:r>
              <a:rPr lang="en-US" altLang="zh-CN" sz="1800" dirty="0">
                <a:solidFill>
                  <a:srgbClr val="00B0F0"/>
                </a:solidFill>
              </a:rPr>
              <a:t>(Ericsson, Nokia, CATT)</a:t>
            </a:r>
            <a:r>
              <a:rPr lang="en-US" altLang="zh-CN" sz="1800" dirty="0"/>
              <a:t>: 3 samples applied for all the candidate SMTC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5 (Ericsson): 3 samples are used when SMTC &lt;= 40ms, 5 samples are used when SMTC &gt;40ms. Adding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notes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in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the requirements, e.g. “Note x : Operation with 5 samples may not be sufficient in all high speed deployments considered in this release of the specifications”</a:t>
            </a:r>
            <a:endParaRPr lang="en-GB" altLang="zh-CN" sz="18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1800" dirty="0"/>
              <a:t>Applied DRX cycle in cell identification requirements for HST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1:</a:t>
            </a:r>
            <a:r>
              <a:rPr lang="en-US" altLang="zh-CN" sz="1800" dirty="0"/>
              <a:t> For NR HST, enhanced requirements are considered for DRX cycle &lt;= 1.28s, and no enhanced requirements are considered for DRX cycle = 2.48s </a:t>
            </a:r>
            <a:r>
              <a:rPr lang="en-US" altLang="zh-CN" sz="1800" strike="sngStrike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strike="sngStrike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strike="sngStrike" dirty="0">
                <a:solidFill>
                  <a:srgbClr val="00B050"/>
                </a:solidFill>
              </a:rPr>
              <a:t> round)</a:t>
            </a:r>
            <a:endParaRPr lang="zh-CN" altLang="zh-CN" sz="1800" strike="sngStrike" dirty="0">
              <a:solidFill>
                <a:srgbClr val="00B050"/>
              </a:solidFill>
            </a:endParaRP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Other options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</a:t>
            </a:r>
            <a:r>
              <a:rPr lang="en-US" altLang="zh-CN" sz="2400" dirty="0">
                <a:solidFill>
                  <a:srgbClr val="00B0F0"/>
                </a:solidFill>
              </a:rPr>
              <a:t> (Ericsson, DOCOMO, </a:t>
            </a:r>
            <a:r>
              <a:rPr lang="en-US" altLang="zh-CN" sz="2400" dirty="0" smtClean="0">
                <a:solidFill>
                  <a:schemeClr val="accent2"/>
                </a:solidFill>
              </a:rPr>
              <a:t>Nokia, Samsung</a:t>
            </a:r>
            <a:r>
              <a:rPr lang="en-US" altLang="zh-CN" sz="2400" dirty="0" smtClean="0">
                <a:solidFill>
                  <a:srgbClr val="00B0F0"/>
                </a:solidFill>
              </a:rPr>
              <a:t>)</a:t>
            </a:r>
            <a:r>
              <a:rPr lang="en-US" altLang="zh-CN" sz="2400" dirty="0" smtClean="0"/>
              <a:t>: </a:t>
            </a:r>
            <a:r>
              <a:rPr lang="en-US" altLang="zh-CN" sz="2400" dirty="0"/>
              <a:t>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CBD based on SSB/CSI-RS</a:t>
            </a:r>
          </a:p>
          <a:p>
            <a:pPr lvl="1"/>
            <a:r>
              <a:rPr lang="en-US" altLang="zh-CN" sz="2000" dirty="0"/>
              <a:t>Rel-15 CBD requirements based on SSB/CSI-RS (including delay and accuracy) are reused for NR HST </a:t>
            </a:r>
            <a:r>
              <a:rPr lang="en-US" altLang="zh-CN" sz="20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000" dirty="0">
                <a:solidFill>
                  <a:srgbClr val="00B050"/>
                </a:solidFill>
              </a:rPr>
              <a:t> round)</a:t>
            </a:r>
            <a:endParaRPr lang="en-US" altLang="zh-CN" sz="2000" dirty="0"/>
          </a:p>
          <a:p>
            <a:r>
              <a:rPr lang="en-US" altLang="zh-CN" sz="2000" dirty="0"/>
              <a:t>BFD based on SSB/CSI-RS</a:t>
            </a:r>
          </a:p>
          <a:p>
            <a:pPr lvl="1"/>
            <a:r>
              <a:rPr lang="en-US" altLang="zh-CN" sz="2000" dirty="0"/>
              <a:t>Q1: whether the outcome on the scaling factor for L3 measurement can be reused for BFD?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(Ericsson, DOCOMO, </a:t>
            </a:r>
            <a:r>
              <a:rPr lang="en-US" altLang="zh-CN" sz="2000" dirty="0" smtClean="0">
                <a:solidFill>
                  <a:schemeClr val="accent2"/>
                </a:solidFill>
              </a:rPr>
              <a:t>Nokia, Samsung</a:t>
            </a:r>
            <a:r>
              <a:rPr lang="en-US" altLang="zh-CN" sz="2000" dirty="0" smtClean="0">
                <a:solidFill>
                  <a:srgbClr val="00B0F0"/>
                </a:solidFill>
              </a:rPr>
              <a:t>)</a:t>
            </a:r>
            <a:r>
              <a:rPr lang="en-US" altLang="zh-CN" sz="2000" dirty="0" smtClean="0"/>
              <a:t>: </a:t>
            </a:r>
            <a:r>
              <a:rPr lang="en-US" altLang="zh-CN" sz="2000" dirty="0"/>
              <a:t>YES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NO</a:t>
            </a:r>
            <a:endParaRPr lang="zh-CN" altLang="zh-CN" sz="2000" dirty="0"/>
          </a:p>
          <a:p>
            <a:pPr lvl="1"/>
            <a:r>
              <a:rPr lang="en-US" altLang="zh-CN" sz="2000" dirty="0"/>
              <a:t>Q2: If the answer to Q1 is NO, whether 1.5x relaxation factor for BFD shall be kept?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keep the 1.5x scaling factor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Option2 : 1.5x relaxation factor is kept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&gt;= TBD, 1.5x relaxation factor is removed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&lt; TBD</a:t>
            </a:r>
            <a:endParaRPr lang="zh-CN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2499</Words>
  <Application>Microsoft Office PowerPoint</Application>
  <PresentationFormat>On-screen Show (4:3)</PresentationFormat>
  <Paragraphs>345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等线</vt:lpstr>
      <vt:lpstr>宋体</vt:lpstr>
      <vt:lpstr>Arial</vt:lpstr>
      <vt:lpstr>Calibri</vt:lpstr>
      <vt:lpstr>Symbol</vt:lpstr>
      <vt:lpstr>Times New Roman</vt:lpstr>
      <vt:lpstr>Wingdings</vt:lpstr>
      <vt:lpstr>Office 主题</vt:lpstr>
      <vt:lpstr>PowerPoint Presentation</vt:lpstr>
      <vt:lpstr>Background</vt:lpstr>
      <vt:lpstr>Cell re-selection requirements</vt:lpstr>
      <vt:lpstr>Cell identification delay requirements for non-DRX case in connected mode </vt:lpstr>
      <vt:lpstr>Cell identification delay requirements for DRX case in connected mode </vt:lpstr>
      <vt:lpstr>Cell identification delay requirements for DRX case in connected mode </vt:lpstr>
      <vt:lpstr>Cell identification delay requirements for DRX case in connected mode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He (Jackson) Wang</cp:lastModifiedBy>
  <cp:revision>230</cp:revision>
  <dcterms:created xsi:type="dcterms:W3CDTF">2018-01-09T09:10:37Z</dcterms:created>
  <dcterms:modified xsi:type="dcterms:W3CDTF">2020-03-04T17:20:49Z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D:\Project_3GPP\2020_02_RAN4_94\Pre-meeting Study\Rel-16 HST RRM\R4-200xxxx WF on RRM for NR HST_0304_v1.0_Nokia_CATT_CMCC.pptx</vt:lpwstr>
  </property>
</Properties>
</file>