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64" r:id="rId4"/>
    <p:sldId id="265" r:id="rId5"/>
    <p:sldId id="275" r:id="rId6"/>
    <p:sldId id="291" r:id="rId7"/>
    <p:sldId id="292" r:id="rId8"/>
    <p:sldId id="287" r:id="rId9"/>
    <p:sldId id="274" r:id="rId10"/>
    <p:sldId id="279" r:id="rId11"/>
    <p:sldId id="281" r:id="rId12"/>
    <p:sldId id="302" r:id="rId13"/>
    <p:sldId id="293" r:id="rId14"/>
    <p:sldId id="294" r:id="rId15"/>
    <p:sldId id="295" r:id="rId16"/>
    <p:sldId id="298" r:id="rId17"/>
    <p:sldId id="303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#94-e	                                                      R4-2002253</a:t>
            </a:r>
            <a:endParaRPr lang="en-US" altLang="zh-CN" b="1" dirty="0"/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pPr hangingPunct="0"/>
            <a:r>
              <a:rPr lang="en-GB" altLang="zh-CN" b="1" dirty="0"/>
              <a:t>Agenda Item: 8.17.1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RRM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for NR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L1-RSRP based on SSB/CSI-RS</a:t>
            </a:r>
          </a:p>
          <a:p>
            <a:pPr lvl="1"/>
            <a:r>
              <a:rPr lang="en-US" altLang="zh-CN" dirty="0"/>
              <a:t>Reuse Rel-15 SSB/CSI-RS based L1-RSRP measurement requirements, including the measurement accuracy and measurement delay except the 1.5x scaling factor, for NR HST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zh-CN" altLang="zh-CN" dirty="0"/>
          </a:p>
          <a:p>
            <a:pPr lvl="1"/>
            <a:r>
              <a:rPr lang="en-US" altLang="zh-CN" dirty="0"/>
              <a:t>Whether to remove the 1.5x scaling factor in the measurement delay requirements for L1-RSRP, the outcome of L3</a:t>
            </a:r>
            <a:r>
              <a:rPr lang="zh-CN" altLang="en-US" dirty="0"/>
              <a:t> </a:t>
            </a:r>
            <a:r>
              <a:rPr lang="en-US" altLang="zh-CN" dirty="0"/>
              <a:t>measurement can be applied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US" altLang="zh-CN" sz="1800" dirty="0"/>
              <a:t>Enhance NR- EUTRA inter-RAT measurement requirements to support HST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en-US" altLang="zh-CN" sz="1800" dirty="0"/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1 (CMCC, HW, Ericsson, vivo, Nokia, Apple, MTK, Intel): The principle is that NR to EUTRA inter-RAT measurements follows the R16 EUTRA HST enhanced measurement requirements. And the details are shown in the following Table: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0551402-2DEA-4C5E-8E8D-3D22B0FE2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29635"/>
              </p:ext>
            </p:extLst>
          </p:nvPr>
        </p:nvGraphicFramePr>
        <p:xfrm>
          <a:off x="1891672" y="3661008"/>
          <a:ext cx="5813391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68705">
                  <a:extLst>
                    <a:ext uri="{9D8B030D-6E8A-4147-A177-3AD203B41FA5}">
                      <a16:colId xmlns:a16="http://schemas.microsoft.com/office/drawing/2014/main" val="2027270305"/>
                    </a:ext>
                  </a:extLst>
                </a:gridCol>
                <a:gridCol w="1575744">
                  <a:extLst>
                    <a:ext uri="{9D8B030D-6E8A-4147-A177-3AD203B41FA5}">
                      <a16:colId xmlns:a16="http://schemas.microsoft.com/office/drawing/2014/main" val="1651785275"/>
                    </a:ext>
                  </a:extLst>
                </a:gridCol>
                <a:gridCol w="1574581">
                  <a:extLst>
                    <a:ext uri="{9D8B030D-6E8A-4147-A177-3AD203B41FA5}">
                      <a16:colId xmlns:a16="http://schemas.microsoft.com/office/drawing/2014/main" val="641441089"/>
                    </a:ext>
                  </a:extLst>
                </a:gridCol>
                <a:gridCol w="1694361">
                  <a:extLst>
                    <a:ext uri="{9D8B030D-6E8A-4147-A177-3AD203B41FA5}">
                      <a16:colId xmlns:a16="http://schemas.microsoft.com/office/drawing/2014/main" val="3890073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detect,EUTRAN_Intra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measure,EUTRAN_Intra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evaluate,E-UTRAN_intra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2751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0.32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518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5.12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206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8.96 (7)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192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913255"/>
                  </a:ext>
                </a:extLst>
              </a:tr>
            </a:tbl>
          </a:graphicData>
        </a:graphic>
      </p:graphicFrame>
      <p:sp>
        <p:nvSpPr>
          <p:cNvPr id="6" name="内容占位符 2">
            <a:extLst>
              <a:ext uri="{FF2B5EF4-FFF2-40B4-BE49-F238E27FC236}">
                <a16:creationId xmlns:a16="http://schemas.microsoft.com/office/drawing/2014/main" id="{F78D2DB3-7187-4B61-B845-775719A19F6F}"/>
              </a:ext>
            </a:extLst>
          </p:cNvPr>
          <p:cNvSpPr txBox="1">
            <a:spLocks/>
          </p:cNvSpPr>
          <p:nvPr/>
        </p:nvSpPr>
        <p:spPr>
          <a:xfrm>
            <a:off x="550008" y="5010346"/>
            <a:ext cx="8229600" cy="47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altLang="zh-CN" sz="1800" dirty="0"/>
              <a:t>Option 2 (QC):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Font typeface="Arial" pitchFamily="34" charset="0"/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90185"/>
              </p:ext>
            </p:extLst>
          </p:nvPr>
        </p:nvGraphicFramePr>
        <p:xfrm>
          <a:off x="1835696" y="5461208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(24)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1.6(5)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 (16)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(2)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1.92 (3)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12.8(10)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(1)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3.84 (3)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2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3 (QC)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36511"/>
              </p:ext>
            </p:extLst>
          </p:nvPr>
        </p:nvGraphicFramePr>
        <p:xfrm>
          <a:off x="1907704" y="2564904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5.76(18)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 (2)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0.96(3)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(12)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(2)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8.96(7)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3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30120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without DRX in connected mode </a:t>
            </a:r>
          </a:p>
          <a:p>
            <a:pPr lvl="2" hangingPunct="0"/>
            <a:r>
              <a:rPr lang="en-US" altLang="zh-CN" dirty="0"/>
              <a:t>Reuse R15 inter-RAT measurement requirement with non-DRX case in TS 38.133 (including both Tinter1 = 60ms and Tinter1 = 30ms) for NR HST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2" hangingPunct="0"/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713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lvl="2" hangingPunct="0"/>
            <a:r>
              <a:rPr lang="en-US" altLang="zh-CN" dirty="0"/>
              <a:t>Option 1(</a:t>
            </a:r>
            <a:r>
              <a:rPr lang="en-GB" altLang="zh-CN" dirty="0"/>
              <a:t>CMCC, Ericsson,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67884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2 (</a:t>
            </a:r>
            <a:r>
              <a:rPr lang="en-GB" altLang="zh-CN" dirty="0"/>
              <a:t>HW, QC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2503A41-7C20-47E7-ABDC-6D01627FD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4759"/>
              </p:ext>
            </p:extLst>
          </p:nvPr>
        </p:nvGraphicFramePr>
        <p:xfrm>
          <a:off x="1619672" y="2306918"/>
          <a:ext cx="6726876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3002">
                  <a:extLst>
                    <a:ext uri="{9D8B030D-6E8A-4147-A177-3AD203B41FA5}">
                      <a16:colId xmlns:a16="http://schemas.microsoft.com/office/drawing/2014/main" val="3957813685"/>
                    </a:ext>
                  </a:extLst>
                </a:gridCol>
                <a:gridCol w="2305973">
                  <a:extLst>
                    <a:ext uri="{9D8B030D-6E8A-4147-A177-3AD203B41FA5}">
                      <a16:colId xmlns:a16="http://schemas.microsoft.com/office/drawing/2014/main" val="3941097221"/>
                    </a:ext>
                  </a:extLst>
                </a:gridCol>
                <a:gridCol w="2297901">
                  <a:extLst>
                    <a:ext uri="{9D8B030D-6E8A-4147-A177-3AD203B41FA5}">
                      <a16:colId xmlns:a16="http://schemas.microsoft.com/office/drawing/2014/main" val="2623206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341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1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Non-DRX requirements in clause 9.4.2.2 apply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9.4.2.2 apply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14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 &lt; DRX-cycle&lt;1.28 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092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4452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33673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3765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6233DC8-B61F-4497-8C5B-69D4E3181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73260"/>
              </p:ext>
            </p:extLst>
          </p:nvPr>
        </p:nvGraphicFramePr>
        <p:xfrm>
          <a:off x="1619672" y="4725144"/>
          <a:ext cx="6777899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646">
                  <a:extLst>
                    <a:ext uri="{9D8B030D-6E8A-4147-A177-3AD203B41FA5}">
                      <a16:colId xmlns:a16="http://schemas.microsoft.com/office/drawing/2014/main" val="2962953179"/>
                    </a:ext>
                  </a:extLst>
                </a:gridCol>
                <a:gridCol w="2173429">
                  <a:extLst>
                    <a:ext uri="{9D8B030D-6E8A-4147-A177-3AD203B41FA5}">
                      <a16:colId xmlns:a16="http://schemas.microsoft.com/office/drawing/2014/main" val="3942077152"/>
                    </a:ext>
                  </a:extLst>
                </a:gridCol>
                <a:gridCol w="2658824">
                  <a:extLst>
                    <a:ext uri="{9D8B030D-6E8A-4147-A177-3AD203B41FA5}">
                      <a16:colId xmlns:a16="http://schemas.microsoft.com/office/drawing/2014/main" val="64004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DRX cycle length (s)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40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435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9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 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3.84*K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611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4.8*</a:t>
                      </a:r>
                      <a:r>
                        <a:rPr lang="en-GB" altLang="zh-CN" sz="1200" dirty="0" err="1">
                          <a:effectLst/>
                        </a:rPr>
                        <a:t>CSSF</a:t>
                      </a:r>
                      <a:r>
                        <a:rPr lang="en-GB" altLang="zh-CN" sz="1200" baseline="-25000" dirty="0" err="1">
                          <a:effectLst/>
                        </a:rPr>
                        <a:t>interRAT</a:t>
                      </a:r>
                      <a:r>
                        <a:rPr lang="en-GB" altLang="zh-CN" sz="1200" baseline="-2500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(15*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4.8*K (15*</a:t>
                      </a:r>
                      <a:r>
                        <a:rPr lang="en-GB" sz="1200">
                          <a:effectLst/>
                        </a:rPr>
                        <a:t>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zh-CN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852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8237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is as defined in clause 9.4.3.2.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512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29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711334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marL="914400" lvl="2" indent="0" hangingPunct="0">
              <a:buNone/>
            </a:pP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79BD4ED8-6B01-4FF6-A826-D991745B05D7}"/>
              </a:ext>
            </a:extLst>
          </p:cNvPr>
          <p:cNvSpPr txBox="1">
            <a:spLocks/>
          </p:cNvSpPr>
          <p:nvPr/>
        </p:nvSpPr>
        <p:spPr>
          <a:xfrm>
            <a:off x="667884" y="153942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3 (</a:t>
            </a:r>
            <a:r>
              <a:rPr lang="en-GB" altLang="zh-CN" dirty="0"/>
              <a:t>Vivo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5A9718FC-79D1-4443-A552-3974AC7CBD42}"/>
              </a:ext>
            </a:extLst>
          </p:cNvPr>
          <p:cNvSpPr txBox="1">
            <a:spLocks/>
          </p:cNvSpPr>
          <p:nvPr/>
        </p:nvSpPr>
        <p:spPr>
          <a:xfrm>
            <a:off x="667884" y="40770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4 (</a:t>
            </a:r>
            <a:r>
              <a:rPr lang="en-GB" altLang="zh-CN" dirty="0"/>
              <a:t>QC, Vivo,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FC181FF-08B3-4E14-8315-C8A2159C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47825"/>
              </p:ext>
            </p:extLst>
          </p:nvPr>
        </p:nvGraphicFramePr>
        <p:xfrm>
          <a:off x="1391266" y="2064178"/>
          <a:ext cx="6782836" cy="1722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52486">
                  <a:extLst>
                    <a:ext uri="{9D8B030D-6E8A-4147-A177-3AD203B41FA5}">
                      <a16:colId xmlns:a16="http://schemas.microsoft.com/office/drawing/2014/main" val="3937456261"/>
                    </a:ext>
                  </a:extLst>
                </a:gridCol>
                <a:gridCol w="2061982">
                  <a:extLst>
                    <a:ext uri="{9D8B030D-6E8A-4147-A177-3AD203B41FA5}">
                      <a16:colId xmlns:a16="http://schemas.microsoft.com/office/drawing/2014/main" val="738549477"/>
                    </a:ext>
                  </a:extLst>
                </a:gridCol>
                <a:gridCol w="2668368">
                  <a:extLst>
                    <a:ext uri="{9D8B030D-6E8A-4147-A177-3AD203B41FA5}">
                      <a16:colId xmlns:a16="http://schemas.microsoft.com/office/drawing/2014/main" val="168958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2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60163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01047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0.16&lt; DRX-cycle ≤0.32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6422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6276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73744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602016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185668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52F5EE5-C117-4FCF-A82C-194052CC2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81295"/>
              </p:ext>
            </p:extLst>
          </p:nvPr>
        </p:nvGraphicFramePr>
        <p:xfrm>
          <a:off x="1384690" y="4567544"/>
          <a:ext cx="6777898" cy="2011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257">
                  <a:extLst>
                    <a:ext uri="{9D8B030D-6E8A-4147-A177-3AD203B41FA5}">
                      <a16:colId xmlns:a16="http://schemas.microsoft.com/office/drawing/2014/main" val="463189052"/>
                    </a:ext>
                  </a:extLst>
                </a:gridCol>
                <a:gridCol w="2172994">
                  <a:extLst>
                    <a:ext uri="{9D8B030D-6E8A-4147-A177-3AD203B41FA5}">
                      <a16:colId xmlns:a16="http://schemas.microsoft.com/office/drawing/2014/main" val="2312449444"/>
                    </a:ext>
                  </a:extLst>
                </a:gridCol>
                <a:gridCol w="2659647">
                  <a:extLst>
                    <a:ext uri="{9D8B030D-6E8A-4147-A177-3AD203B41FA5}">
                      <a16:colId xmlns:a16="http://schemas.microsoft.com/office/drawing/2014/main" val="271105719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QC compromised proposal for NR- EUTRA inter-RAT measurement in connected mode for DRX case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1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37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3396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0.16&lt;DRx cycle&lt;=0.32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882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 cycle &lt;= 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833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&lt; DRx cycle &lt;= 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299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85671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The requirement only applicable to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= 1 case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10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0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US" altLang="zh-CN" sz="2400" dirty="0"/>
              <a:t>Enhance EUTRA-NR inter-RAT measurement requirements to support NR HST </a:t>
            </a:r>
            <a:r>
              <a:rPr lang="en-US" altLang="zh-CN" sz="24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4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400" dirty="0">
                <a:solidFill>
                  <a:srgbClr val="00B050"/>
                </a:solidFill>
              </a:rPr>
              <a:t> round)</a:t>
            </a:r>
            <a:endParaRPr lang="en-US" altLang="zh-CN" sz="2400" dirty="0"/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1 (CMCC, Ericsson, Nokia, Apple, MTK): the cell re-selection requirements on EUTRA-NR inter-RAT measurement follow R16 HST NR cell re-selection requirements</a:t>
            </a:r>
          </a:p>
          <a:p>
            <a:pPr lvl="2"/>
            <a:r>
              <a:rPr lang="en-GB" altLang="zh-CN" dirty="0"/>
              <a:t>Option 2 (QC, Vivo): discuss possible options between non-HST inter-RAT requirement and HST intra-frequency measurement requirement.</a:t>
            </a:r>
            <a:endParaRPr lang="zh-CN" altLang="zh-CN" dirty="0"/>
          </a:p>
          <a:p>
            <a:pPr lvl="2"/>
            <a:endParaRPr lang="en-GB" altLang="zh-CN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9607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3 (QC):</a:t>
            </a:r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E50E68F-284A-4416-A3BB-335F89F99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95744"/>
              </p:ext>
            </p:extLst>
          </p:nvPr>
        </p:nvGraphicFramePr>
        <p:xfrm>
          <a:off x="1658665" y="3068960"/>
          <a:ext cx="5826669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9812">
                  <a:extLst>
                    <a:ext uri="{9D8B030D-6E8A-4147-A177-3AD203B41FA5}">
                      <a16:colId xmlns:a16="http://schemas.microsoft.com/office/drawing/2014/main" val="439747043"/>
                    </a:ext>
                  </a:extLst>
                </a:gridCol>
                <a:gridCol w="1340093">
                  <a:extLst>
                    <a:ext uri="{9D8B030D-6E8A-4147-A177-3AD203B41FA5}">
                      <a16:colId xmlns:a16="http://schemas.microsoft.com/office/drawing/2014/main" val="1837257889"/>
                    </a:ext>
                  </a:extLst>
                </a:gridCol>
                <a:gridCol w="1464240">
                  <a:extLst>
                    <a:ext uri="{9D8B030D-6E8A-4147-A177-3AD203B41FA5}">
                      <a16:colId xmlns:a16="http://schemas.microsoft.com/office/drawing/2014/main" val="1792826506"/>
                    </a:ext>
                  </a:extLst>
                </a:gridCol>
                <a:gridCol w="1847124">
                  <a:extLst>
                    <a:ext uri="{9D8B030D-6E8A-4147-A177-3AD203B41FA5}">
                      <a16:colId xmlns:a16="http://schemas.microsoft.com/office/drawing/2014/main" val="253057362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121369625"/>
                    </a:ext>
                  </a:extLst>
                </a:gridCol>
              </a:tblGrid>
              <a:tr h="2692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detect,NR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measure,NR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evaluate,NR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5131131"/>
                  </a:ext>
                </a:extLst>
              </a:tr>
              <a:tr h="131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6018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6.4 x 1.5 (20 x 1.5)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x 1.5 (4 x 1.5 )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 x 1.5 (3 x 1.5)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730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10.24 (16)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(2 )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1850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12.8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6.4(3)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0959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58.88 x N1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(23 x N1)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7.68(3)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747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208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2547038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EUTRA - NR Inter-RAT measurement</a:t>
            </a:r>
          </a:p>
          <a:p>
            <a:pPr lvl="1"/>
            <a:r>
              <a:rPr lang="en-US" altLang="zh-CN" sz="1600" dirty="0"/>
              <a:t>Cell identification without DRX and cell identification with DRX in connected mode </a:t>
            </a:r>
          </a:p>
          <a:p>
            <a:pPr lvl="2"/>
            <a:r>
              <a:rPr lang="en-GB" altLang="zh-CN" sz="1600" dirty="0"/>
              <a:t>Option 1 (CMCC, Ericsson, Apple, MTK): cell identification requirements on EUTRA-NR inter-RAT measurement in connected mode for non-DRX case follow R16 HST NR requirements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2 (QC): discuss possible options between non-HST inter-RAT requirement and HST intra-frequency measurement requirement.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3 (Vivo): Since for non-HST the measurement period requirement of an inter-RAT NR carrier in LTE is same as that of inter-frequency requirement in NR, our proposal is to follow the same enhancement methodology, but the baseline should be inter-frequency requirement</a:t>
            </a:r>
            <a:endParaRPr lang="zh-CN" altLang="zh-CN" sz="1600" dirty="0"/>
          </a:p>
          <a:p>
            <a:pPr lvl="2" hangingPunct="0"/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46180" y="5487130"/>
            <a:ext cx="8229600" cy="917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GB" altLang="zh-CN" sz="1600" dirty="0"/>
              <a:t>Option 4 (Nokia): RAN4 should consider the overall system delay and consider whether the existing requirements are sufficient or whether R16 HST NE measurement requirements would need to be applied.</a:t>
            </a:r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F07667A-C155-4600-98B9-7AD621693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90055"/>
              </p:ext>
            </p:extLst>
          </p:nvPr>
        </p:nvGraphicFramePr>
        <p:xfrm>
          <a:off x="1846608" y="4077072"/>
          <a:ext cx="6920486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9143">
                  <a:extLst>
                    <a:ext uri="{9D8B030D-6E8A-4147-A177-3AD203B41FA5}">
                      <a16:colId xmlns:a16="http://schemas.microsoft.com/office/drawing/2014/main" val="3656662947"/>
                    </a:ext>
                  </a:extLst>
                </a:gridCol>
                <a:gridCol w="5331343">
                  <a:extLst>
                    <a:ext uri="{9D8B030D-6E8A-4147-A177-3AD203B41FA5}">
                      <a16:colId xmlns:a16="http://schemas.microsoft.com/office/drawing/2014/main" val="4289952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44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07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1.5)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153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DRX cycle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205248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9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8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EUTRA - NR Inter-RAT measurement</a:t>
            </a:r>
          </a:p>
          <a:p>
            <a:pPr lvl="1"/>
            <a:r>
              <a:rPr lang="en-US" altLang="zh-CN" sz="1400" dirty="0"/>
              <a:t>Cell identification without DRX and cell identification with DRX in connected mode </a:t>
            </a:r>
          </a:p>
          <a:p>
            <a:pPr lvl="2"/>
            <a:r>
              <a:rPr lang="en-GB" altLang="zh-CN" sz="1400" dirty="0"/>
              <a:t>Option 5 (QC):</a:t>
            </a:r>
            <a:endParaRPr lang="zh-CN" altLang="zh-CN" sz="1400" dirty="0"/>
          </a:p>
          <a:p>
            <a:pPr lvl="2" hangingPunct="0"/>
            <a:endParaRPr lang="zh-CN" altLang="zh-CN" sz="14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4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CB457CB-F50C-446A-B8AB-A9BD56781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47747"/>
              </p:ext>
            </p:extLst>
          </p:nvPr>
        </p:nvGraphicFramePr>
        <p:xfrm>
          <a:off x="930256" y="1801615"/>
          <a:ext cx="7704855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164">
                  <a:extLst>
                    <a:ext uri="{9D8B030D-6E8A-4147-A177-3AD203B41FA5}">
                      <a16:colId xmlns:a16="http://schemas.microsoft.com/office/drawing/2014/main" val="25302974"/>
                    </a:ext>
                  </a:extLst>
                </a:gridCol>
                <a:gridCol w="2135068">
                  <a:extLst>
                    <a:ext uri="{9D8B030D-6E8A-4147-A177-3AD203B41FA5}">
                      <a16:colId xmlns:a16="http://schemas.microsoft.com/office/drawing/2014/main" val="1866762162"/>
                    </a:ext>
                  </a:extLst>
                </a:gridCol>
                <a:gridCol w="2613011">
                  <a:extLst>
                    <a:ext uri="{9D8B030D-6E8A-4147-A177-3AD203B41FA5}">
                      <a16:colId xmlns:a16="http://schemas.microsoft.com/office/drawing/2014/main" val="2598978369"/>
                    </a:ext>
                  </a:extLst>
                </a:gridCol>
                <a:gridCol w="1776612">
                  <a:extLst>
                    <a:ext uri="{9D8B030D-6E8A-4147-A177-3AD203B41FA5}">
                      <a16:colId xmlns:a16="http://schemas.microsoft.com/office/drawing/2014/main" val="7777911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PSS/SSS_sync_intra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SSB_measurement_period_intra</a:t>
                      </a:r>
                      <a:r>
                        <a:rPr lang="en-GB" sz="1200">
                          <a:effectLst/>
                        </a:rPr>
                        <a:t> 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SSB_time_index_intra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2859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[8] x max(MGRP, SMTC period)]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[3] x max(MGRP, SMTC period)]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11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ceil([</a:t>
                      </a:r>
                      <a:r>
                        <a:rPr lang="en-GB" sz="1200" u="sng">
                          <a:effectLst/>
                        </a:rPr>
                        <a:t>8]</a:t>
                      </a:r>
                      <a:r>
                        <a:rPr lang="en-GB" sz="1200">
                          <a:effectLst/>
                        </a:rPr>
                        <a:t>x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fr-FR" sz="1200">
                          <a:effectLst/>
                        </a:rPr>
                        <a:t>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ceil([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5880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4 x DRX cycle</a:t>
                      </a:r>
                      <a:r>
                        <a:rPr lang="en-GB" sz="1200">
                          <a:effectLst/>
                        </a:rPr>
                        <a:t>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4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DRX cycle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CSSF</a:t>
                      </a:r>
                      <a:r>
                        <a:rPr lang="fr-FR" sz="1200" baseline="-25000">
                          <a:effectLst/>
                          <a:highlight>
                            <a:srgbClr val="FFFF00"/>
                          </a:highlight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DRX cycle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8396726"/>
                  </a:ext>
                </a:extLst>
              </a:tr>
              <a:tr h="44450">
                <a:tc gridSpan="4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3:   When SMTC &lt; =40, M=1; when SMTC &gt;40, M = 1.5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88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6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435280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RAN4#92BIS</a:t>
            </a:r>
          </a:p>
          <a:p>
            <a:pPr lvl="1"/>
            <a:r>
              <a:rPr lang="en-GB" altLang="zh-CN" dirty="0"/>
              <a:t>R4-1915887 </a:t>
            </a:r>
            <a:r>
              <a:rPr lang="en-US" altLang="zh-CN" dirty="0"/>
              <a:t> WF on RRM for NR HST, RAN4#93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SS-SINR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301208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Option 1(QC, Ericsson, </a:t>
            </a:r>
            <a:r>
              <a:rPr lang="en-US" altLang="zh-CN" sz="2800" dirty="0">
                <a:solidFill>
                  <a:srgbClr val="00B0F0"/>
                </a:solidFill>
              </a:rPr>
              <a:t>DCM, HW</a:t>
            </a:r>
            <a:r>
              <a:rPr lang="en-US" altLang="zh-CN" sz="2800" dirty="0"/>
              <a:t>): SINR accuracy requirement is not applicable to HST scenario when SNR &gt; 5dB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2 (vivo, HW, MTK, </a:t>
            </a:r>
            <a:r>
              <a:rPr lang="en-US" altLang="zh-CN" sz="2800" dirty="0">
                <a:solidFill>
                  <a:srgbClr val="00B0F0"/>
                </a:solidFill>
              </a:rPr>
              <a:t>QC, DCM</a:t>
            </a:r>
            <a:r>
              <a:rPr lang="en-US" altLang="zh-CN" sz="2800" dirty="0"/>
              <a:t>): SINR accuracy requirement is not applicable to HST scenario 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3 (DCM, </a:t>
            </a:r>
            <a:r>
              <a:rPr lang="en-US" altLang="zh-CN" sz="2800" dirty="0">
                <a:solidFill>
                  <a:srgbClr val="00B0F0"/>
                </a:solidFill>
              </a:rPr>
              <a:t>Ericsson, CMCC</a:t>
            </a:r>
            <a:r>
              <a:rPr lang="en-US" altLang="zh-CN" sz="2800" dirty="0"/>
              <a:t>): identify the SNR upper bound below which the SS-SINR measurement accuracy requirements are specified</a:t>
            </a:r>
            <a:endParaRPr lang="zh-CN" altLang="zh-CN" sz="2800" dirty="0"/>
          </a:p>
          <a:p>
            <a:pPr lvl="2" hangingPunct="0"/>
            <a:endParaRPr lang="en-US" altLang="zh-CN" sz="2800" dirty="0"/>
          </a:p>
          <a:p>
            <a:pPr lvl="2" hangingPunct="0"/>
            <a:endParaRPr lang="zh-CN" altLang="zh-CN" sz="2800" dirty="0"/>
          </a:p>
          <a:p>
            <a:pPr lvl="2" hangingPunct="0"/>
            <a:endParaRPr lang="zh-CN" altLang="zh-CN" sz="2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793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Cell re-selection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keep M2, M3, M4 for cell re-selection with DRX cycle =0.32s: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(CATT, NOKIA,): remove M2, M3, M4 without restriction on SMTC period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(HW, MTK): keep M2, M3, M4 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3 (QC, vivo, Samsung, Intel, </a:t>
            </a:r>
            <a:r>
              <a:rPr lang="en-US" altLang="zh-CN" sz="2000" dirty="0">
                <a:solidFill>
                  <a:srgbClr val="00B0F0"/>
                </a:solidFill>
              </a:rPr>
              <a:t>HW</a:t>
            </a:r>
            <a:r>
              <a:rPr lang="en-US" altLang="zh-CN" sz="2000" dirty="0"/>
              <a:t>): When SMTC &lt; 40, remove M2, M3, M4; when SMTC &gt;= 40, M2 = 1.5, M3 = M4 = 2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4 (</a:t>
            </a:r>
            <a:r>
              <a:rPr lang="en-US" altLang="zh-CN" sz="2000" strike="sngStrike" dirty="0">
                <a:solidFill>
                  <a:srgbClr val="00B0F0"/>
                </a:solidFill>
              </a:rPr>
              <a:t>Ericsson,</a:t>
            </a:r>
            <a:r>
              <a:rPr lang="en-US" altLang="zh-CN" sz="2000" dirty="0"/>
              <a:t> CMCC, Apple, </a:t>
            </a:r>
            <a:r>
              <a:rPr lang="en-US" altLang="zh-CN" sz="2000" dirty="0">
                <a:solidFill>
                  <a:srgbClr val="00B0F0"/>
                </a:solidFill>
              </a:rPr>
              <a:t>QC, Intel, vivo</a:t>
            </a:r>
            <a:r>
              <a:rPr lang="en-US" altLang="zh-CN" sz="2000" dirty="0"/>
              <a:t>): When SMTC &lt; =40, remove M2, M3, M4; when SMTC &gt;40, M2 = 1.5, M3 = M4 = 2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zh-CN" altLang="zh-CN" sz="2000" dirty="0"/>
          </a:p>
          <a:p>
            <a:pPr marL="0" lvl="1" indent="0">
              <a:buNone/>
            </a:pPr>
            <a:endParaRPr lang="en-US" altLang="zh-CN" sz="2000" dirty="0"/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zh-CN" altLang="zh-CN" sz="2000" dirty="0"/>
          </a:p>
          <a:p>
            <a:pPr marL="400050" lvl="2" indent="0">
              <a:buNone/>
            </a:pPr>
            <a:endParaRPr lang="en-US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non-DRX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Rel-15 SSB index acquiring delay requirements for non-DRX case is reused for NR HST</a:t>
            </a:r>
            <a:r>
              <a:rPr lang="en-US" altLang="zh-CN" sz="2800" dirty="0">
                <a:solidFill>
                  <a:srgbClr val="00B050"/>
                </a:solidFill>
              </a:rPr>
              <a:t> (tentative agreements in 1</a:t>
            </a:r>
            <a:r>
              <a:rPr lang="en-US" altLang="zh-CN" sz="2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800" dirty="0">
                <a:solidFill>
                  <a:srgbClr val="00B050"/>
                </a:solidFill>
              </a:rPr>
              <a:t> round)</a:t>
            </a:r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000" dirty="0"/>
              <a:t>Whether to keep the relaxation factor of 1.5 for DRX cycle &lt;= 0.32s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1(MTK): keep the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2 (CATT, NOKIA, HW): remove the factor without restriction on SMTC period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3 (QC): </a:t>
            </a:r>
            <a:r>
              <a:rPr lang="en-US" altLang="zh-CN" sz="2000" dirty="0"/>
              <a:t>when SMTC &lt; 40, remove 1.5x scaling factor; when SMTC &gt; =40, keep the scaling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4 (CMCC, DCM</a:t>
            </a:r>
            <a:r>
              <a:rPr lang="en-GB" altLang="zh-CN" sz="2000" strike="sngStrike" dirty="0">
                <a:solidFill>
                  <a:srgbClr val="00B0F0"/>
                </a:solidFill>
              </a:rPr>
              <a:t>, Ericsson, </a:t>
            </a:r>
            <a:r>
              <a:rPr lang="en-GB" altLang="zh-CN" sz="2000" dirty="0"/>
              <a:t>Apple, Samsung, Intel, </a:t>
            </a:r>
            <a:r>
              <a:rPr lang="en-GB" altLang="zh-CN" sz="2000" dirty="0">
                <a:solidFill>
                  <a:srgbClr val="00B0F0"/>
                </a:solidFill>
              </a:rPr>
              <a:t>QC, DOCOMO,  HW</a:t>
            </a:r>
            <a:r>
              <a:rPr lang="en-GB" altLang="zh-CN" sz="2000" dirty="0"/>
              <a:t>): </a:t>
            </a:r>
            <a:r>
              <a:rPr lang="en-US" altLang="zh-CN" sz="2000" dirty="0"/>
              <a:t>when SMTC &lt; =40, remove 1.5x scaling factor; when SMTC &gt; 40, keep the scaling factor</a:t>
            </a:r>
            <a:endParaRPr lang="zh-CN" altLang="zh-CN" sz="2000" dirty="0"/>
          </a:p>
          <a:p>
            <a:pPr lvl="1"/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lvl="1"/>
            <a:endParaRPr lang="en-GB" altLang="zh-CN" sz="2000" dirty="0"/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38538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800" dirty="0"/>
              <a:t>Measurement delay for DRX cycle &lt;= 0.32s</a:t>
            </a:r>
            <a:endParaRPr lang="zh-CN" altLang="zh-CN" sz="2800" dirty="0"/>
          </a:p>
          <a:p>
            <a:pPr lvl="1"/>
            <a:r>
              <a:rPr lang="en-US" altLang="zh-CN" dirty="0"/>
              <a:t>for measurement delay with DRX cycle &lt; 320ms, </a:t>
            </a:r>
            <a:r>
              <a:rPr lang="en-US" altLang="zh-CN" dirty="0">
                <a:solidFill>
                  <a:srgbClr val="00B0F0"/>
                </a:solidFill>
              </a:rPr>
              <a:t>[</a:t>
            </a:r>
            <a:r>
              <a:rPr lang="en-US" altLang="zh-CN" dirty="0"/>
              <a:t>5</a:t>
            </a:r>
            <a:r>
              <a:rPr lang="en-US" altLang="zh-CN" dirty="0">
                <a:solidFill>
                  <a:srgbClr val="00B0F0"/>
                </a:solidFill>
              </a:rPr>
              <a:t>]</a:t>
            </a:r>
            <a:r>
              <a:rPr lang="en-US" altLang="zh-CN" dirty="0"/>
              <a:t> samples are used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1"/>
            <a:r>
              <a:rPr lang="en-US" altLang="zh-CN" i="1" dirty="0"/>
              <a:t> </a:t>
            </a:r>
            <a:r>
              <a:rPr lang="en-US" altLang="zh-CN" dirty="0"/>
              <a:t>for measurement delay with DRX cycle = 320ms, the number of samples is: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1</a:t>
            </a:r>
            <a:r>
              <a:rPr lang="en-US" altLang="zh-CN" sz="2800" dirty="0">
                <a:solidFill>
                  <a:srgbClr val="00B0F0"/>
                </a:solidFill>
              </a:rPr>
              <a:t> (Ericsson, DOCOMO, CMCC, Nokia)</a:t>
            </a:r>
            <a:r>
              <a:rPr lang="en-US" altLang="zh-CN" sz="2800" dirty="0"/>
              <a:t>: 3 samples</a:t>
            </a:r>
            <a:endParaRPr lang="zh-CN" altLang="zh-CN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2 </a:t>
            </a:r>
            <a:r>
              <a:rPr lang="en-US" altLang="zh-CN" sz="2800" dirty="0">
                <a:solidFill>
                  <a:srgbClr val="00B0F0"/>
                </a:solidFill>
              </a:rPr>
              <a:t>(QC, DOCOMO, Intel, Vivo)</a:t>
            </a:r>
            <a:r>
              <a:rPr lang="en-US" altLang="zh-CN" sz="2800" dirty="0"/>
              <a:t>: 4 samples</a:t>
            </a:r>
            <a:endParaRPr lang="zh-CN" altLang="zh-CN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3 </a:t>
            </a:r>
            <a:r>
              <a:rPr lang="en-US" altLang="zh-CN" sz="2800" dirty="0">
                <a:solidFill>
                  <a:srgbClr val="00B0F0"/>
                </a:solidFill>
              </a:rPr>
              <a:t>(Intel, Vivo, HW)</a:t>
            </a:r>
            <a:r>
              <a:rPr lang="en-US" altLang="zh-CN" sz="2800" dirty="0"/>
              <a:t>: 5 samples</a:t>
            </a:r>
            <a:endParaRPr lang="en-GB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201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4520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1800" dirty="0"/>
              <a:t>Measurement delay for DRX cycle &gt; 0.32s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1 </a:t>
            </a:r>
            <a:r>
              <a:rPr lang="en-US" altLang="zh-CN" sz="1800" dirty="0">
                <a:solidFill>
                  <a:srgbClr val="00B0F0"/>
                </a:solidFill>
              </a:rPr>
              <a:t>(QC, DOCOMO, CMCC, Intel )</a:t>
            </a:r>
            <a:r>
              <a:rPr lang="en-US" altLang="zh-CN" sz="1800" dirty="0"/>
              <a:t>: 3 samples are used when SMTC &lt;= 40ms, 5 samples are used when SMTC &gt;40ms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2: 3 samples are used when SMTC &lt; 40ms, 5 samples are used when SMTC &gt;= 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3 (</a:t>
            </a:r>
            <a:r>
              <a:rPr lang="en-US" altLang="zh-CN" sz="1800" dirty="0">
                <a:solidFill>
                  <a:srgbClr val="00B0F0"/>
                </a:solidFill>
              </a:rPr>
              <a:t>Intel, HW</a:t>
            </a:r>
            <a:r>
              <a:rPr lang="en-US" altLang="zh-CN" sz="1800" dirty="0"/>
              <a:t>): 5 samples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4 </a:t>
            </a:r>
            <a:r>
              <a:rPr lang="en-US" altLang="zh-CN" sz="1800" dirty="0">
                <a:solidFill>
                  <a:srgbClr val="00B0F0"/>
                </a:solidFill>
              </a:rPr>
              <a:t>(Ericsson, Nokia)</a:t>
            </a:r>
            <a:r>
              <a:rPr lang="en-US" altLang="zh-CN" sz="1800" dirty="0"/>
              <a:t>: 3 samples applied for all the candidate SMTC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Option 5 (Ericsson): 3 samples are used when SMTC &lt;= 40ms, 5 samples are used when SMTC &gt;40ms. Adding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notes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in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the requirements, e.g. “Note x : Operation with 5 samples may not be sufficient in all high speed deployments considered in this release of the specifications”</a:t>
            </a:r>
            <a:endParaRPr lang="en-GB" altLang="zh-CN" sz="1800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1800" dirty="0"/>
              <a:t>Applied DRX cycle in cell identification requirements for HST</a:t>
            </a:r>
          </a:p>
          <a:p>
            <a:pPr lvl="1"/>
            <a:r>
              <a:rPr lang="en-US" altLang="zh-CN" sz="1800" dirty="0"/>
              <a:t>For NR HST, enhanced requirements are considered for DRX cycle &lt;= 1.28s, and no enhanced requirements are considered for DRX cycle = 2.48s 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zh-CN" altLang="zh-CN" sz="1800" dirty="0">
              <a:solidFill>
                <a:srgbClr val="00B050"/>
              </a:solidFill>
            </a:endParaRPr>
          </a:p>
          <a:p>
            <a:pPr lvl="1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74009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Q1: whether the outcome on the scaling factor for L3 measurement can be reused for RLM?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</a:t>
            </a:r>
            <a:r>
              <a:rPr lang="en-US" altLang="zh-CN" sz="2400" dirty="0">
                <a:solidFill>
                  <a:srgbClr val="00B0F0"/>
                </a:solidFill>
              </a:rPr>
              <a:t> (Ericsson, DOCOMO, )</a:t>
            </a:r>
            <a:r>
              <a:rPr lang="en-US" altLang="zh-CN" sz="2400" dirty="0"/>
              <a:t>: YES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2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NO</a:t>
            </a:r>
            <a:endParaRPr lang="zh-CN" altLang="zh-CN" sz="2400" dirty="0"/>
          </a:p>
          <a:p>
            <a:r>
              <a:rPr lang="en-US" altLang="zh-CN" sz="2400" dirty="0"/>
              <a:t>Q2: If the answer to Q1 is NO, whether 1.5x relaxation factor for RLM shall be kept?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keep the 1.5x scaling factor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Option2: 1.5x relaxation factor is kept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&gt;= TBD, 1.5x relaxation factor is removed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&lt; TBD</a:t>
            </a:r>
            <a:endParaRPr lang="zh-CN" altLang="zh-CN" sz="2400" dirty="0"/>
          </a:p>
          <a:p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637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CBD based on SSB/CSI-RS</a:t>
            </a:r>
          </a:p>
          <a:p>
            <a:pPr lvl="1"/>
            <a:r>
              <a:rPr lang="en-US" altLang="zh-CN" sz="2000" dirty="0"/>
              <a:t>Rel-15 CBD requirements based on SSB/CSI-RS (including delay and accuracy) are reused for NR HST </a:t>
            </a:r>
            <a:r>
              <a:rPr lang="en-US" altLang="zh-CN" sz="20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0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000" dirty="0">
                <a:solidFill>
                  <a:srgbClr val="00B050"/>
                </a:solidFill>
              </a:rPr>
              <a:t> round)</a:t>
            </a:r>
            <a:endParaRPr lang="en-US" altLang="zh-CN" sz="2000" dirty="0"/>
          </a:p>
          <a:p>
            <a:r>
              <a:rPr lang="en-US" altLang="zh-CN" sz="2000" dirty="0"/>
              <a:t>BFD based on SSB/CSI-RS</a:t>
            </a:r>
          </a:p>
          <a:p>
            <a:pPr lvl="1"/>
            <a:r>
              <a:rPr lang="en-US" altLang="zh-CN" sz="2000" dirty="0"/>
              <a:t>Q1: whether the outcome on the scaling factor for L3 measurement can be reused for BFD?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(Ericsson, DOCOMO, )</a:t>
            </a:r>
            <a:r>
              <a:rPr lang="en-US" altLang="zh-CN" sz="2000" dirty="0"/>
              <a:t>: YES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NO</a:t>
            </a:r>
            <a:endParaRPr lang="zh-CN" altLang="zh-CN" sz="2000" dirty="0"/>
          </a:p>
          <a:p>
            <a:pPr lvl="1"/>
            <a:r>
              <a:rPr lang="en-US" altLang="zh-CN" sz="2000" dirty="0"/>
              <a:t>Q2: If the answer to Q1 is NO, whether 1.5x relaxation factor for BFD shall be kept?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keep the 1.5x scaling factor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Option2 : 1.5x relaxation factor is kept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&gt;= TBD, 1.5x relaxation factor is removed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&lt; TBD</a:t>
            </a:r>
            <a:endParaRPr lang="zh-CN" altLang="zh-CN" sz="20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2834</Words>
  <Application>Microsoft Office PowerPoint</Application>
  <PresentationFormat>全屏显示(4:3)</PresentationFormat>
  <Paragraphs>342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Office 主题</vt:lpstr>
      <vt:lpstr>PowerPoint 演示文稿</vt:lpstr>
      <vt:lpstr>Background</vt:lpstr>
      <vt:lpstr>Cell re-selection requirements</vt:lpstr>
      <vt:lpstr>Cell identification delay requirements for non-DRX case </vt:lpstr>
      <vt:lpstr>Cell identification delay requirements for DRX case </vt:lpstr>
      <vt:lpstr>Cell identification delay requirements for DRX case </vt:lpstr>
      <vt:lpstr>Cell identification delay requirements for DRX case </vt:lpstr>
      <vt:lpstr>RLM</vt:lpstr>
      <vt:lpstr>Beam management</vt:lpstr>
      <vt:lpstr>Beam management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SS-SINR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jingjing chen</cp:lastModifiedBy>
  <cp:revision>217</cp:revision>
  <dcterms:created xsi:type="dcterms:W3CDTF">2018-01-09T09:10:37Z</dcterms:created>
  <dcterms:modified xsi:type="dcterms:W3CDTF">2020-03-04T11:45:18Z</dcterms:modified>
</cp:coreProperties>
</file>