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89" r:id="rId2"/>
    <p:sldId id="280" r:id="rId3"/>
    <p:sldId id="283" r:id="rId4"/>
    <p:sldId id="294" r:id="rId5"/>
    <p:sldId id="292" r:id="rId6"/>
    <p:sldId id="295" r:id="rId7"/>
    <p:sldId id="293" r:id="rId8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/>
    <p:restoredTop sz="94257"/>
  </p:normalViewPr>
  <p:slideViewPr>
    <p:cSldViewPr showGuides="1">
      <p:cViewPr varScale="1">
        <p:scale>
          <a:sx n="116" d="100"/>
          <a:sy n="116" d="100"/>
        </p:scale>
        <p:origin x="1500" y="108"/>
      </p:cViewPr>
      <p:guideLst>
        <p:guide orient="horz" pos="2160"/>
        <p:guide pos="29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Tx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Tx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Tx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B8AD6CF-BB59-4D6B-A287-4FA503CD5248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26947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5123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512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10650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48989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8228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98164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5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86546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6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73673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7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36185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Tx/>
              <a:buNone/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Tx/>
              <a:buNone/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panose="02010600030101010101" pitchFamily="2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ctr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r>
              <a:rPr lang="en-US" altLang="zh-CN" sz="4000" dirty="0"/>
              <a:t/>
            </a:r>
            <a:br>
              <a:rPr lang="en-US" altLang="zh-CN" sz="4000" dirty="0"/>
            </a:br>
            <a:r>
              <a:rPr lang="en-US" altLang="zh-CN" sz="4000" dirty="0" smtClean="0"/>
              <a:t>WF </a:t>
            </a:r>
            <a:r>
              <a:rPr lang="en-US" altLang="zh-CN" sz="4000" dirty="0"/>
              <a:t>on R16 NR RRM enhancements – </a:t>
            </a:r>
            <a:r>
              <a:rPr lang="en-US" altLang="zh-CN" sz="4000" dirty="0" smtClean="0"/>
              <a:t>mandatory gap patterns</a:t>
            </a:r>
            <a:r>
              <a:rPr lang="en-US" altLang="zh-CN" sz="4000" dirty="0"/>
              <a:t/>
            </a:r>
            <a:br>
              <a:rPr lang="en-US" altLang="zh-CN" sz="4000" dirty="0"/>
            </a:br>
            <a:endParaRPr lang="en-US" altLang="zh-CN" sz="4000" dirty="0"/>
          </a:p>
        </p:txBody>
      </p:sp>
      <p:sp>
        <p:nvSpPr>
          <p:cNvPr id="4099" name="副标题 2"/>
          <p:cNvSpPr>
            <a:spLocks noGrp="1"/>
          </p:cNvSpPr>
          <p:nvPr>
            <p:ph type="subTitle" idx="1"/>
          </p:nvPr>
        </p:nvSpPr>
        <p:spPr>
          <a:xfrm>
            <a:off x="1371600" y="4365625"/>
            <a:ext cx="6400800" cy="1273175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en-US" altLang="zh-CN" kern="1200" dirty="0" smtClean="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rPr>
              <a:t>ZTE</a:t>
            </a:r>
            <a:endParaRPr lang="zh-CN" altLang="en-US" kern="1200" dirty="0">
              <a:solidFill>
                <a:schemeClr val="tx1"/>
              </a:solidFill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0" name="标题 1"/>
          <p:cNvSpPr txBox="1"/>
          <p:nvPr/>
        </p:nvSpPr>
        <p:spPr>
          <a:xfrm>
            <a:off x="467544" y="872333"/>
            <a:ext cx="5903912" cy="108108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zh-CN" sz="2400" b="1" dirty="0" smtClean="0"/>
              <a:t>3GPP </a:t>
            </a:r>
            <a:r>
              <a:rPr lang="en-GB" altLang="zh-CN" sz="2400" b="1" dirty="0"/>
              <a:t>TSG-RAN WG4 Meeting #94-e</a:t>
            </a:r>
            <a:endParaRPr lang="en-US" altLang="zh-CN" sz="2200" dirty="0"/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GB" altLang="zh-CN" sz="2400" b="1" dirty="0" smtClean="0"/>
              <a:t>Electronic </a:t>
            </a:r>
            <a:r>
              <a:rPr lang="en-GB" altLang="zh-CN" sz="2400" b="1" dirty="0"/>
              <a:t>Meeting, Feb</a:t>
            </a:r>
            <a:r>
              <a:rPr lang="en-GB" altLang="zh-CN" sz="2400" b="1" dirty="0" smtClean="0"/>
              <a:t>. 24</a:t>
            </a:r>
            <a:r>
              <a:rPr lang="en-GB" altLang="zh-CN" sz="2400" b="1" baseline="30000" dirty="0" smtClean="0"/>
              <a:t>th</a:t>
            </a:r>
            <a:r>
              <a:rPr lang="en-GB" altLang="zh-CN" sz="2400" b="1" dirty="0" smtClean="0"/>
              <a:t> </a:t>
            </a:r>
            <a:r>
              <a:rPr lang="en-GB" altLang="zh-CN" sz="2400" b="1" dirty="0"/>
              <a:t>– Mar</a:t>
            </a:r>
            <a:r>
              <a:rPr lang="en-GB" altLang="zh-CN" sz="2400" b="1" dirty="0" smtClean="0"/>
              <a:t>. 6</a:t>
            </a:r>
            <a:r>
              <a:rPr lang="en-GB" altLang="zh-CN" sz="2400" b="1" baseline="30000" dirty="0" smtClean="0"/>
              <a:t>th</a:t>
            </a:r>
            <a:r>
              <a:rPr lang="en-GB" altLang="zh-CN" sz="2400" b="1" dirty="0" smtClean="0"/>
              <a:t> </a:t>
            </a:r>
            <a:r>
              <a:rPr lang="en-GB" altLang="zh-CN" sz="2400" b="1" dirty="0"/>
              <a:t>2020</a:t>
            </a:r>
            <a:endParaRPr lang="zh-CN" altLang="zh-CN" sz="2400" dirty="0"/>
          </a:p>
          <a:p>
            <a:pPr marL="0" indent="0" eaLnBrk="1" hangingPunct="1">
              <a:spcBef>
                <a:spcPct val="0"/>
              </a:spcBef>
              <a:buNone/>
            </a:pPr>
            <a:endParaRPr lang="zh-CN" altLang="zh-CN" sz="2400" dirty="0"/>
          </a:p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2200" dirty="0"/>
          </a:p>
        </p:txBody>
      </p:sp>
      <p:sp>
        <p:nvSpPr>
          <p:cNvPr id="4101" name="TextBox 4"/>
          <p:cNvSpPr txBox="1"/>
          <p:nvPr/>
        </p:nvSpPr>
        <p:spPr>
          <a:xfrm>
            <a:off x="7092280" y="641500"/>
            <a:ext cx="17272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zh-CN" sz="2400" b="1" dirty="0" smtClean="0"/>
              <a:t>R4-2002248</a:t>
            </a:r>
            <a:endParaRPr lang="zh-CN" altLang="en-US" sz="2200" dirty="0"/>
          </a:p>
        </p:txBody>
      </p:sp>
      <p:sp>
        <p:nvSpPr>
          <p:cNvPr id="4102" name="灯片编号占位符 5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1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altLang="zh-CN" sz="4000" dirty="0" smtClean="0"/>
              <a:t>Agreements in the last meeting</a:t>
            </a:r>
            <a:endParaRPr lang="zh-CN" altLang="en-US" sz="4000" dirty="0"/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r>
              <a:rPr lang="en-GB" altLang="zh-CN" sz="1800" dirty="0"/>
              <a:t>Confirm</a:t>
            </a:r>
            <a:r>
              <a:rPr lang="en-US" altLang="en-GB" sz="1800" dirty="0" err="1"/>
              <a:t>ed</a:t>
            </a:r>
            <a:r>
              <a:rPr lang="en-GB" altLang="zh-CN" sz="1800" dirty="0"/>
              <a:t> R15 capability information elements cannot be changed in meaning by any new capability </a:t>
            </a:r>
            <a:r>
              <a:rPr lang="en-GB" altLang="zh-CN" sz="1800" dirty="0" err="1"/>
              <a:t>signaling</a:t>
            </a:r>
            <a:r>
              <a:rPr lang="en-GB" altLang="zh-CN" sz="1800" dirty="0"/>
              <a:t> introduced in R16</a:t>
            </a:r>
          </a:p>
          <a:p>
            <a:r>
              <a:rPr lang="en-GB" altLang="zh-CN" sz="1800" dirty="0"/>
              <a:t>Confirm</a:t>
            </a:r>
            <a:r>
              <a:rPr lang="en-US" altLang="en-GB" sz="1800" dirty="0" err="1"/>
              <a:t>ed</a:t>
            </a:r>
            <a:r>
              <a:rPr lang="en-GB" altLang="zh-CN" sz="1800" dirty="0"/>
              <a:t> R15 gap pattern applicability rule is not changed due to introduction of additional mandatory gap patterns in </a:t>
            </a:r>
            <a:r>
              <a:rPr lang="en-GB" altLang="zh-CN" sz="1800" dirty="0" smtClean="0"/>
              <a:t>R16</a:t>
            </a:r>
            <a:endParaRPr lang="en-GB" altLang="zh-CN" sz="1800" dirty="0"/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2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 smtClean="0"/>
              <a:t>WF</a:t>
            </a:r>
            <a:endParaRPr lang="en-US" sz="4000" dirty="0"/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z="1800" dirty="0" smtClean="0"/>
              <a:t>​Definition </a:t>
            </a:r>
            <a:r>
              <a:rPr lang="en-US" altLang="zh-CN" sz="1800" dirty="0"/>
              <a:t>of NR only measurement </a:t>
            </a:r>
          </a:p>
          <a:p>
            <a:pPr lvl="1"/>
            <a:r>
              <a:rPr lang="en-US" altLang="zh-CN" sz="1600" dirty="0" smtClean="0"/>
              <a:t>Option </a:t>
            </a:r>
            <a:r>
              <a:rPr lang="en-US" altLang="zh-CN" sz="1600" dirty="0"/>
              <a:t>1 (ZTE, Ericsson)</a:t>
            </a:r>
          </a:p>
          <a:p>
            <a:pPr lvl="2"/>
            <a:r>
              <a:rPr lang="en-US" altLang="zh-CN" sz="1200" dirty="0"/>
              <a:t>When an UE indicates that a gap pattern is for NR only measurement, it means the gap pattern cannot be configured for E-UTRA measurements.</a:t>
            </a:r>
          </a:p>
          <a:p>
            <a:pPr lvl="1"/>
            <a:r>
              <a:rPr lang="en-US" altLang="zh-CN" sz="1600" dirty="0"/>
              <a:t>Option </a:t>
            </a:r>
            <a:r>
              <a:rPr lang="en-US" altLang="zh-CN" sz="1600" dirty="0" smtClean="0"/>
              <a:t>2 </a:t>
            </a:r>
            <a:r>
              <a:rPr lang="en-US" altLang="zh-CN" sz="1600" dirty="0"/>
              <a:t>(</a:t>
            </a:r>
            <a:r>
              <a:rPr lang="en-US" altLang="zh-CN" sz="1600" dirty="0" err="1"/>
              <a:t>MediaTek</a:t>
            </a:r>
            <a:r>
              <a:rPr lang="en-US" altLang="zh-CN" sz="1600" dirty="0"/>
              <a:t>, Intel, OPPO, CMCC, Huawei, NTT DOCOMO)</a:t>
            </a:r>
          </a:p>
          <a:p>
            <a:pPr lvl="2"/>
            <a:r>
              <a:rPr lang="en-US" altLang="zh-CN" sz="1200" dirty="0"/>
              <a:t>The definition of NR-only measurement is the target measurement objects to be measured within the measurement gap are all NR carriers.</a:t>
            </a:r>
          </a:p>
          <a:p>
            <a:pPr lvl="1"/>
            <a:r>
              <a:rPr lang="en-US" altLang="zh-CN" sz="1600" dirty="0"/>
              <a:t>Option </a:t>
            </a:r>
            <a:r>
              <a:rPr lang="en-US" altLang="zh-CN" sz="1600" dirty="0" smtClean="0"/>
              <a:t>3 </a:t>
            </a:r>
            <a:r>
              <a:rPr lang="en-US" altLang="zh-CN" sz="1600" dirty="0"/>
              <a:t>(Qualcomm, OPPO)</a:t>
            </a:r>
          </a:p>
          <a:p>
            <a:pPr lvl="2"/>
            <a:r>
              <a:rPr lang="en-US" altLang="zh-CN" sz="1200" dirty="0"/>
              <a:t>NR only measurements should mean target cell is NR and that the gap is only needed on NR serving </a:t>
            </a:r>
            <a:r>
              <a:rPr lang="en-US" altLang="zh-CN" sz="1200" dirty="0" smtClean="0"/>
              <a:t>cells</a:t>
            </a:r>
          </a:p>
          <a:p>
            <a:pPr lvl="0"/>
            <a:r>
              <a:rPr lang="en-US" altLang="zh-CN" sz="1800" dirty="0" smtClean="0"/>
              <a:t>Applicable scenarios of </a:t>
            </a:r>
            <a:r>
              <a:rPr lang="en-US" altLang="zh-CN" sz="1800" dirty="0"/>
              <a:t>UE capability </a:t>
            </a:r>
            <a:r>
              <a:rPr lang="en-US" altLang="zh-CN" sz="1800" dirty="0" smtClean="0"/>
              <a:t>for </a:t>
            </a:r>
            <a:r>
              <a:rPr lang="en-US" altLang="zh-CN" sz="1800" dirty="0"/>
              <a:t>NR only measurement </a:t>
            </a:r>
          </a:p>
          <a:p>
            <a:pPr lvl="1"/>
            <a:r>
              <a:rPr lang="en-US" altLang="zh-CN" sz="1600" dirty="0"/>
              <a:t>Option </a:t>
            </a:r>
            <a:r>
              <a:rPr lang="en-US" altLang="zh-CN" sz="1600" dirty="0" smtClean="0"/>
              <a:t>1</a:t>
            </a:r>
          </a:p>
          <a:p>
            <a:pPr lvl="2"/>
            <a:r>
              <a:rPr lang="en-GB" altLang="zh-CN" sz="1200" dirty="0" smtClean="0"/>
              <a:t>The UE capability is applicable to NR SA and NR-DC mode</a:t>
            </a:r>
          </a:p>
          <a:p>
            <a:pPr lvl="1"/>
            <a:r>
              <a:rPr lang="en-GB" altLang="zh-CN" sz="1600" dirty="0" smtClean="0"/>
              <a:t>Option 2 </a:t>
            </a:r>
          </a:p>
          <a:p>
            <a:pPr lvl="2"/>
            <a:r>
              <a:rPr lang="en-GB" altLang="zh-CN" sz="1200" dirty="0"/>
              <a:t>The UE capability is applicable to NR </a:t>
            </a:r>
            <a:r>
              <a:rPr lang="en-GB" altLang="zh-CN" sz="1200" dirty="0" smtClean="0"/>
              <a:t>SA, NR-DC, NE-DC,  EN-DC and LTE SA mode</a:t>
            </a:r>
          </a:p>
          <a:p>
            <a:pPr>
              <a:defRPr/>
            </a:pPr>
            <a:r>
              <a:rPr lang="en-US" altLang="zh-CN" sz="2000" dirty="0" smtClean="0"/>
              <a:t>Purpose of UE </a:t>
            </a:r>
            <a:r>
              <a:rPr lang="en-US" altLang="zh-CN" sz="2000" dirty="0"/>
              <a:t>capability for NR only </a:t>
            </a:r>
            <a:r>
              <a:rPr lang="en-US" altLang="zh-CN" sz="2000" dirty="0" smtClean="0"/>
              <a:t>measurements </a:t>
            </a:r>
            <a:endParaRPr lang="en-US" altLang="zh-CN" sz="2000" dirty="0"/>
          </a:p>
          <a:p>
            <a:pPr lvl="1"/>
            <a:r>
              <a:rPr lang="en-US" altLang="zh-CN" sz="1800" dirty="0"/>
              <a:t>Option 1</a:t>
            </a:r>
          </a:p>
          <a:p>
            <a:pPr lvl="2">
              <a:defRPr/>
            </a:pPr>
            <a:r>
              <a:rPr lang="en-US" altLang="zh-CN" sz="1200" dirty="0"/>
              <a:t>The UE capability is to indicate if the gap patterns </a:t>
            </a:r>
            <a:r>
              <a:rPr lang="en-US" altLang="zh-CN" sz="1200" dirty="0" smtClean="0"/>
              <a:t>in FR1 from </a:t>
            </a:r>
            <a:r>
              <a:rPr lang="en-US" altLang="zh-CN" sz="1200" dirty="0"/>
              <a:t>GP#2 to </a:t>
            </a:r>
            <a:r>
              <a:rPr lang="en-US" altLang="zh-CN" sz="1200" dirty="0" smtClean="0"/>
              <a:t>GP#11 </a:t>
            </a:r>
            <a:r>
              <a:rPr lang="en-US" altLang="zh-CN" sz="1200" dirty="0"/>
              <a:t>can only be used to do NR only measurements.</a:t>
            </a:r>
          </a:p>
          <a:p>
            <a:pPr lvl="1">
              <a:defRPr/>
            </a:pPr>
            <a:r>
              <a:rPr lang="en-US" altLang="zh-CN" sz="1800" dirty="0" smtClean="0"/>
              <a:t>Option 2</a:t>
            </a:r>
          </a:p>
          <a:p>
            <a:pPr lvl="2">
              <a:defRPr/>
            </a:pPr>
            <a:r>
              <a:rPr lang="en-US" altLang="zh-CN" sz="1200" dirty="0" smtClean="0"/>
              <a:t>Other options are not precluded</a:t>
            </a:r>
            <a:endParaRPr lang="en-US" altLang="zh-CN" sz="1200" dirty="0"/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3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 smtClean="0"/>
              <a:t>WF</a:t>
            </a:r>
            <a:endParaRPr lang="en-US" sz="4000" dirty="0"/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z="1600" dirty="0" smtClean="0"/>
              <a:t>​Applicable scenarios for </a:t>
            </a:r>
            <a:r>
              <a:rPr lang="en-US" altLang="zh-CN" sz="1600" dirty="0"/>
              <a:t>additional mandatory gap patterns</a:t>
            </a:r>
          </a:p>
          <a:p>
            <a:pPr lvl="1"/>
            <a:r>
              <a:rPr lang="en-US" altLang="zh-CN" sz="1400" dirty="0"/>
              <a:t>Option 1 </a:t>
            </a:r>
          </a:p>
          <a:p>
            <a:pPr lvl="2"/>
            <a:r>
              <a:rPr lang="en-US" altLang="zh-CN" sz="1200" dirty="0"/>
              <a:t>Additional mandatory gap patterns are </a:t>
            </a:r>
            <a:r>
              <a:rPr lang="en-US" altLang="zh-CN" sz="1200" dirty="0" smtClean="0"/>
              <a:t>applicable for </a:t>
            </a:r>
            <a:r>
              <a:rPr lang="en-US" altLang="zh-CN" sz="1200" dirty="0"/>
              <a:t>NR SA and NR-DC mode</a:t>
            </a:r>
          </a:p>
          <a:p>
            <a:pPr lvl="1"/>
            <a:r>
              <a:rPr lang="en-US" altLang="zh-CN" sz="1400" dirty="0"/>
              <a:t>Option 2 </a:t>
            </a:r>
          </a:p>
          <a:p>
            <a:pPr lvl="2"/>
            <a:r>
              <a:rPr lang="en-US" altLang="zh-CN" sz="1200" dirty="0"/>
              <a:t>Additional mandatory gap patterns are </a:t>
            </a:r>
            <a:r>
              <a:rPr lang="en-US" altLang="zh-CN" sz="1200" dirty="0" smtClean="0"/>
              <a:t>applicable </a:t>
            </a:r>
            <a:r>
              <a:rPr lang="en-US" altLang="zh-CN" sz="1200" dirty="0"/>
              <a:t>to NR SA, </a:t>
            </a:r>
            <a:r>
              <a:rPr lang="en-US" altLang="zh-CN" sz="1200" dirty="0" smtClean="0"/>
              <a:t>NR-DC, LTE </a:t>
            </a:r>
            <a:r>
              <a:rPr lang="en-US" altLang="zh-CN" sz="1200" dirty="0"/>
              <a:t>SA, </a:t>
            </a:r>
            <a:r>
              <a:rPr lang="en-US" altLang="zh-CN" sz="1200" dirty="0" smtClean="0"/>
              <a:t>EN-DC </a:t>
            </a:r>
            <a:r>
              <a:rPr lang="en-US" altLang="zh-CN" sz="1200" dirty="0"/>
              <a:t>and </a:t>
            </a:r>
            <a:r>
              <a:rPr lang="en-US" altLang="zh-CN" sz="1200" dirty="0" smtClean="0"/>
              <a:t>NE-DC mode</a:t>
            </a:r>
            <a:endParaRPr lang="en-US" altLang="zh-CN" sz="1200" dirty="0"/>
          </a:p>
          <a:p>
            <a:pPr lvl="1"/>
            <a:r>
              <a:rPr lang="en-US" altLang="zh-CN" sz="1400" dirty="0"/>
              <a:t>Option 3 </a:t>
            </a:r>
          </a:p>
          <a:p>
            <a:pPr lvl="2"/>
            <a:r>
              <a:rPr lang="en-US" altLang="zh-CN" sz="1200" dirty="0"/>
              <a:t>Additional mandatory gap patterns are applied to NR SA and NR-DC mode</a:t>
            </a:r>
          </a:p>
          <a:p>
            <a:pPr lvl="2"/>
            <a:r>
              <a:rPr lang="en-US" altLang="zh-CN" sz="1200" dirty="0"/>
              <a:t>In EN-DC, NE-DC and LTE SA mode</a:t>
            </a:r>
          </a:p>
          <a:p>
            <a:pPr lvl="3"/>
            <a:r>
              <a:rPr lang="en-US" altLang="zh-CN" sz="1100" dirty="0"/>
              <a:t>No additional mandatory gap patterns </a:t>
            </a:r>
            <a:r>
              <a:rPr lang="en-US" altLang="zh-CN" sz="1100" dirty="0" smtClean="0"/>
              <a:t>for FR1 for </a:t>
            </a:r>
            <a:r>
              <a:rPr lang="en-US" altLang="zh-CN" sz="1100" dirty="0"/>
              <a:t>UE not supporting shortMeasurementGap-r14</a:t>
            </a:r>
          </a:p>
          <a:p>
            <a:pPr lvl="3"/>
            <a:r>
              <a:rPr lang="en-US" altLang="zh-CN" sz="1100" dirty="0"/>
              <a:t>GP#2 and GP#3 are additional </a:t>
            </a:r>
            <a:r>
              <a:rPr lang="en-US" altLang="zh-CN" sz="1100" dirty="0" smtClean="0"/>
              <a:t>mandatory for FR1 for </a:t>
            </a:r>
            <a:r>
              <a:rPr lang="en-US" altLang="zh-CN" sz="1100" dirty="0"/>
              <a:t>UE supporting shortMeasurementGap-r14</a:t>
            </a:r>
            <a:endParaRPr lang="en-US" altLang="zh-CN" sz="1100" dirty="0" smtClean="0"/>
          </a:p>
          <a:p>
            <a:pPr lvl="1"/>
            <a:r>
              <a:rPr lang="en-US" altLang="zh-CN" sz="1400" dirty="0"/>
              <a:t>Option </a:t>
            </a:r>
            <a:r>
              <a:rPr lang="en-US" altLang="zh-CN" sz="1400" dirty="0" smtClean="0"/>
              <a:t>4 </a:t>
            </a:r>
            <a:endParaRPr lang="en-US" altLang="zh-CN" sz="1400" dirty="0"/>
          </a:p>
          <a:p>
            <a:pPr lvl="2"/>
            <a:r>
              <a:rPr lang="en-US" altLang="zh-CN" sz="1200" dirty="0"/>
              <a:t>Additional mandatory gap patterns are applied to NR SA and NR-DC mode</a:t>
            </a:r>
          </a:p>
          <a:p>
            <a:pPr lvl="2"/>
            <a:r>
              <a:rPr lang="en-US" altLang="zh-CN" sz="1200" dirty="0"/>
              <a:t>In </a:t>
            </a:r>
            <a:r>
              <a:rPr lang="en-US" altLang="zh-CN" sz="1200" dirty="0" smtClean="0"/>
              <a:t>EN-DC and </a:t>
            </a:r>
            <a:r>
              <a:rPr lang="en-US" altLang="zh-CN" sz="1200" dirty="0"/>
              <a:t>LTE SA </a:t>
            </a:r>
            <a:r>
              <a:rPr lang="en-US" altLang="zh-CN" sz="1200" dirty="0" smtClean="0"/>
              <a:t>mode, no additional mandatory is needed</a:t>
            </a:r>
            <a:endParaRPr lang="en-US" altLang="zh-CN" sz="1200" dirty="0"/>
          </a:p>
          <a:p>
            <a:pPr lvl="3"/>
            <a:r>
              <a:rPr lang="en-US" altLang="zh-CN" sz="1100" dirty="0" smtClean="0"/>
              <a:t>GP#2 </a:t>
            </a:r>
            <a:r>
              <a:rPr lang="en-US" altLang="zh-CN" sz="1100" dirty="0"/>
              <a:t>and GP#3 </a:t>
            </a:r>
            <a:r>
              <a:rPr lang="en-US" altLang="zh-CN" sz="1100" dirty="0" smtClean="0"/>
              <a:t>can be used for both LTE and NR measurements </a:t>
            </a:r>
            <a:r>
              <a:rPr lang="en-US" altLang="zh-CN" sz="1100" dirty="0"/>
              <a:t>for UE supporting shortMeasurementGap-r14</a:t>
            </a:r>
            <a:endParaRPr lang="en-US" altLang="zh-CN" sz="1100" dirty="0" smtClean="0"/>
          </a:p>
          <a:p>
            <a:pPr lvl="3"/>
            <a:r>
              <a:rPr lang="en-US" altLang="zh-CN" sz="1100" dirty="0" smtClean="0"/>
              <a:t>GP#4 to GP#11 </a:t>
            </a:r>
            <a:r>
              <a:rPr lang="en-US" altLang="zh-CN" sz="1100" dirty="0"/>
              <a:t>can be used for both LTE and NR measurements </a:t>
            </a:r>
            <a:r>
              <a:rPr lang="en-US" altLang="zh-CN" sz="1100" dirty="0" smtClean="0"/>
              <a:t>if UE reports the gap pattern is </a:t>
            </a:r>
            <a:r>
              <a:rPr lang="en-US" altLang="zh-CN" sz="1100" dirty="0"/>
              <a:t>supported via measGapPatterns-r15 </a:t>
            </a:r>
          </a:p>
          <a:p>
            <a:pPr lvl="2"/>
            <a:r>
              <a:rPr lang="en-US" altLang="zh-CN" sz="1200" dirty="0"/>
              <a:t>In </a:t>
            </a:r>
            <a:r>
              <a:rPr lang="en-US" altLang="zh-CN" sz="1200" dirty="0" smtClean="0"/>
              <a:t>NE-DC mode</a:t>
            </a:r>
            <a:endParaRPr lang="en-US" altLang="zh-CN" sz="1200" dirty="0"/>
          </a:p>
          <a:p>
            <a:pPr lvl="3"/>
            <a:r>
              <a:rPr lang="en-US" altLang="zh-CN" sz="1100" dirty="0" smtClean="0"/>
              <a:t>For UE supporting shortMeasurementGap-r14, GP#2 </a:t>
            </a:r>
            <a:r>
              <a:rPr lang="en-US" altLang="zh-CN" sz="1100" dirty="0"/>
              <a:t>and </a:t>
            </a:r>
            <a:r>
              <a:rPr lang="en-US" altLang="zh-CN" sz="1100" dirty="0" smtClean="0"/>
              <a:t>GP#3 are additional mandatory </a:t>
            </a:r>
          </a:p>
          <a:p>
            <a:pPr lvl="3"/>
            <a:r>
              <a:rPr lang="en-US" altLang="zh-CN" sz="1100" dirty="0"/>
              <a:t>if UE reports </a:t>
            </a:r>
            <a:r>
              <a:rPr lang="en-US" altLang="zh-CN" sz="1100" dirty="0" smtClean="0"/>
              <a:t>a </a:t>
            </a:r>
            <a:r>
              <a:rPr lang="en-US" altLang="zh-CN" sz="1100" dirty="0"/>
              <a:t>gap pattern is supported via </a:t>
            </a:r>
            <a:r>
              <a:rPr lang="en-US" altLang="zh-CN" sz="1100" dirty="0" smtClean="0"/>
              <a:t>measGapPatterns-r15, it can be additional mandatory if it is agreed to be mandatory.</a:t>
            </a:r>
          </a:p>
          <a:p>
            <a:pPr lvl="1"/>
            <a:r>
              <a:rPr lang="en-US" altLang="zh-CN" sz="1400" dirty="0" smtClean="0"/>
              <a:t>Option 5 </a:t>
            </a:r>
            <a:endParaRPr lang="en-US" altLang="zh-CN" sz="1400" dirty="0"/>
          </a:p>
          <a:p>
            <a:pPr lvl="2"/>
            <a:r>
              <a:rPr lang="en-US" altLang="zh-CN" sz="1200" dirty="0"/>
              <a:t>Additional mandatory gap patterns are applied to NR SA, NR-DC, LTE SA, EN-DC and NE-DC mode</a:t>
            </a:r>
          </a:p>
          <a:p>
            <a:pPr lvl="3"/>
            <a:r>
              <a:rPr lang="en-US" altLang="zh-CN" sz="1100" dirty="0"/>
              <a:t>6ms gap would be used for the LTE serving cell, but the short gap could still be used with the NR </a:t>
            </a:r>
            <a:r>
              <a:rPr lang="en-US" altLang="zh-CN" sz="1100" dirty="0" smtClean="0"/>
              <a:t>serving cell</a:t>
            </a:r>
            <a:endParaRPr lang="en-US" altLang="zh-CN" sz="1100" dirty="0"/>
          </a:p>
          <a:p>
            <a:pPr lvl="1"/>
            <a:r>
              <a:rPr lang="en-US" altLang="zh-CN" sz="1400" dirty="0"/>
              <a:t>Option </a:t>
            </a:r>
            <a:r>
              <a:rPr lang="en-US" altLang="zh-CN" sz="1400" dirty="0" smtClean="0"/>
              <a:t>6</a:t>
            </a:r>
          </a:p>
          <a:p>
            <a:pPr lvl="2"/>
            <a:r>
              <a:rPr lang="en-US" altLang="zh-CN" sz="1200" dirty="0" smtClean="0"/>
              <a:t>Other options are not precluded</a:t>
            </a:r>
            <a:endParaRPr lang="en-US" altLang="zh-CN" sz="1200" dirty="0"/>
          </a:p>
          <a:p>
            <a:pPr lvl="0"/>
            <a:endParaRPr lang="en-US" altLang="zh-CN" sz="1600" dirty="0" smtClean="0"/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4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430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/>
              <a:t>WF</a:t>
            </a:r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pPr>
              <a:defRPr/>
            </a:pPr>
            <a:r>
              <a:rPr lang="en-US" altLang="zh-CN" sz="2000" dirty="0"/>
              <a:t>Mandatory with capability </a:t>
            </a:r>
            <a:r>
              <a:rPr lang="en-US" altLang="zh-CN" sz="2000" dirty="0" smtClean="0"/>
              <a:t>signaling</a:t>
            </a:r>
            <a:endParaRPr lang="en-US" altLang="zh-CN" sz="2000" dirty="0"/>
          </a:p>
          <a:p>
            <a:pPr lvl="1">
              <a:defRPr/>
            </a:pPr>
            <a:r>
              <a:rPr lang="en-US" altLang="zh-CN" sz="1600" dirty="0"/>
              <a:t>Option 1 </a:t>
            </a:r>
            <a:r>
              <a:rPr lang="en-US" altLang="zh-CN" sz="1600" dirty="0" smtClean="0"/>
              <a:t>: </a:t>
            </a:r>
            <a:endParaRPr lang="en-US" altLang="zh-CN" sz="1600" dirty="0" smtClean="0"/>
          </a:p>
          <a:p>
            <a:pPr lvl="2">
              <a:defRPr/>
            </a:pPr>
            <a:r>
              <a:rPr lang="en-US" altLang="zh-CN" sz="1400" dirty="0" smtClean="0"/>
              <a:t>Any </a:t>
            </a:r>
            <a:r>
              <a:rPr lang="en-US" altLang="zh-CN" sz="1400" dirty="0"/>
              <a:t>new gap patterns to be made mandatory should be mandatory with capability signaling.</a:t>
            </a:r>
          </a:p>
          <a:p>
            <a:pPr lvl="1">
              <a:defRPr/>
            </a:pPr>
            <a:r>
              <a:rPr lang="en-US" altLang="zh-CN" sz="1600" dirty="0" smtClean="0"/>
              <a:t>Option 2: </a:t>
            </a:r>
          </a:p>
          <a:p>
            <a:pPr lvl="2">
              <a:defRPr/>
            </a:pPr>
            <a:r>
              <a:rPr lang="en-US" altLang="zh-CN" sz="1400" dirty="0" smtClean="0"/>
              <a:t>The additional mandatory gap pattern feature </a:t>
            </a:r>
            <a:r>
              <a:rPr lang="en-US" altLang="zh-CN" sz="1400" dirty="0" smtClean="0"/>
              <a:t>is </a:t>
            </a:r>
            <a:r>
              <a:rPr lang="en-US" altLang="zh-CN" sz="1400" dirty="0"/>
              <a:t>mandatory with capability signaling.</a:t>
            </a:r>
            <a:endParaRPr lang="en-US" altLang="zh-CN" sz="1400" dirty="0" smtClean="0"/>
          </a:p>
          <a:p>
            <a:pPr lvl="1">
              <a:defRPr/>
            </a:pPr>
            <a:r>
              <a:rPr lang="en-US" altLang="zh-CN" sz="1600" dirty="0" smtClean="0"/>
              <a:t>Option 3: </a:t>
            </a:r>
          </a:p>
          <a:p>
            <a:pPr lvl="2">
              <a:defRPr/>
            </a:pPr>
            <a:r>
              <a:rPr lang="en-US" altLang="zh-CN" sz="1400" dirty="0" smtClean="0"/>
              <a:t>FFS</a:t>
            </a:r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5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/>
              <a:t>WF</a:t>
            </a:r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pPr>
              <a:defRPr/>
            </a:pPr>
            <a:r>
              <a:rPr lang="en-US" altLang="zh-CN" sz="2000" dirty="0" smtClean="0"/>
              <a:t>Mandatory </a:t>
            </a:r>
            <a:r>
              <a:rPr lang="en-US" altLang="zh-CN" sz="2000" dirty="0"/>
              <a:t>gap patterns for FR1</a:t>
            </a:r>
          </a:p>
          <a:p>
            <a:pPr lvl="1">
              <a:defRPr/>
            </a:pPr>
            <a:r>
              <a:rPr lang="en-US" altLang="zh-CN" sz="1600" dirty="0" smtClean="0"/>
              <a:t>Option </a:t>
            </a:r>
            <a:r>
              <a:rPr lang="en-US" altLang="zh-CN" sz="1600" dirty="0"/>
              <a:t>1 </a:t>
            </a:r>
          </a:p>
          <a:p>
            <a:pPr lvl="2">
              <a:defRPr/>
            </a:pPr>
            <a:r>
              <a:rPr lang="en-US" altLang="zh-CN" sz="1200" dirty="0"/>
              <a:t>GP#2 and </a:t>
            </a:r>
            <a:r>
              <a:rPr lang="en-US" altLang="zh-CN" sz="1200" dirty="0" smtClean="0"/>
              <a:t>GP#3</a:t>
            </a:r>
          </a:p>
          <a:p>
            <a:pPr lvl="1">
              <a:defRPr/>
            </a:pPr>
            <a:r>
              <a:rPr lang="en-US" altLang="zh-CN" sz="1600" dirty="0"/>
              <a:t>Option </a:t>
            </a:r>
            <a:r>
              <a:rPr lang="en-US" altLang="zh-CN" sz="1600" dirty="0" smtClean="0"/>
              <a:t>2 </a:t>
            </a:r>
            <a:endParaRPr lang="en-US" altLang="zh-CN" sz="1600" dirty="0"/>
          </a:p>
          <a:p>
            <a:pPr lvl="2">
              <a:defRPr/>
            </a:pPr>
            <a:r>
              <a:rPr lang="en-US" altLang="zh-CN" sz="1200" dirty="0" smtClean="0"/>
              <a:t>GP#2, GP#3, GP#7</a:t>
            </a:r>
            <a:r>
              <a:rPr lang="en-US" altLang="zh-CN" sz="1200" dirty="0"/>
              <a:t>, GP#8, GP#9, GP#10 and GP#11</a:t>
            </a:r>
            <a:r>
              <a:rPr lang="en-US" altLang="zh-CN" sz="1200" dirty="0" smtClean="0"/>
              <a:t> </a:t>
            </a:r>
            <a:endParaRPr lang="en-US" altLang="zh-CN" sz="1200" dirty="0"/>
          </a:p>
          <a:p>
            <a:pPr lvl="1">
              <a:defRPr/>
            </a:pPr>
            <a:r>
              <a:rPr lang="en-US" altLang="zh-CN" sz="1600" dirty="0" smtClean="0"/>
              <a:t>Option 3 </a:t>
            </a:r>
            <a:endParaRPr lang="en-US" altLang="zh-CN" sz="1600" dirty="0"/>
          </a:p>
          <a:p>
            <a:pPr lvl="2">
              <a:defRPr/>
            </a:pPr>
            <a:r>
              <a:rPr lang="en-US" altLang="zh-CN" sz="1200" dirty="0" smtClean="0"/>
              <a:t>Other options are not precluded</a:t>
            </a:r>
            <a:endParaRPr lang="en-US" altLang="zh-CN" sz="1200" dirty="0"/>
          </a:p>
          <a:p>
            <a:pPr>
              <a:defRPr/>
            </a:pPr>
            <a:r>
              <a:rPr lang="en-US" altLang="zh-CN" sz="2000" dirty="0"/>
              <a:t>Mandatory gap patterns for </a:t>
            </a:r>
            <a:r>
              <a:rPr lang="en-US" altLang="zh-CN" sz="2000" dirty="0" smtClean="0"/>
              <a:t>FR2</a:t>
            </a:r>
            <a:endParaRPr lang="en-US" altLang="zh-CN" sz="2000" dirty="0"/>
          </a:p>
          <a:p>
            <a:pPr lvl="1">
              <a:defRPr/>
            </a:pPr>
            <a:r>
              <a:rPr lang="en-US" altLang="zh-CN" sz="1600" dirty="0"/>
              <a:t>Option 1 </a:t>
            </a:r>
          </a:p>
          <a:p>
            <a:pPr lvl="2">
              <a:defRPr/>
            </a:pPr>
            <a:r>
              <a:rPr lang="en-US" altLang="zh-CN" sz="1200" dirty="0" smtClean="0"/>
              <a:t>GP#17 </a:t>
            </a:r>
            <a:r>
              <a:rPr lang="en-US" altLang="zh-CN" sz="1200" dirty="0"/>
              <a:t>and </a:t>
            </a:r>
            <a:r>
              <a:rPr lang="en-US" altLang="zh-CN" sz="1200" dirty="0" smtClean="0"/>
              <a:t>GP#18</a:t>
            </a:r>
            <a:endParaRPr lang="en-US" altLang="zh-CN" sz="1200" dirty="0"/>
          </a:p>
          <a:p>
            <a:pPr lvl="1">
              <a:defRPr/>
            </a:pPr>
            <a:r>
              <a:rPr lang="en-US" altLang="zh-CN" sz="1600" dirty="0"/>
              <a:t>Option 2 </a:t>
            </a:r>
          </a:p>
          <a:p>
            <a:pPr lvl="2">
              <a:defRPr/>
            </a:pPr>
            <a:r>
              <a:rPr lang="en-US" altLang="zh-CN" sz="1200" dirty="0" smtClean="0"/>
              <a:t>GP#16, GP#17</a:t>
            </a:r>
            <a:r>
              <a:rPr lang="en-US" altLang="zh-CN" sz="1200" dirty="0"/>
              <a:t>, </a:t>
            </a:r>
            <a:r>
              <a:rPr lang="en-US" altLang="zh-CN" sz="1200" dirty="0" smtClean="0"/>
              <a:t>GP#18</a:t>
            </a:r>
            <a:r>
              <a:rPr lang="en-US" altLang="zh-CN" sz="1200" dirty="0"/>
              <a:t>, </a:t>
            </a:r>
            <a:r>
              <a:rPr lang="en-US" altLang="zh-CN" sz="1200" dirty="0" smtClean="0"/>
              <a:t>GP#19</a:t>
            </a:r>
            <a:endParaRPr lang="en-US" altLang="zh-CN" sz="1200" dirty="0"/>
          </a:p>
          <a:p>
            <a:pPr lvl="1">
              <a:defRPr/>
            </a:pPr>
            <a:r>
              <a:rPr lang="en-US" altLang="zh-CN" sz="1600" dirty="0"/>
              <a:t>Option 3 </a:t>
            </a:r>
          </a:p>
          <a:p>
            <a:pPr lvl="2">
              <a:defRPr/>
            </a:pPr>
            <a:r>
              <a:rPr lang="en-US" altLang="zh-CN" sz="1200" dirty="0"/>
              <a:t>Other options are not </a:t>
            </a:r>
            <a:r>
              <a:rPr lang="en-US" altLang="zh-CN" sz="1200" dirty="0" smtClean="0"/>
              <a:t>precluded</a:t>
            </a:r>
          </a:p>
          <a:p>
            <a:pPr>
              <a:defRPr/>
            </a:pPr>
            <a:r>
              <a:rPr lang="en-US" altLang="zh-CN" sz="2000" dirty="0" smtClean="0"/>
              <a:t>How to make decisions on additional mandatory gap patterns if consensus cannot be reached</a:t>
            </a:r>
          </a:p>
          <a:p>
            <a:pPr lvl="1">
              <a:defRPr/>
            </a:pPr>
            <a:r>
              <a:rPr lang="en-US" altLang="zh-CN" sz="1600" dirty="0" smtClean="0"/>
              <a:t>Option 1</a:t>
            </a:r>
          </a:p>
          <a:p>
            <a:pPr lvl="2">
              <a:defRPr/>
            </a:pPr>
            <a:r>
              <a:rPr lang="en-US" altLang="zh-CN" sz="1200" dirty="0" smtClean="0"/>
              <a:t>Based on majority view</a:t>
            </a:r>
          </a:p>
          <a:p>
            <a:pPr lvl="1">
              <a:defRPr/>
            </a:pPr>
            <a:r>
              <a:rPr lang="en-US" altLang="zh-CN" sz="1600" dirty="0" smtClean="0"/>
              <a:t>Option 2</a:t>
            </a:r>
          </a:p>
          <a:p>
            <a:pPr lvl="2">
              <a:defRPr/>
            </a:pPr>
            <a:r>
              <a:rPr lang="en-US" altLang="zh-CN" sz="1200" dirty="0" smtClean="0"/>
              <a:t>Any views that is agreeable</a:t>
            </a:r>
          </a:p>
          <a:p>
            <a:pPr>
              <a:defRPr/>
            </a:pPr>
            <a:endParaRPr lang="en-US" altLang="zh-CN" sz="2000" dirty="0"/>
          </a:p>
          <a:p>
            <a:pPr lvl="2">
              <a:defRPr/>
            </a:pPr>
            <a:endParaRPr lang="en-US" altLang="zh-CN" sz="1200" dirty="0"/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6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485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 smtClean="0"/>
              <a:t>WF</a:t>
            </a:r>
            <a:endParaRPr lang="en-US" sz="4000" dirty="0"/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altLang="en-GB" sz="2000" dirty="0" smtClean="0"/>
              <a:t>Decisions </a:t>
            </a:r>
            <a:r>
              <a:rPr lang="en-US" altLang="en-GB" sz="2000" dirty="0"/>
              <a:t>on </a:t>
            </a:r>
            <a:r>
              <a:rPr lang="en-US" altLang="en-GB" sz="2000" dirty="0" smtClean="0"/>
              <a:t>additional mandatory gap </a:t>
            </a:r>
            <a:r>
              <a:rPr lang="en-US" altLang="en-GB" sz="2000" dirty="0"/>
              <a:t>patterns </a:t>
            </a:r>
            <a:r>
              <a:rPr lang="en-US" altLang="en-GB" sz="2000" dirty="0" smtClean="0"/>
              <a:t>will </a:t>
            </a:r>
            <a:r>
              <a:rPr lang="en-US" altLang="en-GB" sz="2000" dirty="0"/>
              <a:t>be made in the </a:t>
            </a:r>
            <a:r>
              <a:rPr lang="en-US" altLang="en-GB" sz="2000" dirty="0" smtClean="0"/>
              <a:t>next RAN4 meeting.</a:t>
            </a:r>
            <a:endParaRPr lang="en-US" altLang="en-GB" sz="2000" dirty="0"/>
          </a:p>
          <a:p>
            <a:r>
              <a:rPr lang="en-US" altLang="en-GB" sz="2000" dirty="0"/>
              <a:t>LS on RAN4 agreements on UE capability and </a:t>
            </a:r>
            <a:r>
              <a:rPr lang="en-US" altLang="en-GB" sz="2000" dirty="0" smtClean="0"/>
              <a:t>mandatory </a:t>
            </a:r>
            <a:r>
              <a:rPr lang="en-US" altLang="en-GB" sz="2000" dirty="0"/>
              <a:t>measurement gap patterns will be send to RAN2 in the </a:t>
            </a:r>
            <a:r>
              <a:rPr lang="en-US" altLang="en-GB" sz="2000" dirty="0" smtClean="0"/>
              <a:t>next </a:t>
            </a:r>
            <a:r>
              <a:rPr lang="en-US" altLang="en-GB" sz="2000" dirty="0"/>
              <a:t>meeting.</a:t>
            </a:r>
            <a:r>
              <a:rPr lang="en-GB" altLang="zh-CN" sz="2000" dirty="0"/>
              <a:t> </a:t>
            </a:r>
          </a:p>
          <a:p>
            <a:pPr lvl="0"/>
            <a:endParaRPr lang="en-US" altLang="zh-CN" sz="2000" dirty="0"/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7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127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677</Words>
  <Application>Microsoft Office PowerPoint</Application>
  <PresentationFormat>全屏显示(4:3)</PresentationFormat>
  <Paragraphs>95</Paragraphs>
  <Slides>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宋体</vt:lpstr>
      <vt:lpstr>Arial</vt:lpstr>
      <vt:lpstr>Calibri</vt:lpstr>
      <vt:lpstr>Office 主题​​</vt:lpstr>
      <vt:lpstr> WF on R16 NR RRM enhancements – mandatory gap patterns </vt:lpstr>
      <vt:lpstr>Agreements in the last meeting</vt:lpstr>
      <vt:lpstr>WF</vt:lpstr>
      <vt:lpstr>WF</vt:lpstr>
      <vt:lpstr>WF</vt:lpstr>
      <vt:lpstr>WF</vt:lpstr>
      <vt:lpstr>WF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interference scenario and reference receiver for BS IC</dc:title>
  <dc:creator>ZTE</dc:creator>
  <cp:lastModifiedBy>杨谦10115881</cp:lastModifiedBy>
  <cp:revision>243</cp:revision>
  <dcterms:created xsi:type="dcterms:W3CDTF">2016-10-20T10:53:00Z</dcterms:created>
  <dcterms:modified xsi:type="dcterms:W3CDTF">2020-03-04T14:42:01Z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(2)QlN6y5gphDZqHFR7Z8+Fl4IKvlNM/O3adK2RNo5/iIEEs11AURrZ0Cf8DmCeRYR2fQsLR5oC_x000d_
YT1g2sqWT+65bemF5Ey+gzW7f9XEsNARuDP45zK9F8a0LRtkLrQb1sFCPQWlevaRikGFsW+r_x000d_
fDiLZlxt9iKfN5vS+LDTYT+LdH+KfXCfZsTPpjE4Q16BLQ+FSZ4caLqJWZdGV90OoyHvDVqF_x000d_
trjGmCsTau8u1trdI9</vt:lpwstr>
  </property>
  <property fmtid="{D5CDD505-2E9C-101B-9397-08002B2CF9AE}" pid="3" name="_2015_ms_pID_725343_00">
    <vt:lpwstr>_</vt:lpwstr>
  </property>
  <property fmtid="{D5CDD505-2E9C-101B-9397-08002B2CF9AE}" pid="4" name="_2015_ms_pID_7253431">
    <vt:lpwstr>SndmmH/78bIohLEIhszotZiCpoOIU4sWOdctEymN4jjN8zU9kOyQmE_x000d_
DNlv/NP6iBv+/yuFkoZF8IF8gpVS5vq2cg/24UYOsCXLwaAlRPIQbQSfv4hY+Xjp42GFDuU/_x000d_
WoO6gWaoVFXMQJsRE3JhGTOA/V+36+MJlyzoxauYEEiSnw==</vt:lpwstr>
  </property>
  <property fmtid="{D5CDD505-2E9C-101B-9397-08002B2CF9AE}" pid="5" name="_2015_ms_pID_7253431_00">
    <vt:lpwstr>_</vt:lpwstr>
  </property>
  <property fmtid="{D5CDD505-2E9C-101B-9397-08002B2CF9AE}" pid="6" name="KSOProductBuildVer">
    <vt:lpwstr>2052-11.8.2.8361</vt:lpwstr>
  </property>
</Properties>
</file>