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9" r:id="rId2"/>
    <p:sldId id="280" r:id="rId3"/>
    <p:sldId id="283" r:id="rId4"/>
    <p:sldId id="29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98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65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mandatory gap patterns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R4-2002248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 smtClean="0"/>
              <a:t>Agreements</a:t>
            </a:r>
            <a:endParaRPr lang="zh-CN" alt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1800" dirty="0" smtClean="0"/>
              <a:t>Definition </a:t>
            </a:r>
            <a:r>
              <a:rPr lang="en-US" altLang="zh-CN" sz="1800" dirty="0"/>
              <a:t>of NR only measurement</a:t>
            </a:r>
            <a:endParaRPr lang="zh-CN" altLang="zh-CN" sz="1800" dirty="0"/>
          </a:p>
          <a:p>
            <a:pPr lvl="1"/>
            <a:r>
              <a:rPr lang="en-US" altLang="zh-CN" sz="1600" dirty="0"/>
              <a:t>NR-only measurement means the target measurement objects to be measured within the measurement gap are all NR carriers.</a:t>
            </a:r>
            <a:endParaRPr lang="zh-CN" altLang="zh-CN" sz="1400" dirty="0"/>
          </a:p>
          <a:p>
            <a:pPr lvl="0"/>
            <a:r>
              <a:rPr lang="en-GB" altLang="zh-CN" sz="1800" dirty="0"/>
              <a:t>GP#2 and GP#3 in FR1 are mandatory for Rel-16 UE</a:t>
            </a:r>
          </a:p>
          <a:p>
            <a:r>
              <a:rPr lang="en-GB" altLang="zh-CN" sz="1800" dirty="0"/>
              <a:t>GP#17</a:t>
            </a:r>
            <a:r>
              <a:rPr lang="en-GB" altLang="zh-CN" sz="1800" dirty="0">
                <a:solidFill>
                  <a:srgbClr val="7030A0"/>
                </a:solidFill>
              </a:rPr>
              <a:t>, GP#19 </a:t>
            </a:r>
            <a:r>
              <a:rPr lang="en-GB" altLang="zh-CN" sz="1800" dirty="0"/>
              <a:t>and #18 in FR2 are mandatory for Rel-16 UE.</a:t>
            </a:r>
          </a:p>
          <a:p>
            <a:pPr>
              <a:defRPr/>
            </a:pPr>
            <a:r>
              <a:rPr lang="en-US" altLang="zh-CN" sz="1800" dirty="0" smtClean="0">
                <a:solidFill>
                  <a:srgbClr val="7030A0"/>
                </a:solidFill>
              </a:rPr>
              <a:t>In </a:t>
            </a:r>
            <a:r>
              <a:rPr lang="en-US" altLang="zh-CN" sz="1800" dirty="0">
                <a:solidFill>
                  <a:srgbClr val="7030A0"/>
                </a:solidFill>
              </a:rPr>
              <a:t>LTE SA, GP#2 and GP#3 are already supported for NR measurements for UE supporting shortMeasGap-r14.</a:t>
            </a:r>
          </a:p>
          <a:p>
            <a:pPr>
              <a:defRPr/>
            </a:pPr>
            <a:r>
              <a:rPr lang="en-US" altLang="zh-CN" sz="1800" dirty="0">
                <a:solidFill>
                  <a:srgbClr val="7030A0"/>
                </a:solidFill>
              </a:rPr>
              <a:t>In EN-DC, GP#2 and GP#3 are already supported for NR measurements for UE supporting shortMeasGap-r14. </a:t>
            </a:r>
          </a:p>
          <a:p>
            <a:pPr>
              <a:defRPr/>
            </a:pPr>
            <a:r>
              <a:rPr lang="en-US" altLang="zh-CN" sz="1800" dirty="0">
                <a:solidFill>
                  <a:srgbClr val="7030A0"/>
                </a:solidFill>
              </a:rPr>
              <a:t>In NE-DC, if GP#2 and GP#3 are mandated for UE </a:t>
            </a:r>
            <a:r>
              <a:rPr lang="en-US" altLang="zh-CN" sz="1800" dirty="0" smtClean="0">
                <a:solidFill>
                  <a:srgbClr val="7030A0"/>
                </a:solidFill>
              </a:rPr>
              <a:t>supporting </a:t>
            </a:r>
            <a:r>
              <a:rPr lang="en-US" altLang="zh-CN" sz="1800" dirty="0">
                <a:solidFill>
                  <a:srgbClr val="7030A0"/>
                </a:solidFill>
              </a:rPr>
              <a:t>shortMeasGap-r14. The </a:t>
            </a:r>
            <a:r>
              <a:rPr lang="en-US" altLang="zh-CN" sz="1800" dirty="0" smtClean="0">
                <a:solidFill>
                  <a:srgbClr val="7030A0"/>
                </a:solidFill>
              </a:rPr>
              <a:t>signaling </a:t>
            </a:r>
            <a:r>
              <a:rPr lang="en-US" altLang="zh-CN" sz="1800" dirty="0">
                <a:solidFill>
                  <a:srgbClr val="7030A0"/>
                </a:solidFill>
              </a:rPr>
              <a:t>design is up to RAN2.</a:t>
            </a:r>
            <a:endParaRPr lang="zh-CN" altLang="zh-CN" sz="1800" dirty="0">
              <a:solidFill>
                <a:srgbClr val="7030A0"/>
              </a:solidFill>
            </a:endParaRPr>
          </a:p>
          <a:p>
            <a:r>
              <a:rPr lang="en-US" altLang="zh-CN" sz="1800" dirty="0" smtClean="0">
                <a:solidFill>
                  <a:srgbClr val="7030A0"/>
                </a:solidFill>
              </a:rPr>
              <a:t>Applicability </a:t>
            </a:r>
            <a:r>
              <a:rPr lang="en-US" altLang="zh-CN" sz="1800" dirty="0">
                <a:solidFill>
                  <a:srgbClr val="7030A0"/>
                </a:solidFill>
              </a:rPr>
              <a:t>of additional mandatory gap patterns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rgbClr val="7030A0"/>
                </a:solidFill>
              </a:rPr>
              <a:t>Additional </a:t>
            </a:r>
            <a:r>
              <a:rPr lang="en-US" altLang="zh-CN" sz="1600" dirty="0">
                <a:solidFill>
                  <a:srgbClr val="7030A0"/>
                </a:solidFill>
              </a:rPr>
              <a:t>mandatory gap patterns GP#2 and GP#3  are applicable to NR SA, NR-DC and NE-DC mode</a:t>
            </a:r>
          </a:p>
          <a:p>
            <a:pPr lvl="1">
              <a:defRPr/>
            </a:pPr>
            <a:r>
              <a:rPr lang="en-US" altLang="zh-CN" sz="1600" dirty="0" smtClean="0">
                <a:solidFill>
                  <a:srgbClr val="7030A0"/>
                </a:solidFill>
              </a:rPr>
              <a:t>Additional </a:t>
            </a:r>
            <a:r>
              <a:rPr lang="en-US" altLang="zh-CN" sz="1600" dirty="0">
                <a:solidFill>
                  <a:srgbClr val="7030A0"/>
                </a:solidFill>
              </a:rPr>
              <a:t>mandatory gap patterns GP#17, </a:t>
            </a:r>
            <a:r>
              <a:rPr lang="en-US" altLang="zh-CN" sz="1600" dirty="0" smtClean="0">
                <a:solidFill>
                  <a:srgbClr val="7030A0"/>
                </a:solidFill>
              </a:rPr>
              <a:t>GP#18 </a:t>
            </a:r>
            <a:r>
              <a:rPr lang="en-US" altLang="zh-CN" sz="1600" dirty="0">
                <a:solidFill>
                  <a:srgbClr val="7030A0"/>
                </a:solidFill>
              </a:rPr>
              <a:t>and GP#19  are applicable to NR SA, NR-DC, </a:t>
            </a:r>
            <a:r>
              <a:rPr lang="en-US" altLang="zh-CN" sz="1600" dirty="0" smtClean="0">
                <a:solidFill>
                  <a:srgbClr val="7030A0"/>
                </a:solidFill>
              </a:rPr>
              <a:t>EN-DC and </a:t>
            </a:r>
            <a:r>
              <a:rPr lang="en-US" altLang="zh-CN" sz="1600" dirty="0">
                <a:solidFill>
                  <a:srgbClr val="7030A0"/>
                </a:solidFill>
              </a:rPr>
              <a:t>NE-DC </a:t>
            </a:r>
            <a:r>
              <a:rPr lang="en-US" altLang="zh-CN" sz="1600" dirty="0" smtClean="0">
                <a:solidFill>
                  <a:srgbClr val="7030A0"/>
                </a:solidFill>
              </a:rPr>
              <a:t>mode</a:t>
            </a:r>
            <a:endParaRPr lang="en-US" altLang="zh-CN" sz="1600" dirty="0">
              <a:solidFill>
                <a:srgbClr val="7030A0"/>
              </a:solidFill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defRPr/>
            </a:pPr>
            <a:endParaRPr kumimoji="0" lang="en-US" altLang="zh-CN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strike="sngStrike" dirty="0" smtClean="0">
                <a:solidFill>
                  <a:srgbClr val="FF0000"/>
                </a:solidFill>
              </a:rPr>
              <a:t>Scope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of UE capability </a:t>
            </a:r>
            <a:r>
              <a:rPr lang="en-US" altLang="zh-CN" sz="2000" strike="sngStrike" dirty="0" smtClean="0">
                <a:solidFill>
                  <a:srgbClr val="FF0000"/>
                </a:solidFill>
              </a:rPr>
              <a:t>for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NR only measurement </a:t>
            </a:r>
          </a:p>
          <a:p>
            <a:pPr lvl="1"/>
            <a:r>
              <a:rPr lang="en-US" altLang="zh-CN" sz="1800" strike="sngStrike" dirty="0" smtClean="0">
                <a:solidFill>
                  <a:srgbClr val="FF0000"/>
                </a:solidFill>
              </a:rPr>
              <a:t>Option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1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: UE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capability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for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NR only measurement is to be introduced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in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NR RRC signaling only</a:t>
            </a:r>
          </a:p>
          <a:p>
            <a:pPr lvl="1"/>
            <a:r>
              <a:rPr lang="en-US" altLang="zh-CN" sz="1800" strike="sngStrike" dirty="0">
                <a:solidFill>
                  <a:srgbClr val="FF0000"/>
                </a:solidFill>
              </a:rPr>
              <a:t>Option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2: UE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capability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for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NR only measurement is to be introduced to both NR RRC signaling and LTE RRC signaling </a:t>
            </a:r>
          </a:p>
          <a:p>
            <a:pPr lvl="0"/>
            <a:r>
              <a:rPr lang="en-US" altLang="zh-CN" sz="2000" strike="sngStrike" dirty="0" smtClean="0">
                <a:solidFill>
                  <a:srgbClr val="FF0000"/>
                </a:solidFill>
              </a:rPr>
              <a:t>Use case of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UE capability </a:t>
            </a:r>
            <a:r>
              <a:rPr lang="en-US" altLang="zh-CN" sz="2000" strike="sngStrike" dirty="0" smtClean="0">
                <a:solidFill>
                  <a:srgbClr val="FF0000"/>
                </a:solidFill>
              </a:rPr>
              <a:t>for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NR only measurement </a:t>
            </a:r>
            <a:endParaRPr lang="zh-CN" altLang="zh-CN" sz="2000" strike="sngStrike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zh-CN" sz="1800" strike="sngStrike" dirty="0">
                <a:solidFill>
                  <a:srgbClr val="FF0000"/>
                </a:solidFill>
              </a:rPr>
              <a:t>Option 1 : To indicate if a gap pattern among gap patterns #2 ~ #11 can only be configured for NR only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measurement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in NR SA and NR-DC mode</a:t>
            </a:r>
          </a:p>
          <a:p>
            <a:pPr lvl="1">
              <a:defRPr/>
            </a:pPr>
            <a:r>
              <a:rPr lang="en-US" altLang="zh-CN" sz="1800" strike="sngStrike" dirty="0">
                <a:solidFill>
                  <a:srgbClr val="FF0000"/>
                </a:solidFill>
              </a:rPr>
              <a:t>Option 2 : To indicate if a gap pattern among gap patterns #2 ~ #11 can only be configured for NR only measurement in LTE SA, EN-DC, NE-DC, NR SA, and NR-DC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mode</a:t>
            </a:r>
          </a:p>
          <a:p>
            <a:pPr>
              <a:defRPr/>
            </a:pPr>
            <a:r>
              <a:rPr lang="en-US" altLang="zh-CN" sz="2200" dirty="0" smtClean="0">
                <a:solidFill>
                  <a:srgbClr val="7030A0"/>
                </a:solidFill>
              </a:rPr>
              <a:t>UE </a:t>
            </a:r>
            <a:r>
              <a:rPr lang="en-US" altLang="zh-CN" sz="2200" dirty="0">
                <a:solidFill>
                  <a:srgbClr val="7030A0"/>
                </a:solidFill>
              </a:rPr>
              <a:t>capability for NR only measurements needs to be introduced. </a:t>
            </a:r>
          </a:p>
          <a:p>
            <a:pPr lvl="1">
              <a:defRPr/>
            </a:pPr>
            <a:r>
              <a:rPr lang="en-US" altLang="zh-CN" sz="1800" dirty="0">
                <a:solidFill>
                  <a:srgbClr val="7030A0"/>
                </a:solidFill>
              </a:rPr>
              <a:t>The UE capability is to indicate if the gap patterns GP#2, #3, #4, #6, #7, #8, #10 can only be used to do NR only measurements.</a:t>
            </a:r>
          </a:p>
          <a:p>
            <a:pPr lvl="1">
              <a:defRPr/>
            </a:pPr>
            <a:r>
              <a:rPr lang="en-US" altLang="zh-CN" sz="1800" dirty="0" smtClean="0">
                <a:solidFill>
                  <a:srgbClr val="7030A0"/>
                </a:solidFill>
              </a:rPr>
              <a:t>The </a:t>
            </a:r>
            <a:r>
              <a:rPr lang="en-US" altLang="zh-CN" sz="1800" dirty="0">
                <a:solidFill>
                  <a:srgbClr val="7030A0"/>
                </a:solidFill>
              </a:rPr>
              <a:t>UE capability is applicable to NR SA, NR-DC, </a:t>
            </a:r>
            <a:r>
              <a:rPr lang="en-US" altLang="zh-CN" sz="1800" dirty="0" smtClean="0">
                <a:solidFill>
                  <a:srgbClr val="7030A0"/>
                </a:solidFill>
              </a:rPr>
              <a:t>and NE-DC </a:t>
            </a:r>
            <a:r>
              <a:rPr lang="en-US" altLang="zh-CN" sz="1800" dirty="0">
                <a:solidFill>
                  <a:srgbClr val="7030A0"/>
                </a:solidFill>
              </a:rPr>
              <a:t>mode </a:t>
            </a:r>
            <a:endParaRPr lang="en-US" altLang="zh-CN" sz="1800" dirty="0">
              <a:solidFill>
                <a:srgbClr val="7030A0"/>
              </a:solidFill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/>
              <a:t>WF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strike="sngStrike" dirty="0" smtClean="0">
                <a:solidFill>
                  <a:srgbClr val="FF0000"/>
                </a:solidFill>
              </a:rPr>
              <a:t>Applicability </a:t>
            </a:r>
            <a:r>
              <a:rPr lang="en-US" altLang="zh-CN" sz="2000" strike="sngStrike" dirty="0">
                <a:solidFill>
                  <a:srgbClr val="FF0000"/>
                </a:solidFill>
              </a:rPr>
              <a:t>of additional mandatory gap patterns</a:t>
            </a:r>
          </a:p>
          <a:p>
            <a:pPr lvl="1"/>
            <a:r>
              <a:rPr lang="en-US" altLang="zh-CN" sz="1800" strike="sngStrike" dirty="0" smtClean="0">
                <a:solidFill>
                  <a:srgbClr val="FF0000"/>
                </a:solidFill>
              </a:rPr>
              <a:t>Option 1 : </a:t>
            </a:r>
          </a:p>
          <a:p>
            <a:pPr lvl="2"/>
            <a:r>
              <a:rPr lang="en-US" altLang="zh-CN" sz="1600" strike="sngStrike" dirty="0" smtClean="0">
                <a:solidFill>
                  <a:srgbClr val="FF0000"/>
                </a:solidFill>
              </a:rPr>
              <a:t>Additional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mandatory gap patterns are applied to NR SA and NR-DC mode</a:t>
            </a:r>
          </a:p>
          <a:p>
            <a:pPr lvl="2"/>
            <a:r>
              <a:rPr lang="en-US" altLang="zh-CN" sz="1600" strike="sngStrike" dirty="0">
                <a:solidFill>
                  <a:srgbClr val="FF0000"/>
                </a:solidFill>
              </a:rPr>
              <a:t>Additional mandatory gap patterns are applied to </a:t>
            </a:r>
            <a:r>
              <a:rPr lang="en-US" altLang="zh-CN" sz="1600" strike="sngStrike" dirty="0" smtClean="0">
                <a:solidFill>
                  <a:srgbClr val="FF0000"/>
                </a:solidFill>
              </a:rPr>
              <a:t>In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EN-DC, NE-DC and LTE SA </a:t>
            </a:r>
            <a:r>
              <a:rPr lang="en-US" altLang="zh-CN" sz="1600" strike="sngStrike" dirty="0" smtClean="0">
                <a:solidFill>
                  <a:srgbClr val="FF0000"/>
                </a:solidFill>
              </a:rPr>
              <a:t>mode for UE supporting short measurement gap</a:t>
            </a:r>
            <a:endParaRPr lang="en-US" altLang="zh-CN" sz="1600" strike="sngStrike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zh-CN" sz="1800" strike="sngStrike" dirty="0">
                <a:solidFill>
                  <a:srgbClr val="FF0000"/>
                </a:solidFill>
              </a:rPr>
              <a:t>Option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2 </a:t>
            </a:r>
            <a:r>
              <a:rPr lang="en-US" altLang="zh-CN" sz="1800" strike="sngStrike" dirty="0">
                <a:solidFill>
                  <a:srgbClr val="FF0000"/>
                </a:solidFill>
              </a:rPr>
              <a:t>: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other options are not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precluded</a:t>
            </a:r>
            <a:endParaRPr lang="en-US" altLang="zh-CN" sz="1800" strike="sngStrike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zh-CN" sz="2000" dirty="0" smtClean="0"/>
              <a:t>UE capability for additional mandatory gap</a:t>
            </a:r>
            <a:endParaRPr lang="en-US" altLang="zh-CN" sz="2000" dirty="0"/>
          </a:p>
          <a:p>
            <a:pPr lvl="1">
              <a:defRPr/>
            </a:pPr>
            <a:r>
              <a:rPr lang="en-US" altLang="zh-CN" sz="1600" dirty="0"/>
              <a:t>Option 1 </a:t>
            </a:r>
            <a:r>
              <a:rPr lang="en-US" altLang="zh-CN" sz="1600" dirty="0" smtClean="0"/>
              <a:t>: Any </a:t>
            </a:r>
            <a:r>
              <a:rPr lang="en-US" altLang="zh-CN" sz="1600" dirty="0"/>
              <a:t>new gap patterns to be made mandatory should be mandatory with capability signaling.</a:t>
            </a:r>
          </a:p>
          <a:p>
            <a:pPr lvl="1">
              <a:defRPr/>
            </a:pPr>
            <a:r>
              <a:rPr lang="en-US" altLang="zh-CN" sz="1600" dirty="0"/>
              <a:t>Option 2 </a:t>
            </a:r>
            <a:r>
              <a:rPr lang="en-US" altLang="zh-CN" sz="1600" dirty="0" smtClean="0"/>
              <a:t>: FFS</a:t>
            </a:r>
          </a:p>
          <a:p>
            <a:pPr>
              <a:defRPr/>
            </a:pPr>
            <a:r>
              <a:rPr lang="en-GB" altLang="zh-CN" sz="2000" dirty="0"/>
              <a:t>FFS </a:t>
            </a:r>
            <a:r>
              <a:rPr lang="en-US" altLang="zh-CN" sz="2000" dirty="0"/>
              <a:t>if GP#7, GP#8, GP#9, GP#10 and GP#11 </a:t>
            </a:r>
            <a:r>
              <a:rPr lang="en-US" altLang="zh-CN" sz="2000" dirty="0" smtClean="0"/>
              <a:t>for FR1 can </a:t>
            </a:r>
            <a:r>
              <a:rPr lang="en-US" altLang="zh-CN" sz="2000" dirty="0"/>
              <a:t>be further additional mandatory</a:t>
            </a:r>
            <a:endParaRPr lang="zh-CN" altLang="zh-CN" sz="2000" dirty="0"/>
          </a:p>
          <a:p>
            <a:pPr>
              <a:defRPr/>
            </a:pPr>
            <a:r>
              <a:rPr lang="en-US" altLang="zh-CN" sz="2000" dirty="0"/>
              <a:t>FFS if GP#16 and #19 </a:t>
            </a:r>
            <a:r>
              <a:rPr lang="en-US" altLang="zh-CN" sz="2000" dirty="0" smtClean="0"/>
              <a:t>for FR2 can </a:t>
            </a:r>
            <a:r>
              <a:rPr lang="en-US" altLang="zh-CN" sz="2000" dirty="0"/>
              <a:t>be </a:t>
            </a:r>
            <a:r>
              <a:rPr lang="en-US" altLang="zh-CN" sz="2000" dirty="0" smtClean="0"/>
              <a:t>further additional </a:t>
            </a:r>
            <a:r>
              <a:rPr lang="en-US" altLang="zh-CN" sz="2000" dirty="0"/>
              <a:t>mandatory</a:t>
            </a: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479</Words>
  <Application>Microsoft Office PowerPoint</Application>
  <PresentationFormat>全屏显示(4:3)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主题​​</vt:lpstr>
      <vt:lpstr> WF on R16 NR RRM enhancements – mandatory gap patterns </vt:lpstr>
      <vt:lpstr>Agreements</vt:lpstr>
      <vt:lpstr>WF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232</cp:revision>
  <dcterms:created xsi:type="dcterms:W3CDTF">2016-10-20T10:53:00Z</dcterms:created>
  <dcterms:modified xsi:type="dcterms:W3CDTF">2020-03-04T07:59:29Z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