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9" r:id="rId2"/>
    <p:sldId id="280" r:id="rId3"/>
    <p:sldId id="283" r:id="rId4"/>
    <p:sldId id="29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4257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898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65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 smtClean="0"/>
              <a:t>WF </a:t>
            </a:r>
            <a:r>
              <a:rPr lang="en-US" altLang="zh-CN" sz="4000" dirty="0"/>
              <a:t>on R16 NR RRM enhancements – </a:t>
            </a:r>
            <a:r>
              <a:rPr lang="en-US" altLang="zh-CN" sz="4000" dirty="0" smtClean="0"/>
              <a:t>mandatory gap patterns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3GPP </a:t>
            </a:r>
            <a:r>
              <a:rPr lang="en-GB" altLang="zh-CN" sz="2400" b="1" dirty="0"/>
              <a:t>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Electronic </a:t>
            </a:r>
            <a:r>
              <a:rPr lang="en-GB" altLang="zh-CN" sz="2400" b="1" dirty="0"/>
              <a:t>Meeting, Feb</a:t>
            </a:r>
            <a:r>
              <a:rPr lang="en-GB" altLang="zh-CN" sz="2400" b="1" dirty="0" smtClean="0"/>
              <a:t>. 24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Mar</a:t>
            </a:r>
            <a:r>
              <a:rPr lang="en-GB" altLang="zh-CN" sz="2400" b="1" dirty="0" smtClean="0"/>
              <a:t>. 6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R4-2002248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 smtClean="0"/>
              <a:t>Agreements</a:t>
            </a:r>
            <a:endParaRPr lang="zh-CN" alt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 smtClean="0"/>
              <a:t>Definition </a:t>
            </a:r>
            <a:r>
              <a:rPr lang="en-US" altLang="zh-CN" sz="2000" dirty="0"/>
              <a:t>of NR only measurement</a:t>
            </a:r>
            <a:endParaRPr lang="zh-CN" altLang="zh-CN" sz="2000" dirty="0"/>
          </a:p>
          <a:p>
            <a:pPr lvl="1"/>
            <a:r>
              <a:rPr lang="en-US" altLang="zh-CN" sz="1800" dirty="0"/>
              <a:t>NR-only measurement means the target measurement objects to be measured within the measurement gap are all NR carriers.</a:t>
            </a:r>
            <a:endParaRPr lang="zh-CN" altLang="zh-CN" sz="1600" dirty="0"/>
          </a:p>
          <a:p>
            <a:pPr lvl="0"/>
            <a:r>
              <a:rPr lang="en-GB" altLang="zh-CN" sz="2000" dirty="0" smtClean="0"/>
              <a:t>GP#2 </a:t>
            </a:r>
            <a:r>
              <a:rPr lang="en-GB" altLang="zh-CN" sz="2000" dirty="0"/>
              <a:t>and GP#3 in FR1 are mandatory for Rel-16 </a:t>
            </a:r>
            <a:r>
              <a:rPr lang="en-GB" altLang="zh-CN" sz="2000" dirty="0" smtClean="0"/>
              <a:t>UE</a:t>
            </a:r>
            <a:endParaRPr lang="en-GB" altLang="zh-CN" sz="2000" dirty="0"/>
          </a:p>
          <a:p>
            <a:r>
              <a:rPr lang="en-GB" altLang="zh-CN" sz="2000" dirty="0" smtClean="0"/>
              <a:t>GP#17 </a:t>
            </a:r>
            <a:r>
              <a:rPr lang="en-GB" altLang="zh-CN" sz="2000" dirty="0"/>
              <a:t>and #18 in FR2 are mandatory for Rel-16 UE</a:t>
            </a:r>
            <a:r>
              <a:rPr lang="en-GB" altLang="zh-CN" sz="2000" dirty="0" smtClean="0"/>
              <a:t>.</a:t>
            </a:r>
          </a:p>
          <a:p>
            <a:endParaRPr lang="zh-CN" altLang="zh-CN" sz="2000" dirty="0"/>
          </a:p>
          <a:p>
            <a:pPr>
              <a:defRPr/>
            </a:pPr>
            <a:endParaRPr lang="zh-CN" altLang="zh-CN" sz="2000" dirty="0"/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US" altLang="zh-CN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US" altLang="zh-CN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 smtClean="0"/>
              <a:t>Scope </a:t>
            </a:r>
            <a:r>
              <a:rPr lang="en-US" altLang="zh-CN" sz="2000" dirty="0"/>
              <a:t>of UE capability </a:t>
            </a:r>
            <a:r>
              <a:rPr lang="en-US" altLang="zh-CN" sz="2000" dirty="0" smtClean="0"/>
              <a:t>for </a:t>
            </a:r>
            <a:r>
              <a:rPr lang="en-US" altLang="zh-CN" sz="2000" dirty="0"/>
              <a:t>NR only measurement </a:t>
            </a:r>
          </a:p>
          <a:p>
            <a:pPr lvl="1"/>
            <a:r>
              <a:rPr lang="en-US" altLang="zh-CN" sz="1800" dirty="0" smtClean="0"/>
              <a:t>Option </a:t>
            </a:r>
            <a:r>
              <a:rPr lang="en-US" altLang="zh-CN" sz="1800" dirty="0"/>
              <a:t>1 </a:t>
            </a:r>
            <a:r>
              <a:rPr lang="en-US" altLang="zh-CN" sz="1800" dirty="0" smtClean="0"/>
              <a:t>: UE </a:t>
            </a:r>
            <a:r>
              <a:rPr lang="en-US" altLang="zh-CN" sz="1800" dirty="0"/>
              <a:t>capability </a:t>
            </a:r>
            <a:r>
              <a:rPr lang="en-US" altLang="zh-CN" sz="1800" dirty="0" smtClean="0"/>
              <a:t>for </a:t>
            </a:r>
            <a:r>
              <a:rPr lang="en-US" altLang="zh-CN" sz="1800" dirty="0"/>
              <a:t>NR only measurement is to be introduced </a:t>
            </a:r>
            <a:r>
              <a:rPr lang="en-US" altLang="zh-CN" sz="1800" dirty="0" smtClean="0"/>
              <a:t>in </a:t>
            </a:r>
            <a:r>
              <a:rPr lang="en-US" altLang="zh-CN" sz="1800" dirty="0"/>
              <a:t>NR RRC signaling only</a:t>
            </a:r>
          </a:p>
          <a:p>
            <a:pPr lvl="1"/>
            <a:r>
              <a:rPr lang="en-US" altLang="zh-CN" sz="1800" dirty="0"/>
              <a:t>Option </a:t>
            </a:r>
            <a:r>
              <a:rPr lang="en-US" altLang="zh-CN" sz="1800" dirty="0" smtClean="0"/>
              <a:t>2: UE </a:t>
            </a:r>
            <a:r>
              <a:rPr lang="en-US" altLang="zh-CN" sz="1800" dirty="0"/>
              <a:t>capability </a:t>
            </a:r>
            <a:r>
              <a:rPr lang="en-US" altLang="zh-CN" sz="1800" dirty="0" smtClean="0"/>
              <a:t>for </a:t>
            </a:r>
            <a:r>
              <a:rPr lang="en-US" altLang="zh-CN" sz="1800" dirty="0"/>
              <a:t>NR only measurement is to be introduced to both NR RRC signaling and LTE RRC signaling </a:t>
            </a:r>
          </a:p>
          <a:p>
            <a:pPr lvl="0"/>
            <a:r>
              <a:rPr lang="en-US" altLang="zh-CN" sz="2000" dirty="0" smtClean="0"/>
              <a:t>Use case </a:t>
            </a:r>
            <a:r>
              <a:rPr lang="en-US" altLang="zh-CN" sz="2000" dirty="0" smtClean="0"/>
              <a:t>of </a:t>
            </a:r>
            <a:r>
              <a:rPr lang="en-US" altLang="zh-CN" sz="2000" dirty="0"/>
              <a:t>UE capability </a:t>
            </a:r>
            <a:r>
              <a:rPr lang="en-US" altLang="zh-CN" sz="2000" dirty="0" smtClean="0"/>
              <a:t>for </a:t>
            </a:r>
            <a:r>
              <a:rPr lang="en-US" altLang="zh-CN" sz="2000" dirty="0"/>
              <a:t>NR only measurement </a:t>
            </a:r>
            <a:endParaRPr lang="zh-CN" altLang="zh-CN" sz="2000" dirty="0"/>
          </a:p>
          <a:p>
            <a:pPr lvl="1">
              <a:defRPr/>
            </a:pPr>
            <a:r>
              <a:rPr lang="en-US" altLang="zh-CN" sz="1800" dirty="0"/>
              <a:t>Option </a:t>
            </a:r>
            <a:r>
              <a:rPr lang="en-US" altLang="zh-CN" sz="1800" dirty="0"/>
              <a:t>1 : To indicate </a:t>
            </a:r>
            <a:r>
              <a:rPr lang="en-US" altLang="zh-CN" sz="1800" dirty="0"/>
              <a:t>if a gap pattern among gap patterns #2 ~ #11 </a:t>
            </a:r>
            <a:r>
              <a:rPr lang="en-US" altLang="zh-CN" sz="1800" dirty="0"/>
              <a:t>can only </a:t>
            </a:r>
            <a:r>
              <a:rPr lang="en-US" altLang="zh-CN" sz="1800" dirty="0"/>
              <a:t>be configured for NR only </a:t>
            </a:r>
            <a:r>
              <a:rPr lang="en-US" altLang="zh-CN" sz="1800" dirty="0" smtClean="0"/>
              <a:t>measurement </a:t>
            </a:r>
            <a:r>
              <a:rPr lang="en-US" altLang="zh-CN" sz="1800" dirty="0"/>
              <a:t>in NR </a:t>
            </a:r>
            <a:r>
              <a:rPr lang="en-US" altLang="zh-CN" sz="1800" dirty="0"/>
              <a:t>SA and NR-DC mode</a:t>
            </a:r>
          </a:p>
          <a:p>
            <a:pPr lvl="1">
              <a:defRPr/>
            </a:pPr>
            <a:r>
              <a:rPr lang="en-US" altLang="zh-CN" sz="1800" dirty="0"/>
              <a:t>Option 2 </a:t>
            </a:r>
            <a:r>
              <a:rPr lang="en-US" altLang="zh-CN" sz="1800" dirty="0"/>
              <a:t>: To indicate if </a:t>
            </a:r>
            <a:r>
              <a:rPr lang="en-US" altLang="zh-CN" sz="1800" dirty="0"/>
              <a:t>a gap pattern among gap patterns #2 ~ #11 </a:t>
            </a:r>
            <a:r>
              <a:rPr lang="en-US" altLang="zh-CN" sz="1800" dirty="0"/>
              <a:t>can only </a:t>
            </a:r>
            <a:r>
              <a:rPr lang="en-US" altLang="zh-CN" sz="1800" dirty="0"/>
              <a:t>be configured for NR only measurement </a:t>
            </a:r>
            <a:r>
              <a:rPr lang="en-US" altLang="zh-CN" sz="1800" dirty="0"/>
              <a:t>in </a:t>
            </a:r>
            <a:r>
              <a:rPr lang="en-US" altLang="zh-CN" sz="1800" dirty="0"/>
              <a:t>LTE SA, EN-DC, NE-DC, NR SA, and NR-DC </a:t>
            </a:r>
            <a:r>
              <a:rPr lang="en-US" altLang="zh-CN" sz="1800" dirty="0"/>
              <a:t>mode</a:t>
            </a:r>
            <a:endParaRPr lang="en-US" altLang="zh-CN" sz="1800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WF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 smtClean="0"/>
              <a:t>Applicability </a:t>
            </a:r>
            <a:r>
              <a:rPr lang="en-US" altLang="zh-CN" sz="2000" dirty="0"/>
              <a:t>of additional mandatory gap patterns</a:t>
            </a:r>
          </a:p>
          <a:p>
            <a:pPr lvl="1"/>
            <a:r>
              <a:rPr lang="en-US" altLang="zh-CN" sz="1800" dirty="0" smtClean="0"/>
              <a:t>Option 1 : </a:t>
            </a:r>
          </a:p>
          <a:p>
            <a:pPr lvl="2"/>
            <a:r>
              <a:rPr lang="en-US" altLang="zh-CN" sz="1600" dirty="0" smtClean="0"/>
              <a:t>Additional </a:t>
            </a:r>
            <a:r>
              <a:rPr lang="en-US" altLang="zh-CN" sz="1600" dirty="0"/>
              <a:t>mandatory gap patterns are applied to NR SA and NR-DC mode</a:t>
            </a:r>
          </a:p>
          <a:p>
            <a:pPr lvl="2"/>
            <a:r>
              <a:rPr lang="en-US" altLang="zh-CN" sz="1600" dirty="0"/>
              <a:t>Additional mandatory gap patterns are applied to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EN-DC, NE-DC and LTE SA </a:t>
            </a:r>
            <a:r>
              <a:rPr lang="en-US" altLang="zh-CN" sz="1600" dirty="0" smtClean="0"/>
              <a:t>mode for UE supporting short measurement gap</a:t>
            </a:r>
            <a:endParaRPr lang="en-US" altLang="zh-CN" sz="1600" dirty="0"/>
          </a:p>
          <a:p>
            <a:pPr lvl="1">
              <a:defRPr/>
            </a:pPr>
            <a:r>
              <a:rPr lang="en-US" altLang="zh-CN" sz="1800" dirty="0"/>
              <a:t>Option </a:t>
            </a:r>
            <a:r>
              <a:rPr lang="en-US" altLang="zh-CN" sz="1800" dirty="0" smtClean="0"/>
              <a:t>2 </a:t>
            </a:r>
            <a:r>
              <a:rPr lang="en-US" altLang="zh-CN" sz="1800" dirty="0"/>
              <a:t>: </a:t>
            </a:r>
            <a:r>
              <a:rPr lang="en-US" altLang="zh-CN" sz="1800" dirty="0" smtClean="0"/>
              <a:t>other options are not precluded</a:t>
            </a:r>
            <a:endParaRPr lang="en-US" altLang="zh-CN" sz="1800" dirty="0"/>
          </a:p>
          <a:p>
            <a:pPr>
              <a:defRPr/>
            </a:pPr>
            <a:r>
              <a:rPr lang="en-US" altLang="zh-CN" sz="2000" dirty="0" smtClean="0"/>
              <a:t>UE capability for additional mandatory gap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1600" dirty="0"/>
              <a:t>Option 1 </a:t>
            </a:r>
            <a:r>
              <a:rPr lang="en-US" altLang="zh-CN" sz="1600" dirty="0" smtClean="0"/>
              <a:t>: Any </a:t>
            </a:r>
            <a:r>
              <a:rPr lang="en-US" altLang="zh-CN" sz="1600" dirty="0"/>
              <a:t>new gap patterns to be made mandatory should be mandatory with capability signaling.</a:t>
            </a:r>
          </a:p>
          <a:p>
            <a:pPr lvl="1">
              <a:defRPr/>
            </a:pPr>
            <a:r>
              <a:rPr lang="en-US" altLang="zh-CN" sz="1600" dirty="0"/>
              <a:t>Option 2 </a:t>
            </a:r>
            <a:r>
              <a:rPr lang="en-US" altLang="zh-CN" sz="1600" dirty="0" smtClean="0"/>
              <a:t>: FFS</a:t>
            </a:r>
          </a:p>
          <a:p>
            <a:pPr>
              <a:defRPr/>
            </a:pPr>
            <a:r>
              <a:rPr lang="en-GB" altLang="zh-CN" sz="2000" dirty="0"/>
              <a:t>FFS </a:t>
            </a:r>
            <a:r>
              <a:rPr lang="en-US" altLang="zh-CN" sz="2000" dirty="0"/>
              <a:t>if GP#7, GP#8, GP#9, GP#10 and GP#11 </a:t>
            </a:r>
            <a:r>
              <a:rPr lang="en-US" altLang="zh-CN" sz="2000" dirty="0" smtClean="0"/>
              <a:t>for FR1 can </a:t>
            </a:r>
            <a:r>
              <a:rPr lang="en-US" altLang="zh-CN" sz="2000" dirty="0"/>
              <a:t>be further additional mandatory</a:t>
            </a:r>
            <a:endParaRPr lang="zh-CN" altLang="zh-CN" sz="2000" dirty="0"/>
          </a:p>
          <a:p>
            <a:pPr>
              <a:defRPr/>
            </a:pPr>
            <a:r>
              <a:rPr lang="en-US" altLang="zh-CN" sz="2000" dirty="0"/>
              <a:t>FFS if GP#16 and #19 </a:t>
            </a:r>
            <a:r>
              <a:rPr lang="en-US" altLang="zh-CN" sz="2000" dirty="0" smtClean="0"/>
              <a:t>for FR2 can </a:t>
            </a:r>
            <a:r>
              <a:rPr lang="en-US" altLang="zh-CN" sz="2000" dirty="0"/>
              <a:t>be </a:t>
            </a:r>
            <a:r>
              <a:rPr lang="en-US" altLang="zh-CN" sz="2000" dirty="0" smtClean="0"/>
              <a:t>further additional </a:t>
            </a:r>
            <a:r>
              <a:rPr lang="en-US" altLang="zh-CN" sz="2000" dirty="0"/>
              <a:t>mandatory</a:t>
            </a: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312</Words>
  <Application>Microsoft Office PowerPoint</Application>
  <PresentationFormat>全屏显示(4:3)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Office 主题​​</vt:lpstr>
      <vt:lpstr> WF on R16 NR RRM enhancements – mandatory gap patterns </vt:lpstr>
      <vt:lpstr>Agreements</vt:lpstr>
      <vt:lpstr>WF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杨谦10115881</cp:lastModifiedBy>
  <cp:revision>230</cp:revision>
  <dcterms:created xsi:type="dcterms:W3CDTF">2016-10-20T10:53:00Z</dcterms:created>
  <dcterms:modified xsi:type="dcterms:W3CDTF">2020-03-03T15:53:21Z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