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9" r:id="rId2"/>
    <p:sldId id="311" r:id="rId3"/>
    <p:sldId id="313" r:id="rId4"/>
    <p:sldId id="314" r:id="rId5"/>
    <p:sldId id="312" r:id="rId6"/>
    <p:sldId id="316" r:id="rId7"/>
    <p:sldId id="317" r:id="rId8"/>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p:restoredTop sz="94257"/>
  </p:normalViewPr>
  <p:slideViewPr>
    <p:cSldViewPr showGuides="1">
      <p:cViewPr varScale="1">
        <p:scale>
          <a:sx n="116" d="100"/>
          <a:sy n="116" d="100"/>
        </p:scale>
        <p:origin x="1500" y="108"/>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2020/3/3</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r>
              <a:rPr lang="en-US" altLang="zh-CN" sz="4000" dirty="0"/>
              <a:t/>
            </a:r>
            <a:br>
              <a:rPr lang="en-US" altLang="zh-CN" sz="4000" dirty="0"/>
            </a:br>
            <a:r>
              <a:rPr lang="en-US" altLang="zh-CN" sz="4000" dirty="0" smtClean="0"/>
              <a:t>WF </a:t>
            </a:r>
            <a:r>
              <a:rPr lang="en-US" altLang="zh-CN" sz="4000" dirty="0"/>
              <a:t>on R16 NR RRM enhancements – </a:t>
            </a:r>
            <a:r>
              <a:rPr lang="en-US" altLang="zh-CN" sz="4000" dirty="0" smtClean="0"/>
              <a:t>CGI reading</a:t>
            </a:r>
            <a:r>
              <a:rPr lang="en-US" altLang="zh-CN" sz="4000" dirty="0"/>
              <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smtClean="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smtClean="0"/>
              <a:t>3GPP </a:t>
            </a:r>
            <a:r>
              <a:rPr lang="en-GB" altLang="zh-CN" sz="2400" b="1" dirty="0"/>
              <a:t>TSG-RAN WG4 Meeting #94-e</a:t>
            </a:r>
            <a:endParaRPr lang="en-US" altLang="zh-CN" sz="2200" dirty="0"/>
          </a:p>
          <a:p>
            <a:pPr marL="0" indent="0" eaLnBrk="1" hangingPunct="1">
              <a:spcBef>
                <a:spcPct val="0"/>
              </a:spcBef>
              <a:buNone/>
            </a:pPr>
            <a:r>
              <a:rPr lang="en-GB" altLang="zh-CN" sz="2400" b="1" dirty="0" smtClean="0"/>
              <a:t>Electronic </a:t>
            </a:r>
            <a:r>
              <a:rPr lang="en-GB" altLang="zh-CN" sz="2400" b="1" dirty="0"/>
              <a:t>Meeting, Feb</a:t>
            </a:r>
            <a:r>
              <a:rPr lang="en-GB" altLang="zh-CN" sz="2400" b="1" dirty="0" smtClean="0"/>
              <a:t>. 24</a:t>
            </a:r>
            <a:r>
              <a:rPr lang="en-GB" altLang="zh-CN" sz="2400" b="1" baseline="30000" dirty="0" smtClean="0"/>
              <a:t>th</a:t>
            </a:r>
            <a:r>
              <a:rPr lang="en-GB" altLang="zh-CN" sz="2400" b="1" dirty="0" smtClean="0"/>
              <a:t> </a:t>
            </a:r>
            <a:r>
              <a:rPr lang="en-GB" altLang="zh-CN" sz="2400" b="1" dirty="0"/>
              <a:t>– Mar</a:t>
            </a:r>
            <a:r>
              <a:rPr lang="en-GB" altLang="zh-CN" sz="2400" b="1" dirty="0" smtClean="0"/>
              <a:t>. 6</a:t>
            </a:r>
            <a:r>
              <a:rPr lang="en-GB" altLang="zh-CN" sz="2400" b="1" baseline="30000" dirty="0" smtClean="0"/>
              <a:t>th</a:t>
            </a:r>
            <a:r>
              <a:rPr lang="en-GB" altLang="zh-CN" sz="2400" b="1" dirty="0" smtClean="0"/>
              <a:t> </a:t>
            </a:r>
            <a:r>
              <a:rPr lang="en-GB" altLang="zh-CN" sz="2400" b="1" dirty="0"/>
              <a:t>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smtClean="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smtClean="0"/>
              <a:t>Agreements in the meeting</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smtClean="0">
                <a:sym typeface="+mn-ea"/>
              </a:rPr>
              <a:t>MIB </a:t>
            </a:r>
            <a:r>
              <a:rPr lang="en-US" altLang="zh-CN" sz="2000" dirty="0">
                <a:sym typeface="+mn-ea"/>
              </a:rPr>
              <a:t>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dirty="0"/>
              <a:t>1 sample for AGC/AFC during MIB decoding</a:t>
            </a:r>
            <a:endParaRPr lang="zh-CN" altLang="zh-CN" sz="2000" dirty="0"/>
          </a:p>
          <a:p>
            <a:pPr lvl="0"/>
            <a:r>
              <a:rPr lang="en-US" altLang="zh-CN" sz="2000" dirty="0"/>
              <a:t>No AGC/AFC is assumed during SIB1 decoding</a:t>
            </a:r>
            <a:r>
              <a:rPr lang="en-US" altLang="zh-CN" sz="2000" dirty="0" smtClean="0"/>
              <a:t>.</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endParaRPr lang="en-US" altLang="zh-CN" sz="1400" dirty="0" smtClean="0"/>
          </a:p>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600" dirty="0" smtClean="0">
                <a:sym typeface="+mn-ea"/>
              </a:rPr>
              <a:t>Up </a:t>
            </a:r>
            <a:r>
              <a:rPr lang="en-US" altLang="zh-CN" sz="1600" dirty="0">
                <a:sym typeface="+mn-ea"/>
              </a:rPr>
              <a:t>to X interruptions of duration up to K1 for MIB decoding and additionally up to Y interruptions of up to K2 for SIB decoding</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smtClean="0"/>
              <a:t>WF on delay requirements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smtClean="0">
                <a:sym typeface="+mn-ea"/>
              </a:rPr>
              <a:t>How does UE meet </a:t>
            </a:r>
            <a:r>
              <a:rPr lang="en-US" altLang="zh-CN" sz="2000" dirty="0">
                <a:sym typeface="+mn-ea"/>
              </a:rPr>
              <a:t>the existing RRM requirements during CGI </a:t>
            </a:r>
            <a:r>
              <a:rPr lang="en-US" altLang="zh-CN" sz="2000" dirty="0" smtClean="0">
                <a:sym typeface="+mn-ea"/>
              </a:rPr>
              <a:t>reading</a:t>
            </a:r>
          </a:p>
          <a:p>
            <a:pPr lvl="1">
              <a:defRPr/>
            </a:pPr>
            <a:r>
              <a:rPr lang="en-US" altLang="zh-CN" sz="1600" dirty="0" smtClean="0">
                <a:sym typeface="+mn-ea"/>
              </a:rPr>
              <a:t>Option 1</a:t>
            </a:r>
            <a:endParaRPr lang="en-US" altLang="zh-CN" sz="1600" dirty="0">
              <a:sym typeface="+mn-ea"/>
            </a:endParaRPr>
          </a:p>
          <a:p>
            <a:pPr lvl="2">
              <a:defRPr/>
            </a:pPr>
            <a:r>
              <a:rPr lang="en-US" altLang="zh-CN" sz="1200" dirty="0" smtClean="0">
                <a:sym typeface="+mn-ea"/>
              </a:rPr>
              <a:t>TMIB </a:t>
            </a:r>
            <a:r>
              <a:rPr lang="en-US" altLang="zh-CN" sz="1200" dirty="0">
                <a:sym typeface="+mn-ea"/>
              </a:rPr>
              <a:t>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smtClean="0">
                <a:sym typeface="+mn-ea"/>
              </a:rPr>
              <a:t>Other options are not precluded</a:t>
            </a:r>
          </a:p>
          <a:p>
            <a:pPr>
              <a:defRPr/>
            </a:pPr>
            <a:r>
              <a:rPr lang="en-US" altLang="zh-CN" sz="2000" dirty="0" smtClean="0">
                <a:sym typeface="+mn-ea"/>
              </a:rPr>
              <a:t>How </a:t>
            </a:r>
            <a:r>
              <a:rPr lang="en-US" altLang="zh-CN" sz="2000" dirty="0">
                <a:sym typeface="+mn-ea"/>
              </a:rPr>
              <a:t>the SSB is selected for MIB decoding </a:t>
            </a:r>
          </a:p>
          <a:p>
            <a:pPr lvl="1">
              <a:defRPr/>
            </a:pPr>
            <a:r>
              <a:rPr lang="en-US" altLang="zh-CN" sz="1600" dirty="0" smtClean="0">
                <a:sym typeface="+mn-ea"/>
              </a:rPr>
              <a:t>Option 1: </a:t>
            </a:r>
            <a:r>
              <a:rPr lang="en-US" altLang="zh-CN" sz="1600" dirty="0">
                <a:sym typeface="+mn-ea"/>
              </a:rPr>
              <a:t>the SSB with the same index as in the L3-RSRP reporting</a:t>
            </a:r>
          </a:p>
          <a:p>
            <a:pPr lvl="1">
              <a:defRPr/>
            </a:pPr>
            <a:r>
              <a:rPr lang="en-US" altLang="zh-CN" sz="1600" dirty="0" smtClean="0">
                <a:sym typeface="+mn-ea"/>
              </a:rPr>
              <a:t>Option 2: Search </a:t>
            </a:r>
            <a:r>
              <a:rPr lang="en-US" altLang="zh-CN" sz="1600" dirty="0">
                <a:sym typeface="+mn-ea"/>
              </a:rPr>
              <a:t>the best one of all the SSBs within SMTC </a:t>
            </a:r>
            <a:r>
              <a:rPr lang="en-US" altLang="zh-CN" sz="1600" dirty="0">
                <a:sym typeface="+mn-ea"/>
              </a:rPr>
              <a:t>window</a:t>
            </a:r>
          </a:p>
          <a:p>
            <a:pPr marL="0" indent="0">
              <a:buNone/>
              <a:defRPr/>
            </a:pPr>
            <a:r>
              <a:rPr lang="en-US" altLang="zh-CN" sz="1800" i="1" dirty="0"/>
              <a:t>Note: the above two issues are relevant</a:t>
            </a:r>
            <a:r>
              <a:rPr lang="en-US" altLang="zh-CN" sz="1800" i="1" dirty="0" smtClean="0"/>
              <a:t>. </a:t>
            </a:r>
            <a:r>
              <a:rPr lang="en-US" altLang="zh-CN" sz="1800" i="1" dirty="0"/>
              <a:t>Many other issues are depending on the decision on this two issues.</a:t>
            </a:r>
          </a:p>
          <a:p>
            <a:pPr lvl="0">
              <a:defRPr/>
            </a:pPr>
            <a:r>
              <a:rPr lang="en-US" altLang="zh-CN" sz="2000" dirty="0"/>
              <a:t>MIB decoding delay for </a:t>
            </a:r>
            <a:r>
              <a:rPr lang="en-US" altLang="zh-CN" sz="2000" dirty="0"/>
              <a:t>FR2</a:t>
            </a:r>
          </a:p>
          <a:p>
            <a:pPr lvl="1">
              <a:defRPr/>
            </a:pPr>
            <a:r>
              <a:rPr lang="en-US" altLang="zh-CN" sz="1600" dirty="0" smtClean="0"/>
              <a:t>Option </a:t>
            </a:r>
            <a:r>
              <a:rPr lang="en-US" altLang="zh-CN" sz="1600" dirty="0"/>
              <a:t>1 </a:t>
            </a:r>
            <a:r>
              <a:rPr lang="en-US" altLang="zh-CN" sz="1600" dirty="0" smtClean="0"/>
              <a:t>: [</a:t>
            </a:r>
            <a:r>
              <a:rPr lang="en-US" altLang="zh-CN" sz="1600" dirty="0"/>
              <a:t>5] * TSMTC, where TSMTC is SMTC periodicity of target cell.</a:t>
            </a:r>
          </a:p>
          <a:p>
            <a:pPr lvl="1">
              <a:defRPr/>
            </a:pPr>
            <a:r>
              <a:rPr lang="en-US" altLang="zh-CN" sz="1600" dirty="0"/>
              <a:t>Option 2 </a:t>
            </a:r>
            <a:r>
              <a:rPr lang="en-US" altLang="zh-CN" sz="1600" dirty="0" smtClean="0"/>
              <a:t>: [</a:t>
            </a:r>
            <a:r>
              <a:rPr lang="en-US" altLang="zh-CN" sz="1600" dirty="0"/>
              <a:t>5] * N * TSMTC, where N = 8 and TSMTC is SMTC periodicity of target cell.</a:t>
            </a:r>
          </a:p>
          <a:p>
            <a:pPr lvl="1">
              <a:defRPr/>
            </a:pPr>
            <a:r>
              <a:rPr lang="en-US" altLang="zh-CN" sz="1600" dirty="0" smtClean="0"/>
              <a:t>Note: Depending </a:t>
            </a:r>
            <a:r>
              <a:rPr lang="en-US" altLang="zh-CN" sz="1600" dirty="0"/>
              <a:t>on outcome of </a:t>
            </a:r>
            <a:r>
              <a:rPr lang="en-US" altLang="zh-CN" sz="1600" dirty="0" smtClean="0"/>
              <a:t>how the SSB is selected for MIB decoding.</a:t>
            </a:r>
            <a:endParaRPr lang="en-US" altLang="zh-CN" sz="1600" dirty="0"/>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smtClean="0"/>
              <a:t>WF on delay requirements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smtClean="0">
                <a:sym typeface="+mn-ea"/>
              </a:rPr>
              <a:t>How is the </a:t>
            </a:r>
            <a:r>
              <a:rPr lang="en-US" altLang="zh-CN" sz="2000" dirty="0">
                <a:sym typeface="+mn-ea"/>
              </a:rPr>
              <a:t>SIB1 decoding delay </a:t>
            </a:r>
            <a:r>
              <a:rPr lang="en-US" altLang="zh-CN" sz="2000" dirty="0" smtClean="0">
                <a:sym typeface="+mn-ea"/>
              </a:rPr>
              <a:t>to be derived</a:t>
            </a:r>
            <a:endParaRPr lang="en-US" altLang="zh-CN" sz="2000" dirty="0">
              <a:sym typeface="+mn-ea"/>
            </a:endParaRPr>
          </a:p>
          <a:p>
            <a:pPr lvl="1">
              <a:defRPr/>
            </a:pPr>
            <a:r>
              <a:rPr lang="en-US" altLang="zh-CN" sz="1600" dirty="0" smtClean="0">
                <a:sym typeface="+mn-ea"/>
              </a:rPr>
              <a:t>Option 1: One </a:t>
            </a:r>
            <a:r>
              <a:rPr lang="en-US" altLang="zh-CN" sz="1600" dirty="0">
                <a:sym typeface="+mn-ea"/>
              </a:rPr>
              <a:t>shot with -3dB SNR</a:t>
            </a:r>
          </a:p>
          <a:p>
            <a:pPr lvl="1">
              <a:defRPr/>
            </a:pPr>
            <a:r>
              <a:rPr lang="en-US" altLang="zh-CN" sz="1600" dirty="0">
                <a:sym typeface="+mn-ea"/>
              </a:rPr>
              <a:t>Option </a:t>
            </a:r>
            <a:r>
              <a:rPr lang="en-US" altLang="zh-CN" sz="1600" dirty="0" smtClean="0">
                <a:sym typeface="+mn-ea"/>
              </a:rPr>
              <a:t>2: Soft </a:t>
            </a:r>
            <a:r>
              <a:rPr lang="en-US" altLang="zh-CN" sz="1600" dirty="0">
                <a:sym typeface="+mn-ea"/>
              </a:rPr>
              <a:t>combining of 2 samples at -6dB SNR</a:t>
            </a:r>
          </a:p>
          <a:p>
            <a:pPr lvl="2">
              <a:defRPr/>
            </a:pPr>
            <a:r>
              <a:rPr lang="en-US" altLang="zh-CN" sz="1200" dirty="0" smtClean="0">
                <a:sym typeface="+mn-ea"/>
              </a:rPr>
              <a:t>No CGI reading requirements for 160ms SIB1 scheduling periodicity</a:t>
            </a:r>
          </a:p>
          <a:p>
            <a:pPr lvl="1">
              <a:defRPr/>
            </a:pPr>
            <a:r>
              <a:rPr lang="en-US" altLang="zh-CN" sz="1600" dirty="0" smtClean="0">
                <a:sym typeface="+mn-ea"/>
              </a:rPr>
              <a:t>Option 3: Soft </a:t>
            </a:r>
            <a:r>
              <a:rPr lang="en-US" altLang="zh-CN" sz="1600" dirty="0">
                <a:sym typeface="+mn-ea"/>
              </a:rPr>
              <a:t>combining of 4 samples at -6dB SNR</a:t>
            </a:r>
            <a:endParaRPr lang="en-US" altLang="zh-CN" sz="1600" dirty="0" smtClean="0">
              <a:sym typeface="+mn-ea"/>
            </a:endParaRPr>
          </a:p>
          <a:p>
            <a:pPr>
              <a:defRPr/>
            </a:pPr>
            <a:r>
              <a:rPr lang="en-US" altLang="zh-CN" sz="2000" dirty="0" smtClean="0">
                <a:sym typeface="+mn-ea"/>
              </a:rPr>
              <a:t>How </a:t>
            </a:r>
            <a:r>
              <a:rPr lang="en-US" altLang="zh-CN" sz="2000" dirty="0">
                <a:sym typeface="+mn-ea"/>
              </a:rPr>
              <a:t>soft combining can be performed for different SIB1 scheduling </a:t>
            </a:r>
            <a:r>
              <a:rPr lang="en-US" altLang="zh-CN" sz="2000" dirty="0" smtClean="0">
                <a:sym typeface="+mn-ea"/>
              </a:rPr>
              <a:t>periodicity)</a:t>
            </a:r>
          </a:p>
          <a:p>
            <a:pPr lvl="1">
              <a:defRPr/>
            </a:pPr>
            <a:r>
              <a:rPr lang="en-US" altLang="zh-CN" sz="1600" dirty="0" smtClean="0">
                <a:sym typeface="+mn-ea"/>
              </a:rPr>
              <a:t>Option 1:</a:t>
            </a:r>
          </a:p>
          <a:p>
            <a:pPr lvl="2">
              <a:defRPr/>
            </a:pPr>
            <a:r>
              <a:rPr lang="en-US" altLang="zh-CN" sz="1400" dirty="0" smtClean="0">
                <a:sym typeface="+mn-ea"/>
              </a:rPr>
              <a:t>By </a:t>
            </a:r>
            <a:r>
              <a:rPr lang="en-US" altLang="zh-CN" sz="1400" dirty="0">
                <a:sym typeface="+mn-ea"/>
              </a:rPr>
              <a:t>default the UE assumes that PDSCH transmissions from different transmission periods can be soft combined for SIB1 decoding, if there are insufficient opportunities from a single transmission period.</a:t>
            </a:r>
          </a:p>
          <a:p>
            <a:pPr lvl="2">
              <a:defRPr/>
            </a:pPr>
            <a:r>
              <a:rPr lang="en-US" altLang="zh-CN" sz="1400" dirty="0" smtClean="0">
                <a:sym typeface="+mn-ea"/>
              </a:rPr>
              <a:t>Assistance </a:t>
            </a:r>
            <a:r>
              <a:rPr lang="en-US" altLang="zh-CN" sz="1400" dirty="0">
                <a:sym typeface="+mn-ea"/>
              </a:rPr>
              <a:t>information is needed</a:t>
            </a:r>
          </a:p>
          <a:p>
            <a:pPr lvl="3">
              <a:defRPr/>
            </a:pPr>
            <a:r>
              <a:rPr lang="en-US" altLang="zh-CN" sz="900" dirty="0" smtClean="0">
                <a:sym typeface="+mn-ea"/>
              </a:rPr>
              <a:t>A </a:t>
            </a:r>
            <a:r>
              <a:rPr lang="en-US" altLang="zh-CN" sz="900" dirty="0">
                <a:sym typeface="+mn-ea"/>
              </a:rPr>
              <a:t>bitmap (e.g. of up to 8 bits) where ‘0’ indicates that the UE may assume that PDSCH is not transmitted in the corresponding PDSCH transmission opportunity, and ‘1’ indicates that the UE should determine via the SI-RNTI on PDCCH whether the PDSCH is transmitted.</a:t>
            </a:r>
          </a:p>
          <a:p>
            <a:pPr lvl="3">
              <a:defRPr/>
            </a:pPr>
            <a:r>
              <a:rPr lang="en-US" altLang="zh-CN" sz="900" dirty="0" smtClean="0">
                <a:sym typeface="+mn-ea"/>
              </a:rPr>
              <a:t>An </a:t>
            </a:r>
            <a:r>
              <a:rPr lang="en-US" altLang="zh-CN" sz="900" dirty="0">
                <a:sym typeface="+mn-ea"/>
              </a:rPr>
              <a:t>indication that the UE may assume that it is safe to combine PDSCH across transmission period boundaries (e.g. no SIB1 payload updates are ongoing across the network) </a:t>
            </a:r>
          </a:p>
          <a:p>
            <a:pPr lvl="1">
              <a:defRPr/>
            </a:pPr>
            <a:r>
              <a:rPr lang="en-US" altLang="zh-CN" sz="1600" dirty="0" smtClean="0">
                <a:sym typeface="+mn-ea"/>
              </a:rPr>
              <a:t>Note: this is necessary only </a:t>
            </a:r>
            <a:r>
              <a:rPr lang="en-US" altLang="zh-CN" sz="1600" dirty="0">
                <a:sym typeface="+mn-ea"/>
              </a:rPr>
              <a:t>if SIB decoding delay is based on option 3 </a:t>
            </a:r>
            <a:r>
              <a:rPr lang="en-US" altLang="zh-CN" sz="1600" dirty="0" smtClean="0">
                <a:sym typeface="+mn-ea"/>
              </a:rPr>
              <a:t>above</a:t>
            </a:r>
          </a:p>
          <a:p>
            <a:pPr marL="342900" lvl="1" indent="-342900">
              <a:buFont typeface="Arial" panose="020B0604020202020204" pitchFamily="34" charset="0"/>
              <a:buChar char="•"/>
              <a:defRPr/>
            </a:pPr>
            <a:r>
              <a:rPr lang="en-US" altLang="zh-CN" sz="2000" dirty="0"/>
              <a:t>SIB1 decoding delay for FR1 and </a:t>
            </a:r>
            <a:r>
              <a:rPr lang="en-US" altLang="zh-CN" sz="2000" dirty="0" smtClean="0"/>
              <a:t>FR2</a:t>
            </a:r>
          </a:p>
          <a:p>
            <a:pPr marL="742950" lvl="2" indent="-342900">
              <a:defRPr/>
            </a:pPr>
            <a:r>
              <a:rPr lang="en-US" altLang="zh-CN" sz="1600" dirty="0" smtClean="0"/>
              <a:t>Depending on how SIB1 decoding delay is derived and simulation results</a:t>
            </a:r>
            <a:endParaRPr lang="en-US" altLang="zh-CN" sz="1600" dirty="0"/>
          </a:p>
          <a:p>
            <a:pPr marL="342900" lvl="1" indent="-342900">
              <a:buFont typeface="Arial" panose="020B0604020202020204" pitchFamily="34" charset="0"/>
              <a:buChar char="•"/>
              <a:defRPr/>
            </a:pPr>
            <a:r>
              <a:rPr lang="en-US" altLang="zh-CN" sz="2000" dirty="0"/>
              <a:t>SINR Side condition for </a:t>
            </a:r>
            <a:r>
              <a:rPr lang="en-US" altLang="zh-CN" sz="2000" dirty="0" smtClean="0"/>
              <a:t>inter-frequency NR </a:t>
            </a:r>
            <a:r>
              <a:rPr lang="en-US" altLang="zh-CN" sz="2000" dirty="0"/>
              <a:t>CGI </a:t>
            </a:r>
            <a:r>
              <a:rPr lang="en-US" altLang="zh-CN" sz="2000" dirty="0" smtClean="0"/>
              <a:t>reading</a:t>
            </a:r>
          </a:p>
          <a:p>
            <a:pPr marL="742950" lvl="2" indent="-342900">
              <a:defRPr/>
            </a:pPr>
            <a:r>
              <a:rPr lang="en-US" altLang="zh-CN" sz="1600" dirty="0"/>
              <a:t>Depending on how SIB1 decoding delay is derived</a:t>
            </a:r>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smtClean="0"/>
              <a:t>WF on interruption requirements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smtClean="0"/>
              <a:t>The </a:t>
            </a:r>
            <a:r>
              <a:rPr lang="en-US" altLang="zh-CN" sz="1800" dirty="0"/>
              <a:t>interruption core requirements for CGI reading of NR cell is </a:t>
            </a:r>
            <a:r>
              <a:rPr lang="en-US" altLang="zh-CN" sz="1800" dirty="0" smtClean="0"/>
              <a:t>specified by interruption numbers and interruption length</a:t>
            </a:r>
            <a:endParaRPr lang="en-US" altLang="zh-CN" sz="1800" dirty="0">
              <a:sym typeface="+mn-ea"/>
            </a:endParaRPr>
          </a:p>
          <a:p>
            <a:pPr lvl="1">
              <a:defRPr/>
            </a:pPr>
            <a:r>
              <a:rPr lang="en-US" altLang="zh-CN" sz="1400" dirty="0" smtClean="0"/>
              <a:t>Option 1: ratio </a:t>
            </a:r>
            <a:r>
              <a:rPr lang="en-US" altLang="zh-CN" sz="1400" dirty="0"/>
              <a:t>of interrupted slots during the MIB decoding and SIB1 decoding time period</a:t>
            </a:r>
            <a:r>
              <a:rPr lang="en-US" altLang="zh-CN" sz="1400" dirty="0" smtClean="0"/>
              <a:t>.</a:t>
            </a:r>
          </a:p>
          <a:p>
            <a:pPr lvl="1">
              <a:defRPr/>
            </a:pPr>
            <a:r>
              <a:rPr lang="en-US" altLang="zh-CN" sz="1400" dirty="0" smtClean="0">
                <a:sym typeface="+mn-ea"/>
              </a:rPr>
              <a:t>Option 2: Up </a:t>
            </a:r>
            <a:r>
              <a:rPr lang="en-US" altLang="zh-CN" sz="1400" dirty="0">
                <a:sym typeface="+mn-ea"/>
              </a:rPr>
              <a:t>to X interruptions of duration up to K1 for MIB decoding and additionally up to Y interruptions of up to K2 for SIB decoding</a:t>
            </a:r>
            <a:endParaRPr lang="en-US" altLang="zh-CN" sz="1400" dirty="0" smtClean="0">
              <a:sym typeface="+mn-ea"/>
            </a:endParaRPr>
          </a:p>
          <a:p>
            <a:pPr lvl="0"/>
            <a:r>
              <a:rPr lang="en-US" altLang="zh-CN" sz="1800" dirty="0"/>
              <a:t>Interruptions for each autonomous gap during MIB decoding</a:t>
            </a:r>
          </a:p>
          <a:p>
            <a:pPr lvl="1"/>
            <a:r>
              <a:rPr lang="en-US" altLang="zh-CN" sz="1400" dirty="0"/>
              <a:t>Option 1: SMTC duration + 2*RF tuning time + 1 slot (victim cell SCS)</a:t>
            </a:r>
          </a:p>
          <a:p>
            <a:pPr lvl="1"/>
            <a:r>
              <a:rPr lang="en-US" altLang="zh-CN" sz="1400" dirty="0"/>
              <a:t>Option 2: 4 symbols (target cell SCS) + 2*RF tuning time + 1 slot (victim cell SCS</a:t>
            </a:r>
            <a:r>
              <a:rPr lang="en-US" altLang="zh-CN" sz="1400" dirty="0" smtClean="0"/>
              <a:t>)</a:t>
            </a:r>
          </a:p>
          <a:p>
            <a:pPr lvl="1"/>
            <a:r>
              <a:rPr lang="en-US" altLang="zh-CN" sz="1400" dirty="0" smtClean="0"/>
              <a:t>Note: Depending on how SSB is selected for MIB decoding</a:t>
            </a:r>
          </a:p>
          <a:p>
            <a:r>
              <a:rPr lang="en-US" altLang="zh-CN" sz="1800" dirty="0" smtClean="0">
                <a:sym typeface="+mn-ea"/>
              </a:rPr>
              <a:t>Interruptions </a:t>
            </a:r>
            <a:r>
              <a:rPr lang="en-US" altLang="zh-CN" sz="1800" dirty="0">
                <a:sym typeface="+mn-ea"/>
              </a:rPr>
              <a:t>for each autonomous gap during SIB1 decoding</a:t>
            </a:r>
          </a:p>
          <a:p>
            <a:pPr lvl="1"/>
            <a:r>
              <a:rPr lang="en-US" altLang="zh-CN" sz="1400" dirty="0" smtClean="0"/>
              <a:t>Depending on how SIB1 decoding delay is derived and how soft combining is performed if it is necessary</a:t>
            </a:r>
          </a:p>
          <a:p>
            <a:pPr lvl="0"/>
            <a:r>
              <a:rPr lang="en-US" altLang="zh-CN" sz="1800" dirty="0" smtClean="0"/>
              <a:t>How </a:t>
            </a:r>
            <a:r>
              <a:rPr lang="en-US" altLang="zh-CN" sz="1800" dirty="0"/>
              <a:t>frequently each interruption happens during SIB1 decoding</a:t>
            </a:r>
          </a:p>
          <a:p>
            <a:pPr lvl="1"/>
            <a:r>
              <a:rPr lang="en-US" altLang="zh-CN" sz="1400" dirty="0" smtClean="0"/>
              <a:t>Option </a:t>
            </a:r>
            <a:r>
              <a:rPr lang="en-US" altLang="zh-CN" sz="1400" dirty="0"/>
              <a:t>1 </a:t>
            </a:r>
            <a:r>
              <a:rPr lang="en-US" altLang="zh-CN" sz="1400" dirty="0" smtClean="0"/>
              <a:t>: </a:t>
            </a:r>
            <a:endParaRPr lang="en-US" altLang="zh-CN" sz="1400" dirty="0"/>
          </a:p>
          <a:p>
            <a:pPr lvl="2"/>
            <a:r>
              <a:rPr lang="en-US" altLang="zh-CN" sz="1100" dirty="0"/>
              <a:t>20ms for multiplexing pattern </a:t>
            </a:r>
            <a:r>
              <a:rPr lang="en-US" altLang="zh-CN" sz="1100" dirty="0" smtClean="0"/>
              <a:t>1</a:t>
            </a:r>
            <a:endParaRPr lang="en-US" altLang="zh-CN" sz="1100" dirty="0"/>
          </a:p>
          <a:p>
            <a:pPr lvl="2"/>
            <a:r>
              <a:rPr lang="en-US" altLang="zh-CN" sz="1100" dirty="0"/>
              <a:t>SMTC period for multiplexing pattern </a:t>
            </a:r>
            <a:r>
              <a:rPr lang="en-US" altLang="zh-CN" sz="1100" dirty="0" smtClean="0"/>
              <a:t>2/3</a:t>
            </a:r>
            <a:endParaRPr lang="en-US" altLang="zh-CN" sz="1100" dirty="0"/>
          </a:p>
          <a:p>
            <a:pPr lvl="1"/>
            <a:r>
              <a:rPr lang="en-US" altLang="zh-CN" sz="1400" dirty="0"/>
              <a:t>Option 2 </a:t>
            </a:r>
            <a:r>
              <a:rPr lang="en-US" altLang="zh-CN" sz="1400" dirty="0" smtClean="0"/>
              <a:t>: </a:t>
            </a:r>
          </a:p>
          <a:p>
            <a:pPr lvl="2"/>
            <a:r>
              <a:rPr lang="en-US" altLang="zh-CN" sz="1100" dirty="0" smtClean="0"/>
              <a:t>20ms </a:t>
            </a:r>
            <a:r>
              <a:rPr lang="en-US" altLang="zh-CN" sz="1100" dirty="0"/>
              <a:t>based on minimum MSI scheduling </a:t>
            </a:r>
            <a:r>
              <a:rPr lang="en-US" altLang="zh-CN" sz="1100" dirty="0" smtClean="0"/>
              <a:t>periodicity</a:t>
            </a:r>
          </a:p>
          <a:p>
            <a:pPr lvl="1"/>
            <a:r>
              <a:rPr lang="en-US" altLang="zh-CN" sz="1400" dirty="0"/>
              <a:t>Option </a:t>
            </a:r>
            <a:r>
              <a:rPr lang="en-US" altLang="zh-CN" sz="1400" dirty="0" smtClean="0"/>
              <a:t>3 </a:t>
            </a:r>
            <a:r>
              <a:rPr lang="en-US" altLang="zh-CN" sz="1400" dirty="0"/>
              <a:t>: </a:t>
            </a:r>
          </a:p>
          <a:p>
            <a:pPr lvl="2"/>
            <a:r>
              <a:rPr lang="en-US" altLang="zh-CN" sz="1100" dirty="0"/>
              <a:t>20ms for multiplexing pattern 1</a:t>
            </a:r>
          </a:p>
          <a:p>
            <a:pPr lvl="2"/>
            <a:r>
              <a:rPr lang="en-US" altLang="zh-CN" sz="1100" dirty="0" smtClean="0"/>
              <a:t>SSB </a:t>
            </a:r>
            <a:r>
              <a:rPr lang="en-US" altLang="zh-CN" sz="1100" dirty="0"/>
              <a:t>period for multiplexing pattern 2/3</a:t>
            </a:r>
          </a:p>
          <a:p>
            <a:pPr lvl="0"/>
            <a:endParaRPr lang="en-US" altLang="zh-CN" sz="18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smtClean="0"/>
              <a:t>WF </a:t>
            </a:r>
            <a:r>
              <a:rPr lang="en-US" altLang="zh-CN" sz="4000" dirty="0"/>
              <a:t>on </a:t>
            </a:r>
            <a:r>
              <a:rPr lang="en-US" altLang="zh-CN" sz="4000" dirty="0" smtClean="0"/>
              <a:t>known cell </a:t>
            </a:r>
            <a:r>
              <a:rPr lang="en-US" altLang="zh-CN" sz="4000" dirty="0"/>
              <a:t>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smtClean="0"/>
              <a:t>Known cell condition for FR1</a:t>
            </a:r>
          </a:p>
          <a:p>
            <a:pPr lvl="1">
              <a:defRPr/>
            </a:pPr>
            <a:r>
              <a:rPr lang="en-US" altLang="zh-CN" sz="1600" dirty="0" smtClean="0"/>
              <a:t>It </a:t>
            </a:r>
            <a:r>
              <a:rPr lang="en-US" altLang="zh-CN" sz="1600" dirty="0"/>
              <a:t>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smtClean="0"/>
              <a:t>Note: This is the agreements in the last meeting. The wording needs to be revised based on decision on how SSB for MIB decoding is selected</a:t>
            </a:r>
          </a:p>
          <a:p>
            <a:endParaRPr lang="en-US" altLang="zh-CN" sz="2000" dirty="0" smtClean="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a:t>
            </a:r>
            <a:r>
              <a:rPr lang="en-US" altLang="zh-CN" sz="4000" dirty="0" smtClean="0"/>
              <a:t>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smtClean="0"/>
              <a:t>Known </a:t>
            </a:r>
            <a:r>
              <a:rPr lang="en-US" altLang="zh-CN" sz="1800" dirty="0"/>
              <a:t>cell condition for </a:t>
            </a:r>
            <a:r>
              <a:rPr lang="en-US" altLang="zh-CN" sz="1800" dirty="0" smtClean="0"/>
              <a:t>FR2</a:t>
            </a:r>
            <a:endParaRPr lang="en-US" altLang="zh-CN" sz="1800" dirty="0"/>
          </a:p>
          <a:p>
            <a:pPr lvl="1"/>
            <a:r>
              <a:rPr lang="en-US" altLang="zh-CN" sz="1600" dirty="0" smtClean="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smtClean="0"/>
              <a:t>Option 2:  reuse TCI known cell condition</a:t>
            </a:r>
          </a:p>
          <a:p>
            <a:pPr lvl="1"/>
            <a:r>
              <a:rPr lang="en-US" altLang="zh-CN" sz="1600" dirty="0" smtClean="0"/>
              <a:t>Option 3: reuse FR2 handover known cell condition</a:t>
            </a:r>
          </a:p>
          <a:p>
            <a:pPr lvl="1"/>
            <a:r>
              <a:rPr lang="en-US" altLang="zh-CN" sz="1600" dirty="0" smtClean="0"/>
              <a:t>Option 4:</a:t>
            </a:r>
          </a:p>
          <a:p>
            <a:pPr lvl="2"/>
            <a:r>
              <a:rPr lang="en-US" altLang="zh-CN" sz="1200" dirty="0" smtClean="0"/>
              <a:t>During </a:t>
            </a:r>
            <a:r>
              <a:rPr lang="en-US" altLang="zh-CN" sz="1200" dirty="0"/>
              <a:t>the period equal to 5s before the reception of CGI reading command the UE has sent a valid measurement report for the target cell, and</a:t>
            </a:r>
          </a:p>
          <a:p>
            <a:pPr lvl="2"/>
            <a:r>
              <a:rPr lang="en-US" altLang="zh-CN" sz="1200" dirty="0"/>
              <a:t>During the period of TMIB, at least one SSB of the target cell remains detectable according to the cell identification conditions, and</a:t>
            </a:r>
          </a:p>
          <a:p>
            <a:pPr lvl="2"/>
            <a:r>
              <a:rPr lang="en-US" altLang="zh-CN" sz="1200" dirty="0"/>
              <a:t>During the period of TSIB1, the best SSB for MIB decoding of the target cell remains detectable with the same spatial reception parameter according to the cell identification conditions</a:t>
            </a:r>
          </a:p>
          <a:p>
            <a:pPr lvl="1"/>
            <a:r>
              <a:rPr lang="en-US" altLang="zh-CN" sz="1600" dirty="0" smtClean="0"/>
              <a:t>Option </a:t>
            </a:r>
            <a:r>
              <a:rPr lang="en-US" altLang="zh-CN" sz="1600" dirty="0"/>
              <a:t>5 </a:t>
            </a:r>
            <a:endParaRPr lang="en-US" altLang="zh-CN" sz="1600" dirty="0" smtClean="0"/>
          </a:p>
          <a:p>
            <a:pPr lvl="2"/>
            <a:r>
              <a:rPr lang="en-US" altLang="zh-CN" sz="1400" dirty="0" smtClean="0"/>
              <a:t>For </a:t>
            </a:r>
            <a:r>
              <a:rPr lang="en-US" altLang="zh-CN" sz="1400" dirty="0"/>
              <a:t>the target CGI reading in FR2 bands, the CGI reading is under the known condition if it has been meeting the following conditions:</a:t>
            </a:r>
          </a:p>
          <a:p>
            <a:pPr lvl="3"/>
            <a:r>
              <a:rPr lang="en-US" altLang="zh-CN" sz="1400" dirty="0"/>
              <a:t>During the period equals to [X </a:t>
            </a:r>
            <a:r>
              <a:rPr lang="en-US" altLang="zh-CN" sz="1400" dirty="0" err="1"/>
              <a:t>ms</a:t>
            </a:r>
            <a:r>
              <a:rPr lang="en-US" altLang="zh-CN" sz="1400" dirty="0"/>
              <a:t>] from the last transmission of the SSB used for L3-RSRP report to UE receives the target CGI reading command,</a:t>
            </a:r>
          </a:p>
          <a:p>
            <a:pPr lvl="4"/>
            <a:r>
              <a:rPr lang="en-US" altLang="zh-CN" sz="1100" dirty="0"/>
              <a:t>the UE has sent a valid L3-RSRP measurement report with SSB index </a:t>
            </a:r>
          </a:p>
          <a:p>
            <a:pPr lvl="3"/>
            <a:r>
              <a:rPr lang="en-US" altLang="zh-CN" sz="1200" dirty="0"/>
              <a:t>During the period from UE sends a valid L3-RSRP reporting to UE repots a valid CGI,</a:t>
            </a:r>
          </a:p>
          <a:p>
            <a:pPr lvl="4"/>
            <a:r>
              <a:rPr lang="en-US" altLang="zh-CN" sz="1100" dirty="0"/>
              <a:t>the SSBs used for L3-RSRP report remain detectable according to the cell identification conditions specified in clauses 9.2 and 9.3</a:t>
            </a:r>
          </a:p>
          <a:p>
            <a:pPr lvl="4"/>
            <a:r>
              <a:rPr lang="en-US" altLang="zh-CN" sz="1100" dirty="0"/>
              <a:t>the MIB information contained in the SSB used for L3-RSRP report remains decodable with the SNR ≥ [-3]dB</a:t>
            </a:r>
          </a:p>
          <a:p>
            <a:pPr lvl="4"/>
            <a:r>
              <a:rPr lang="en-US" altLang="zh-CN" sz="11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1242</Words>
  <Application>Microsoft Office PowerPoint</Application>
  <PresentationFormat>全屏显示(4:3)</PresentationFormat>
  <Paragraphs>108</Paragraphs>
  <Slides>7</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宋体</vt:lpstr>
      <vt:lpstr>Arial</vt:lpstr>
      <vt:lpstr>Calibri</vt:lpstr>
      <vt:lpstr>Office 主题​​</vt:lpstr>
      <vt:lpstr> WF on R16 NR RRM enhancements – CGI reading </vt:lpstr>
      <vt:lpstr>Agreements in the meeting</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杨谦10115881</cp:lastModifiedBy>
  <cp:revision>249</cp:revision>
  <dcterms:created xsi:type="dcterms:W3CDTF">2016-10-20T10:53:00Z</dcterms:created>
  <dcterms:modified xsi:type="dcterms:W3CDTF">2020-03-03T13:25:25Z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ies>
</file>