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00185-E94A-45FB-BC8F-7F4DD699A8F3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E749-83D5-42A9-A870-8AC6D6748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65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0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NR Mobility Enhancements RRM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#94-e                             	            								  R4-2002224</a:t>
            </a:r>
          </a:p>
          <a:p>
            <a:r>
              <a:rPr lang="en-US" altLang="zh-CN" b="1" dirty="0"/>
              <a:t>Electronic Meeting, 24 Feb. – 6 Mar.,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1931-69F5-4145-BB6C-BC47DA8A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3B71-5988-48BD-8395-9F771CC12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Agreements in this way forward are based on email discussion in R4-2002173 Email discussion summary for RAN4#94e_#50_NR_Mob_enh_RRM </a:t>
            </a:r>
          </a:p>
        </p:txBody>
      </p:sp>
    </p:spTree>
    <p:extLst>
      <p:ext uri="{BB962C8B-B14F-4D97-AF65-F5344CB8AC3E}">
        <p14:creationId xmlns:p14="http://schemas.microsoft.com/office/powerpoint/2010/main" val="284092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Agreements for DAPS handover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929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sz="2400" u="sng" dirty="0"/>
              <a:t>Issue 1-1: Interruption in intra-frequency DAPS HO D1</a:t>
            </a:r>
          </a:p>
          <a:p>
            <a:pPr marL="0" indent="0" hangingPunct="0">
              <a:buNone/>
            </a:pPr>
            <a:r>
              <a:rPr lang="en-GB" sz="2000" dirty="0">
                <a:highlight>
                  <a:srgbClr val="00FF00"/>
                </a:highlight>
              </a:rPr>
              <a:t>Agreement:</a:t>
            </a: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endParaRPr lang="en-US" sz="2000" u="sng" dirty="0"/>
          </a:p>
          <a:p>
            <a:pPr marL="0" indent="0" hangingPunct="0">
              <a:buNone/>
            </a:pPr>
            <a:r>
              <a:rPr lang="en-US" sz="2000" dirty="0"/>
              <a:t>X value:</a:t>
            </a:r>
          </a:p>
          <a:p>
            <a:pPr marL="457200" indent="-457200" hangingPunct="0">
              <a:buFont typeface="+mj-lt"/>
              <a:buAutoNum type="arabicParenR"/>
            </a:pPr>
            <a:r>
              <a:rPr lang="en-US" sz="2000" dirty="0"/>
              <a:t>Option 1: 3 (slots)</a:t>
            </a:r>
          </a:p>
          <a:p>
            <a:pPr marL="457200" indent="-457200" hangingPunct="0">
              <a:buFont typeface="+mj-lt"/>
              <a:buAutoNum type="arabicParenR"/>
            </a:pPr>
            <a:r>
              <a:rPr lang="en-US" sz="2000" dirty="0"/>
              <a:t>Option 2: 4 (slots)</a:t>
            </a:r>
          </a:p>
          <a:p>
            <a:pPr marL="0" indent="0" hangingPunct="0">
              <a:buNone/>
            </a:pPr>
            <a:endParaRPr lang="en-US" sz="2000" dirty="0"/>
          </a:p>
          <a:p>
            <a:pPr hangingPunct="0"/>
            <a:r>
              <a:rPr lang="en-US" sz="2400" u="sng" dirty="0"/>
              <a:t>Issue 1-2: power imbalance</a:t>
            </a:r>
          </a:p>
          <a:p>
            <a:pPr marL="0" indent="0" hangingPunct="0">
              <a:buNone/>
            </a:pPr>
            <a:r>
              <a:rPr lang="en-GB" sz="2400" dirty="0">
                <a:highlight>
                  <a:srgbClr val="00FF00"/>
                </a:highlight>
              </a:rPr>
              <a:t>Agreement: </a:t>
            </a:r>
            <a:r>
              <a:rPr lang="en-US" sz="2400" dirty="0"/>
              <a:t>Companies are encouraged to provide further analysis on side condition of power imbalance for intra-frequency DAPS HO.</a:t>
            </a:r>
          </a:p>
          <a:p>
            <a:pPr marL="0" indent="0" hangingPunct="0">
              <a:buNone/>
            </a:pPr>
            <a:endParaRPr lang="en-US" sz="2400" dirty="0"/>
          </a:p>
          <a:p>
            <a:pPr marL="0" indent="0" hangingPunc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5FD989-3EDB-4A7B-A9B5-1AAD15579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580812"/>
              </p:ext>
            </p:extLst>
          </p:nvPr>
        </p:nvGraphicFramePr>
        <p:xfrm>
          <a:off x="3077547" y="1646804"/>
          <a:ext cx="6036905" cy="2037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227">
                  <a:extLst>
                    <a:ext uri="{9D8B030D-6E8A-4147-A177-3AD203B41FA5}">
                      <a16:colId xmlns:a16="http://schemas.microsoft.com/office/drawing/2014/main" val="4117835633"/>
                    </a:ext>
                  </a:extLst>
                </a:gridCol>
                <a:gridCol w="1559169">
                  <a:extLst>
                    <a:ext uri="{9D8B030D-6E8A-4147-A177-3AD203B41FA5}">
                      <a16:colId xmlns:a16="http://schemas.microsoft.com/office/drawing/2014/main" val="3341441392"/>
                    </a:ext>
                  </a:extLst>
                </a:gridCol>
                <a:gridCol w="3759509">
                  <a:extLst>
                    <a:ext uri="{9D8B030D-6E8A-4147-A177-3AD203B41FA5}">
                      <a16:colId xmlns:a16="http://schemas.microsoft.com/office/drawing/2014/main" val="2686045164"/>
                    </a:ext>
                  </a:extLst>
                </a:gridCol>
              </a:tblGrid>
              <a:tr h="544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x-none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NR Slot length (ms)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Interruption length X (slots</a:t>
                      </a:r>
                      <a:r>
                        <a:rPr lang="x-none" sz="1600" baseline="30000">
                          <a:effectLst/>
                        </a:rPr>
                        <a:t>note 1</a:t>
                      </a:r>
                      <a:r>
                        <a:rPr lang="x-none" sz="1600">
                          <a:effectLst/>
                        </a:rPr>
                        <a:t>)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469243"/>
                  </a:ext>
                </a:extLst>
              </a:tr>
              <a:tr h="243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[1]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024775"/>
                  </a:ext>
                </a:extLst>
              </a:tr>
              <a:tr h="243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0.5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[</a:t>
                      </a: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x-none" sz="1600" dirty="0">
                          <a:effectLst/>
                        </a:rPr>
                        <a:t>]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9844726"/>
                  </a:ext>
                </a:extLst>
              </a:tr>
              <a:tr h="243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>
                          <a:effectLst/>
                        </a:rPr>
                        <a:t>0.25</a:t>
                      </a:r>
                      <a:r>
                        <a:rPr lang="x-none" sz="1600" baseline="30000">
                          <a:effectLst/>
                        </a:rPr>
                        <a:t> Note 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[</a:t>
                      </a:r>
                      <a:r>
                        <a:rPr lang="en-US" sz="1600" strike="noStrike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x-none" sz="1600" dirty="0">
                          <a:effectLst/>
                        </a:rPr>
                        <a:t>]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796959"/>
                  </a:ext>
                </a:extLst>
              </a:tr>
              <a:tr h="755818">
                <a:tc gridSpan="3">
                  <a:txBody>
                    <a:bodyPr/>
                    <a:lstStyle/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Note 1:	The same SCS of source cell and target cell is assumed.</a:t>
                      </a:r>
                      <a:endParaRPr lang="en-US" sz="14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Note 2:	Both source cell and target cell is on FR1.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618888"/>
                  </a:ext>
                </a:extLst>
              </a:tr>
            </a:tbl>
          </a:graphicData>
        </a:graphic>
      </p:graphicFrame>
      <p:pic>
        <p:nvPicPr>
          <p:cNvPr id="1025" name="Picture 7">
            <a:extLst>
              <a:ext uri="{FF2B5EF4-FFF2-40B4-BE49-F238E27FC236}">
                <a16:creationId xmlns:a16="http://schemas.microsoft.com/office/drawing/2014/main" id="{98FF4756-676B-4FD1-8F2B-80914B452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731" y="1581540"/>
            <a:ext cx="260831" cy="26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97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Agreements for DAPS handover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en-GB" u="sng" dirty="0"/>
              <a:t>Issue 1-3: When CBW relationship is different from that of BWP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no requirements for CBW relationship is different from that of BWP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1-4: Restriction on BWP for inter-frequency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RAN4 will not define requirement for the case where the BWP of target cell is partial overlapped with the BWP of source cell in frequency domain.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1-5: Requirement for inter-FR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Both FR1-FR2 and FR2-FR1 DAPS handover requirements need to be standardized.</a:t>
            </a:r>
          </a:p>
          <a:p>
            <a:pPr marL="0" indent="0" hangingPunct="0">
              <a:buNone/>
            </a:pPr>
            <a:endParaRPr lang="en-GB" dirty="0"/>
          </a:p>
          <a:p>
            <a:pPr hangingPunct="0"/>
            <a:r>
              <a:rPr lang="en-US" u="sng" dirty="0"/>
              <a:t>Other issue: Synchronization assumption</a:t>
            </a:r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Companies are encouraged to provide analysis on if requirement for intra-frequency DAPS handover are only applied for synchronous case</a:t>
            </a:r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Agreements for 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2-1: UE preparation time</a:t>
            </a:r>
            <a:endParaRPr lang="en-US" sz="2400" u="sng" dirty="0"/>
          </a:p>
          <a:p>
            <a:pPr marL="0" indent="0" hangingPunct="0">
              <a:buNone/>
            </a:pPr>
            <a:r>
              <a:rPr lang="en-GB" sz="2400" dirty="0">
                <a:highlight>
                  <a:srgbClr val="00FF00"/>
                </a:highlight>
              </a:rPr>
              <a:t>Agreement: </a:t>
            </a:r>
            <a:r>
              <a:rPr lang="en-GB" sz="2400" dirty="0"/>
              <a:t>T</a:t>
            </a:r>
            <a:r>
              <a:rPr lang="en-GB" sz="2400" baseline="-25000" dirty="0"/>
              <a:t>RRC_2</a:t>
            </a:r>
            <a:r>
              <a:rPr lang="en-GB" sz="2400" dirty="0"/>
              <a:t>/</a:t>
            </a:r>
            <a:r>
              <a:rPr lang="en-GB" sz="2400" dirty="0" err="1"/>
              <a:t>T</a:t>
            </a:r>
            <a:r>
              <a:rPr lang="en-GB" sz="2400" baseline="-25000" dirty="0" err="1"/>
              <a:t>CHO_execution</a:t>
            </a:r>
            <a:r>
              <a:rPr lang="en-US" sz="2400" dirty="0"/>
              <a:t> = 10ms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GB" u="sng" dirty="0"/>
              <a:t>Issue 2-2: Reformulate </a:t>
            </a:r>
            <a:r>
              <a:rPr lang="en-GB" u="sng" dirty="0" err="1"/>
              <a:t>Tmeasure</a:t>
            </a:r>
            <a:r>
              <a:rPr lang="en-GB" u="sng" dirty="0"/>
              <a:t>:</a:t>
            </a:r>
            <a:endParaRPr lang="en-US" u="sng" dirty="0"/>
          </a:p>
          <a:p>
            <a:pPr marL="0" indent="0" hangingPunct="0">
              <a:buNone/>
            </a:pPr>
            <a:r>
              <a:rPr lang="en-GB" sz="2400" dirty="0">
                <a:highlight>
                  <a:srgbClr val="00FF00"/>
                </a:highlight>
              </a:rPr>
              <a:t>Agreement: </a:t>
            </a:r>
            <a:r>
              <a:rPr lang="en-US" sz="2400" dirty="0" err="1"/>
              <a:t>T</a:t>
            </a:r>
            <a:r>
              <a:rPr lang="en-US" sz="2400" baseline="-25000" dirty="0" err="1"/>
              <a:t>measure</a:t>
            </a:r>
            <a:r>
              <a:rPr lang="en-US" sz="2400" dirty="0"/>
              <a:t> is updated to cover the following two parts: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1900" dirty="0"/>
              <a:t>Delay uncertainty which is the time from when the UE successfully decodes a CHO command until a condition exists at the measurement reference point which will trigger the CHO.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1900" dirty="0"/>
              <a:t>Measurement event evaluation delay which begins once the delay uncertainty ends, and ends when the UE starts to execute CHO</a:t>
            </a:r>
            <a:endParaRPr lang="en-US" sz="1900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709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Agreement for 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GB" u="sng" dirty="0"/>
              <a:t>Issue 3-1: Conditional </a:t>
            </a:r>
            <a:r>
              <a:rPr lang="en-GB" u="sng" dirty="0" err="1"/>
              <a:t>PSCell</a:t>
            </a:r>
            <a:r>
              <a:rPr lang="en-GB" u="sng" dirty="0"/>
              <a:t> addition/release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Requirements for conditional </a:t>
            </a:r>
            <a:r>
              <a:rPr lang="en-US" dirty="0" err="1"/>
              <a:t>PSCell</a:t>
            </a:r>
            <a:r>
              <a:rPr lang="en-US" dirty="0"/>
              <a:t> addition/release are not needed in this work item.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3-2: </a:t>
            </a:r>
            <a:r>
              <a:rPr lang="en-US" u="sng" dirty="0"/>
              <a:t>Where to capture conditional </a:t>
            </a:r>
            <a:r>
              <a:rPr lang="en-US" u="sng" dirty="0" err="1"/>
              <a:t>PSCell</a:t>
            </a:r>
            <a:r>
              <a:rPr lang="en-US" u="sng" dirty="0"/>
              <a:t> change </a:t>
            </a:r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conditional NR </a:t>
            </a:r>
            <a:r>
              <a:rPr lang="en-US" dirty="0" err="1"/>
              <a:t>PSCell</a:t>
            </a:r>
            <a:r>
              <a:rPr lang="en-US" dirty="0"/>
              <a:t> change requirement will only be introduced in TS38.133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3-3: Conditional </a:t>
            </a:r>
            <a:r>
              <a:rPr lang="en-GB" u="sng" dirty="0" err="1"/>
              <a:t>PSCell</a:t>
            </a:r>
            <a:r>
              <a:rPr lang="en-GB" u="sng" dirty="0"/>
              <a:t> change delay: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 err="1"/>
              <a:t>T</a:t>
            </a:r>
            <a:r>
              <a:rPr lang="en-GB" baseline="-25000" dirty="0" err="1"/>
              <a:t>config_PSCell_Conditional</a:t>
            </a:r>
            <a:r>
              <a:rPr lang="en-GB" dirty="0"/>
              <a:t> = </a:t>
            </a:r>
            <a:r>
              <a:rPr lang="en-GB" dirty="0" err="1"/>
              <a:t>T</a:t>
            </a:r>
            <a:r>
              <a:rPr lang="en-GB" baseline="-25000" dirty="0" err="1"/>
              <a:t>RRC_processing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measure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UE_preparation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processing</a:t>
            </a:r>
            <a:r>
              <a:rPr lang="en-GB" dirty="0"/>
              <a:t> + T</a:t>
            </a:r>
            <a:r>
              <a:rPr lang="en-GB" baseline="-25000" dirty="0"/>
              <a:t>∆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PSCell</a:t>
            </a:r>
            <a:r>
              <a:rPr lang="en-GB" baseline="-25000" dirty="0"/>
              <a:t>_ DU</a:t>
            </a:r>
            <a:r>
              <a:rPr lang="en-GB" dirty="0"/>
              <a:t> + 2 </a:t>
            </a:r>
            <a:r>
              <a:rPr lang="en-GB" dirty="0" err="1"/>
              <a:t>ms</a:t>
            </a:r>
            <a:endParaRPr lang="en-GB" dirty="0"/>
          </a:p>
          <a:p>
            <a:pPr marL="0" indent="0" hangingPunct="0">
              <a:buNone/>
            </a:pPr>
            <a:r>
              <a:rPr lang="en-GB" sz="2400" dirty="0"/>
              <a:t>Note: Agreement of </a:t>
            </a:r>
            <a:r>
              <a:rPr lang="en-GB" sz="2400" dirty="0" err="1"/>
              <a:t>T</a:t>
            </a:r>
            <a:r>
              <a:rPr lang="en-GB" sz="2400" baseline="-25000" dirty="0" err="1"/>
              <a:t>measure</a:t>
            </a:r>
            <a:r>
              <a:rPr lang="en-GB" sz="2400" dirty="0"/>
              <a:t> can be found in the next page. Definitions of rest term can be found in R4-2002224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7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4" y="1589"/>
            <a:ext cx="10857139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Agreement for 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3-3: </a:t>
            </a:r>
            <a:r>
              <a:rPr lang="en-US" u="sng" dirty="0" err="1"/>
              <a:t>T</a:t>
            </a:r>
            <a:r>
              <a:rPr lang="en-US" u="sng" baseline="-25000" dirty="0" err="1"/>
              <a:t>measure</a:t>
            </a:r>
            <a:r>
              <a:rPr lang="en-US" u="sng" dirty="0"/>
              <a:t> in conditional </a:t>
            </a:r>
            <a:r>
              <a:rPr lang="en-US" u="sng" dirty="0" err="1"/>
              <a:t>PSCell</a:t>
            </a:r>
            <a:r>
              <a:rPr lang="en-US" u="sng" dirty="0"/>
              <a:t> change delay:</a:t>
            </a:r>
            <a:endParaRPr lang="en-US" sz="2400" u="sng" dirty="0"/>
          </a:p>
          <a:p>
            <a:pPr marL="0" lvl="0" indent="0">
              <a:buNone/>
            </a:pPr>
            <a:r>
              <a:rPr lang="en-GB" sz="2000" dirty="0" err="1"/>
              <a:t>T</a:t>
            </a:r>
            <a:r>
              <a:rPr lang="en-GB" sz="2000" baseline="-25000" dirty="0" err="1"/>
              <a:t>measure</a:t>
            </a:r>
            <a:r>
              <a:rPr lang="en-GB" sz="2000" dirty="0"/>
              <a:t> includes the following two parts: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/>
              <a:t>Delay uncertainty which is the time from when the UE successfully decodes a CPC command until a condition exists at the measurement reference point which will trigger the CPC 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sz="2000" dirty="0"/>
              <a:t>Measurement event evaluation delay which begins once the delay uncertainty ends, and ends when the UE starts to execute </a:t>
            </a:r>
            <a:r>
              <a:rPr lang="en-US" sz="2000" dirty="0"/>
              <a:t>CPC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US" u="sng" dirty="0"/>
              <a:t>Issue 3-4: Interruption during conditional </a:t>
            </a:r>
            <a:r>
              <a:rPr lang="en-US" u="sng" dirty="0" err="1"/>
              <a:t>PSCell</a:t>
            </a:r>
            <a:r>
              <a:rPr lang="en-US" u="sng" dirty="0"/>
              <a:t> change:</a:t>
            </a:r>
          </a:p>
          <a:p>
            <a:pPr marL="0" indent="0" hangingPunct="0">
              <a:buNone/>
            </a:pPr>
            <a:r>
              <a:rPr lang="en-GB" sz="2400" dirty="0"/>
              <a:t>The interruption at conditional </a:t>
            </a:r>
            <a:r>
              <a:rPr lang="en-GB" sz="2400" dirty="0" err="1"/>
              <a:t>PSCell</a:t>
            </a:r>
            <a:r>
              <a:rPr lang="en-GB" sz="2400" dirty="0"/>
              <a:t> change shall be allowed only after the measurement evaluation delay.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2618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</TotalTime>
  <Words>558</Words>
  <Application>Microsoft Office PowerPoint</Application>
  <PresentationFormat>Widescreen</PresentationFormat>
  <Paragraphs>76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WF on NR Mobility Enhancements RRM requirements</vt:lpstr>
      <vt:lpstr>Background</vt:lpstr>
      <vt:lpstr>Agreements for DAPS handover </vt:lpstr>
      <vt:lpstr>Agreements for DAPS handover (cont.)</vt:lpstr>
      <vt:lpstr>Agreements for CHO</vt:lpstr>
      <vt:lpstr>Agreement for Conditional PSCell change</vt:lpstr>
      <vt:lpstr>Agreement for Conditional PSCell change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Li, Qiming</cp:lastModifiedBy>
  <cp:revision>46</cp:revision>
  <dcterms:created xsi:type="dcterms:W3CDTF">2020-03-02T17:24:24Z</dcterms:created>
  <dcterms:modified xsi:type="dcterms:W3CDTF">2020-03-05T04:19:39Z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0ec8f0d3-c2fd-4e89-ab0d-1dae4134e207</vt:lpwstr>
  </property>
  <property fmtid="{D5CDD505-2E9C-101B-9397-08002B2CF9AE}" pid="3" name="CTP_TimeStamp">
    <vt:lpwstr>2020-03-05 04:19:39Z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