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00185-E94A-45FB-BC8F-7F4DD699A8F3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8E749-83D5-42A9-A870-8AC6D6748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11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8E749-83D5-42A9-A870-8AC6D67486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94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8E749-83D5-42A9-A870-8AC6D67486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00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98E749-83D5-42A9-A870-8AC6D67486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05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0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3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5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4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1497F-B839-4405-8393-54063B8ED4F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D5B92D-C1D6-4F4D-9A35-742196D2A7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WF on NR Mobility Enhancements RRM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63153C7-90FD-45A9-BF64-956302D51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Intel Corporation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E8AB76A7-E345-489E-86E5-9C632EA7A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4" y="516873"/>
            <a:ext cx="1132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#94-e                             	            								  R4-2002224</a:t>
            </a:r>
          </a:p>
          <a:p>
            <a:r>
              <a:rPr lang="en-US" altLang="zh-CN" b="1" dirty="0"/>
              <a:t>Electronic Meeting, 24 Feb. – 6 Mar., 2020</a:t>
            </a:r>
          </a:p>
          <a:p>
            <a:endParaRPr lang="zh-CN" altLang="zh-CN" sz="1350" dirty="0"/>
          </a:p>
        </p:txBody>
      </p:sp>
    </p:spTree>
    <p:extLst>
      <p:ext uri="{BB962C8B-B14F-4D97-AF65-F5344CB8AC3E}">
        <p14:creationId xmlns:p14="http://schemas.microsoft.com/office/powerpoint/2010/main" val="258799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D21931-69F5-4145-BB6C-BC47DA8AB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233B71-5988-48BD-8395-9F771CC12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Agreements in this way forward are based on email discussion in R4-2002173 Email discussion summary for RAN4#94e_#50_NR_Mob_enh_RRM </a:t>
            </a:r>
          </a:p>
        </p:txBody>
      </p:sp>
    </p:spTree>
    <p:extLst>
      <p:ext uri="{BB962C8B-B14F-4D97-AF65-F5344CB8AC3E}">
        <p14:creationId xmlns:p14="http://schemas.microsoft.com/office/powerpoint/2010/main" val="284092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DAPS handover: Agreement in 1</a:t>
            </a:r>
            <a:r>
              <a:rPr lang="en-US" sz="4000" b="1" baseline="30000" dirty="0"/>
              <a:t>st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/>
          </a:bodyPr>
          <a:lstStyle/>
          <a:p>
            <a:pPr hangingPunct="0"/>
            <a:r>
              <a:rPr lang="en-GB" u="sng" dirty="0"/>
              <a:t>Issue 1-3: When CBW relationship is different from that of BWP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GB" dirty="0"/>
              <a:t>no requirements for CBW relationship is different from that of BWP</a:t>
            </a:r>
          </a:p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en-GB" u="sng" dirty="0"/>
              <a:t>Issue 1-4: Restriction on BWP for inter-frequency DAPS HO: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GB" dirty="0"/>
              <a:t>For inter-frequency DAPS HO, the BWP of target cell is non-overlapped with the BWP of source cell in frequency domain.</a:t>
            </a:r>
          </a:p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en-GB" u="sng" dirty="0"/>
              <a:t>Issue 1-5: Requirement for inter-FR DAPS HO: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GB" dirty="0"/>
              <a:t>Both FR1-FR2 and FR2-FR1 DAPS handover requirements need to be standardized..</a:t>
            </a:r>
            <a:endParaRPr lang="en-US" dirty="0"/>
          </a:p>
          <a:p>
            <a:pPr marL="0" indent="0" hangingPunct="0">
              <a:spcAft>
                <a:spcPts val="60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7554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DAPS handover: way forward for 2</a:t>
            </a:r>
            <a:r>
              <a:rPr lang="en-US" sz="4000" b="1" baseline="30000" dirty="0"/>
              <a:t>nd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/>
          </a:bodyPr>
          <a:lstStyle/>
          <a:p>
            <a:pPr hangingPunct="0"/>
            <a:r>
              <a:rPr lang="en-US" u="sng" dirty="0"/>
              <a:t>Issue 1-1: Interruption in intra-frequency DAPS HO D1</a:t>
            </a:r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r>
              <a:rPr lang="en-US" sz="2400" dirty="0"/>
              <a:t>Companies are encouraged to provide discussion on interruption for inter-FR DAPS handover.</a:t>
            </a:r>
          </a:p>
          <a:p>
            <a:pPr marL="0" indent="0" hangingPunct="0">
              <a:buNone/>
            </a:pPr>
            <a:endParaRPr lang="en-US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3C5FD989-3EDB-4A7B-A9B5-1AAD15579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75879"/>
              </p:ext>
            </p:extLst>
          </p:nvPr>
        </p:nvGraphicFramePr>
        <p:xfrm>
          <a:off x="2528596" y="1919774"/>
          <a:ext cx="6690050" cy="3018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933">
                  <a:extLst>
                    <a:ext uri="{9D8B030D-6E8A-4147-A177-3AD203B41FA5}">
                      <a16:colId xmlns:a16="http://schemas.microsoft.com/office/drawing/2014/main" xmlns="" val="4117835633"/>
                    </a:ext>
                  </a:extLst>
                </a:gridCol>
                <a:gridCol w="1727859">
                  <a:extLst>
                    <a:ext uri="{9D8B030D-6E8A-4147-A177-3AD203B41FA5}">
                      <a16:colId xmlns:a16="http://schemas.microsoft.com/office/drawing/2014/main" xmlns="" val="3341441392"/>
                    </a:ext>
                  </a:extLst>
                </a:gridCol>
                <a:gridCol w="4166258">
                  <a:extLst>
                    <a:ext uri="{9D8B030D-6E8A-4147-A177-3AD203B41FA5}">
                      <a16:colId xmlns:a16="http://schemas.microsoft.com/office/drawing/2014/main" xmlns="" val="2686045164"/>
                    </a:ext>
                  </a:extLst>
                </a:gridCol>
              </a:tblGrid>
              <a:tr h="8871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x-none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NR Slot length (ms)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Interruption length X (slots</a:t>
                      </a:r>
                      <a:r>
                        <a:rPr lang="x-none" sz="1800" baseline="30000">
                          <a:effectLst/>
                        </a:rPr>
                        <a:t>note 1</a:t>
                      </a:r>
                      <a:r>
                        <a:rPr lang="x-none" sz="1800">
                          <a:effectLst/>
                        </a:rPr>
                        <a:t>)</a:t>
                      </a:r>
                      <a:endParaRPr lang="en-US" sz="16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59469243"/>
                  </a:ext>
                </a:extLst>
              </a:tr>
              <a:tr h="3145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[1]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13024775"/>
                  </a:ext>
                </a:extLst>
              </a:tr>
              <a:tr h="3145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0.5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[</a:t>
                      </a:r>
                      <a:r>
                        <a:rPr lang="en-US" sz="1800" dirty="0">
                          <a:effectLst/>
                        </a:rPr>
                        <a:t>2</a:t>
                      </a:r>
                      <a:r>
                        <a:rPr lang="x-none" sz="1800" dirty="0">
                          <a:effectLst/>
                        </a:rPr>
                        <a:t>]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59844726"/>
                  </a:ext>
                </a:extLst>
              </a:tr>
              <a:tr h="3145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>
                          <a:effectLst/>
                        </a:rPr>
                        <a:t>0.25</a:t>
                      </a:r>
                      <a:r>
                        <a:rPr lang="x-none" sz="1800" baseline="30000">
                          <a:effectLst/>
                        </a:rPr>
                        <a:t> Note 2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 dirty="0" smtClean="0">
                          <a:solidFill>
                            <a:srgbClr val="FF0000"/>
                          </a:solidFill>
                          <a:effectLst/>
                        </a:rPr>
                        <a:t>[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TBD</a:t>
                      </a:r>
                      <a:r>
                        <a:rPr lang="x-none" sz="1800" dirty="0" smtClean="0">
                          <a:solidFill>
                            <a:srgbClr val="FF0000"/>
                          </a:solidFill>
                          <a:effectLst/>
                        </a:rPr>
                        <a:t>]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23796959"/>
                  </a:ext>
                </a:extLst>
              </a:tr>
              <a:tr h="1187728">
                <a:tc gridSpan="3">
                  <a:txBody>
                    <a:bodyPr/>
                    <a:lstStyle/>
                    <a:p>
                      <a:pPr marL="540385" marR="0" indent="-540385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Note 1:	The same SCS of source cell and target cell is assumed.</a:t>
                      </a:r>
                      <a:endParaRPr lang="en-US" sz="1600" dirty="0">
                        <a:effectLst/>
                      </a:endParaRPr>
                    </a:p>
                    <a:p>
                      <a:pPr marL="540385" marR="0" indent="-540385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800" dirty="0">
                          <a:effectLst/>
                        </a:rPr>
                        <a:t>Note 2:	Both source cell and target cell is on FR1.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2618888"/>
                  </a:ext>
                </a:extLst>
              </a:tr>
            </a:tbl>
          </a:graphicData>
        </a:graphic>
      </p:graphicFrame>
      <p:pic>
        <p:nvPicPr>
          <p:cNvPr id="1025" name="Picture 7">
            <a:extLst>
              <a:ext uri="{FF2B5EF4-FFF2-40B4-BE49-F238E27FC236}">
                <a16:creationId xmlns:a16="http://schemas.microsoft.com/office/drawing/2014/main" xmlns="" id="{98FF4756-676B-4FD1-8F2B-80914B452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152" y="2262674"/>
            <a:ext cx="260831" cy="26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61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Conditional handover: way forward for 2</a:t>
            </a:r>
            <a:r>
              <a:rPr lang="en-US" sz="4000" b="1" baseline="30000" dirty="0"/>
              <a:t>nd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/>
          </a:bodyPr>
          <a:lstStyle/>
          <a:p>
            <a:pPr hangingPunct="0"/>
            <a:r>
              <a:rPr lang="en-US" u="sng" dirty="0"/>
              <a:t>Issue 2-1: UE preparation time</a:t>
            </a:r>
            <a:endParaRPr lang="en-US" sz="2400" u="sng" dirty="0"/>
          </a:p>
          <a:p>
            <a:pPr marL="0" indent="0" hangingPunct="0">
              <a:buNone/>
            </a:pPr>
            <a:r>
              <a:rPr lang="en-GB" sz="2400" dirty="0"/>
              <a:t>T</a:t>
            </a:r>
            <a:r>
              <a:rPr lang="en-GB" sz="2400" baseline="-25000" dirty="0"/>
              <a:t>RRC_2</a:t>
            </a:r>
            <a:r>
              <a:rPr lang="en-GB" sz="2400" dirty="0"/>
              <a:t>/</a:t>
            </a:r>
            <a:r>
              <a:rPr lang="en-GB" sz="2400" dirty="0" err="1"/>
              <a:t>T</a:t>
            </a:r>
            <a:r>
              <a:rPr lang="en-GB" sz="2400" baseline="-25000" dirty="0" err="1"/>
              <a:t>CHO_execution</a:t>
            </a:r>
            <a:r>
              <a:rPr lang="en-US" sz="2400" dirty="0"/>
              <a:t> = 10ms</a:t>
            </a:r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hangingPunct="0"/>
            <a:r>
              <a:rPr lang="en-GB" u="sng" dirty="0"/>
              <a:t>Issue 2-2: Reformulate </a:t>
            </a:r>
            <a:r>
              <a:rPr lang="en-GB" u="sng" dirty="0" err="1"/>
              <a:t>Tmeasure</a:t>
            </a:r>
            <a:r>
              <a:rPr lang="en-GB" u="sng" dirty="0"/>
              <a:t>:</a:t>
            </a:r>
            <a:endParaRPr lang="en-US" u="sng" dirty="0"/>
          </a:p>
          <a:p>
            <a:pPr marL="0" indent="0" hangingPunct="0">
              <a:buNone/>
            </a:pPr>
            <a:r>
              <a:rPr lang="en-US" sz="2400" dirty="0" err="1"/>
              <a:t>T</a:t>
            </a:r>
            <a:r>
              <a:rPr lang="en-US" sz="2400" baseline="-25000" dirty="0" err="1"/>
              <a:t>measure</a:t>
            </a:r>
            <a:r>
              <a:rPr lang="en-US" sz="2400" dirty="0"/>
              <a:t> is updated to cover delay uncertainty in waiting an event that will trigger the conditional handover to the target cell after UE successfully decoding the RRC message including CHO execution condition.</a:t>
            </a:r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u="sng" dirty="0"/>
          </a:p>
          <a:p>
            <a:pPr marL="0" indent="0" hangingPunc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7094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Conditional </a:t>
            </a:r>
            <a:r>
              <a:rPr lang="en-US" sz="4000" b="1" dirty="0" err="1"/>
              <a:t>PSCell</a:t>
            </a:r>
            <a:r>
              <a:rPr lang="en-US" sz="4000" b="1" dirty="0"/>
              <a:t> change: Agreement in 1</a:t>
            </a:r>
            <a:r>
              <a:rPr lang="en-US" sz="4000" b="1" baseline="30000" dirty="0"/>
              <a:t>st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 lnSpcReduction="10000"/>
          </a:bodyPr>
          <a:lstStyle/>
          <a:p>
            <a:pPr hangingPunct="0"/>
            <a:r>
              <a:rPr lang="en-GB" u="sng" dirty="0"/>
              <a:t>Issue 3-1: Conditional </a:t>
            </a:r>
            <a:r>
              <a:rPr lang="en-GB" u="sng" dirty="0" err="1"/>
              <a:t>PSCell</a:t>
            </a:r>
            <a:r>
              <a:rPr lang="en-GB" u="sng" dirty="0"/>
              <a:t> addition/release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US" dirty="0"/>
              <a:t>Requirements for conditional </a:t>
            </a:r>
            <a:r>
              <a:rPr lang="en-US" dirty="0" err="1"/>
              <a:t>PSCell</a:t>
            </a:r>
            <a:r>
              <a:rPr lang="en-US" dirty="0"/>
              <a:t> addition/release are not needed in this work item.</a:t>
            </a:r>
          </a:p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en-GB" u="sng" dirty="0"/>
              <a:t>Issue 3-2: </a:t>
            </a:r>
            <a:r>
              <a:rPr lang="en-US" u="sng" dirty="0"/>
              <a:t>Where to capture conditional </a:t>
            </a:r>
            <a:r>
              <a:rPr lang="en-US" u="sng" dirty="0" err="1"/>
              <a:t>PSCell</a:t>
            </a:r>
            <a:r>
              <a:rPr lang="en-US" u="sng" dirty="0"/>
              <a:t> change </a:t>
            </a:r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US" dirty="0"/>
              <a:t>conditional NR </a:t>
            </a:r>
            <a:r>
              <a:rPr lang="en-US" dirty="0" err="1"/>
              <a:t>PSCell</a:t>
            </a:r>
            <a:r>
              <a:rPr lang="en-US" dirty="0"/>
              <a:t> change requirement will only be introduced in TS38.133</a:t>
            </a:r>
          </a:p>
          <a:p>
            <a:pPr marL="0" indent="0" hangingPunct="0">
              <a:buNone/>
            </a:pPr>
            <a:endParaRPr lang="en-US" dirty="0"/>
          </a:p>
          <a:p>
            <a:pPr hangingPunct="0"/>
            <a:r>
              <a:rPr lang="en-GB" u="sng" dirty="0"/>
              <a:t>Issue 3-3: Conditional </a:t>
            </a:r>
            <a:r>
              <a:rPr lang="en-GB" u="sng" dirty="0" err="1"/>
              <a:t>PSCell</a:t>
            </a:r>
            <a:r>
              <a:rPr lang="en-GB" u="sng" dirty="0"/>
              <a:t> change delay:</a:t>
            </a:r>
            <a:endParaRPr lang="en-US" dirty="0"/>
          </a:p>
          <a:p>
            <a:pPr marL="0" indent="0" hangingPunct="0">
              <a:buNone/>
            </a:pPr>
            <a:r>
              <a:rPr lang="en-GB" dirty="0">
                <a:highlight>
                  <a:srgbClr val="00FF00"/>
                </a:highlight>
              </a:rPr>
              <a:t>Agreement: </a:t>
            </a:r>
            <a:r>
              <a:rPr lang="en-GB" dirty="0" err="1"/>
              <a:t>T</a:t>
            </a:r>
            <a:r>
              <a:rPr lang="en-GB" baseline="-25000" dirty="0" err="1"/>
              <a:t>config_PSCell_Conditional</a:t>
            </a:r>
            <a:r>
              <a:rPr lang="en-GB" dirty="0"/>
              <a:t> = </a:t>
            </a:r>
            <a:r>
              <a:rPr lang="en-GB" dirty="0" err="1"/>
              <a:t>T</a:t>
            </a:r>
            <a:r>
              <a:rPr lang="en-GB" baseline="-25000" dirty="0" err="1"/>
              <a:t>RRC_processing</a:t>
            </a:r>
            <a:r>
              <a:rPr lang="en-GB" dirty="0"/>
              <a:t> + </a:t>
            </a:r>
            <a:r>
              <a:rPr lang="en-GB" dirty="0" err="1"/>
              <a:t>T</a:t>
            </a:r>
            <a:r>
              <a:rPr lang="en-GB" baseline="-25000" dirty="0" err="1"/>
              <a:t>measure</a:t>
            </a:r>
            <a:r>
              <a:rPr lang="en-GB" dirty="0"/>
              <a:t> + </a:t>
            </a:r>
            <a:r>
              <a:rPr lang="en-GB" dirty="0" err="1"/>
              <a:t>T</a:t>
            </a:r>
            <a:r>
              <a:rPr lang="en-GB" baseline="-25000" dirty="0" err="1"/>
              <a:t>UE_preparation</a:t>
            </a:r>
            <a:r>
              <a:rPr lang="en-GB" dirty="0"/>
              <a:t> + </a:t>
            </a:r>
            <a:r>
              <a:rPr lang="en-GB" dirty="0" err="1"/>
              <a:t>T</a:t>
            </a:r>
            <a:r>
              <a:rPr lang="en-GB" baseline="-25000" dirty="0" err="1"/>
              <a:t>processing</a:t>
            </a:r>
            <a:r>
              <a:rPr lang="en-GB" dirty="0"/>
              <a:t> + T</a:t>
            </a:r>
            <a:r>
              <a:rPr lang="en-GB" baseline="-25000" dirty="0"/>
              <a:t>∆</a:t>
            </a:r>
            <a:r>
              <a:rPr lang="en-GB" dirty="0"/>
              <a:t> + </a:t>
            </a:r>
            <a:r>
              <a:rPr lang="en-GB" dirty="0" err="1"/>
              <a:t>T</a:t>
            </a:r>
            <a:r>
              <a:rPr lang="en-GB" baseline="-25000" dirty="0" err="1"/>
              <a:t>PSCell</a:t>
            </a:r>
            <a:r>
              <a:rPr lang="en-GB" baseline="-25000" dirty="0"/>
              <a:t>_ DU</a:t>
            </a:r>
            <a:r>
              <a:rPr lang="en-GB" dirty="0"/>
              <a:t> + 2 </a:t>
            </a:r>
            <a:r>
              <a:rPr lang="en-GB" dirty="0" err="1"/>
              <a:t>ms</a:t>
            </a:r>
            <a:endParaRPr lang="en-GB" dirty="0"/>
          </a:p>
          <a:p>
            <a:pPr marL="0" indent="0" hangingPunct="0">
              <a:buNone/>
            </a:pPr>
            <a:r>
              <a:rPr lang="en-GB" sz="2400" dirty="0"/>
              <a:t>Note: definition of each term can be found in R4-2002224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97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4" y="1589"/>
            <a:ext cx="10857139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Conditional </a:t>
            </a:r>
            <a:r>
              <a:rPr lang="en-US" sz="4000" b="1" dirty="0" err="1"/>
              <a:t>PSCell</a:t>
            </a:r>
            <a:r>
              <a:rPr lang="en-US" sz="4000" b="1" dirty="0"/>
              <a:t> change: way forward for 2</a:t>
            </a:r>
            <a:r>
              <a:rPr lang="en-US" sz="4000" b="1" baseline="30000" dirty="0"/>
              <a:t>nd</a:t>
            </a:r>
            <a:r>
              <a:rPr lang="en-US" sz="4000" b="1" dirty="0"/>
              <a:t> 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397498"/>
          </a:xfrm>
        </p:spPr>
        <p:txBody>
          <a:bodyPr>
            <a:normAutofit/>
          </a:bodyPr>
          <a:lstStyle/>
          <a:p>
            <a:pPr hangingPunct="0"/>
            <a:r>
              <a:rPr lang="en-US" u="sng" dirty="0"/>
              <a:t>Issue 3-3: </a:t>
            </a:r>
            <a:r>
              <a:rPr lang="en-US" u="sng" dirty="0" err="1"/>
              <a:t>T</a:t>
            </a:r>
            <a:r>
              <a:rPr lang="en-US" u="sng" baseline="-25000" dirty="0" err="1"/>
              <a:t>measure</a:t>
            </a:r>
            <a:r>
              <a:rPr lang="en-US" u="sng" dirty="0"/>
              <a:t> in conditional </a:t>
            </a:r>
            <a:r>
              <a:rPr lang="en-US" u="sng" dirty="0" err="1"/>
              <a:t>PSCell</a:t>
            </a:r>
            <a:r>
              <a:rPr lang="en-US" u="sng" dirty="0"/>
              <a:t> change delay:</a:t>
            </a:r>
            <a:endParaRPr lang="en-US" sz="2400" u="sng" dirty="0"/>
          </a:p>
          <a:p>
            <a:pPr marL="0" indent="0" hangingPunct="0">
              <a:buNone/>
            </a:pPr>
            <a:r>
              <a:rPr lang="en-US" sz="2400" dirty="0"/>
              <a:t>Reuse the same framework as agreed in conditional handover delay, i.e. </a:t>
            </a:r>
            <a:r>
              <a:rPr lang="en-US" sz="2400" dirty="0" err="1"/>
              <a:t>T</a:t>
            </a:r>
            <a:r>
              <a:rPr lang="en-US" sz="2400" baseline="-25000" dirty="0" err="1"/>
              <a:t>measure</a:t>
            </a:r>
            <a:r>
              <a:rPr lang="en-US" sz="2400" dirty="0"/>
              <a:t> includes </a:t>
            </a:r>
          </a:p>
          <a:p>
            <a:pPr marL="0" indent="0" hangingPunct="0">
              <a:buNone/>
            </a:pPr>
            <a:r>
              <a:rPr lang="en-GB" sz="2400" dirty="0"/>
              <a:t>1) delay uncertainty in waiting an event that will trigger the conditional </a:t>
            </a:r>
            <a:r>
              <a:rPr lang="en-GB" sz="2400" dirty="0" err="1"/>
              <a:t>PSCell</a:t>
            </a:r>
            <a:r>
              <a:rPr lang="en-GB" sz="2400" dirty="0"/>
              <a:t> change after UE successfully decoding the RRC message including conditional </a:t>
            </a:r>
            <a:r>
              <a:rPr lang="en-GB" sz="2400" dirty="0" err="1"/>
              <a:t>PSCell</a:t>
            </a:r>
            <a:r>
              <a:rPr lang="en-GB" sz="2400" dirty="0"/>
              <a:t> change execution condition. </a:t>
            </a:r>
          </a:p>
          <a:p>
            <a:pPr marL="0" indent="0">
              <a:buNone/>
            </a:pPr>
            <a:r>
              <a:rPr lang="en-GB" sz="2400" dirty="0"/>
              <a:t>2) measurement delay between the event that will trigger the conditional </a:t>
            </a:r>
            <a:r>
              <a:rPr lang="en-GB" sz="2400" dirty="0" err="1"/>
              <a:t>PSCell</a:t>
            </a:r>
            <a:r>
              <a:rPr lang="en-GB" sz="2400" dirty="0"/>
              <a:t> change and the point when the UE starts to execute conditional </a:t>
            </a:r>
            <a:r>
              <a:rPr lang="en-GB" sz="2400" dirty="0" err="1"/>
              <a:t>PSCell</a:t>
            </a:r>
            <a:r>
              <a:rPr lang="en-GB" sz="2400" dirty="0"/>
              <a:t> change.</a:t>
            </a:r>
            <a:endParaRPr lang="en-US" sz="2400" dirty="0"/>
          </a:p>
          <a:p>
            <a:pPr marL="0" indent="0" hangingPunct="0">
              <a:buNone/>
            </a:pPr>
            <a:endParaRPr lang="en-US" sz="2400" u="sng" dirty="0"/>
          </a:p>
          <a:p>
            <a:pPr hangingPunct="0"/>
            <a:r>
              <a:rPr lang="en-US" u="sng" dirty="0"/>
              <a:t>Issue 3-4: Interruption during conditional </a:t>
            </a:r>
            <a:r>
              <a:rPr lang="en-US" u="sng" dirty="0" err="1"/>
              <a:t>PSCell</a:t>
            </a:r>
            <a:r>
              <a:rPr lang="en-US" u="sng" dirty="0"/>
              <a:t> change:</a:t>
            </a:r>
          </a:p>
          <a:p>
            <a:pPr marL="0" indent="0" hangingPunct="0">
              <a:buNone/>
            </a:pPr>
            <a:r>
              <a:rPr lang="en-GB" sz="2400" dirty="0"/>
              <a:t>The interruption at conditional </a:t>
            </a:r>
            <a:r>
              <a:rPr lang="en-GB" sz="2400" dirty="0" err="1"/>
              <a:t>PSCell</a:t>
            </a:r>
            <a:r>
              <a:rPr lang="en-GB" sz="2400" dirty="0"/>
              <a:t> change shall be allowed only after UE detects an event for conditional </a:t>
            </a:r>
            <a:r>
              <a:rPr lang="en-GB" sz="2400" dirty="0" err="1"/>
              <a:t>PSCell</a:t>
            </a:r>
            <a:r>
              <a:rPr lang="en-GB" sz="2400" dirty="0"/>
              <a:t> change.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726186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457</Words>
  <Application>Microsoft Office PowerPoint</Application>
  <PresentationFormat>Widescreen</PresentationFormat>
  <Paragraphs>68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等线</vt:lpstr>
      <vt:lpstr>SimSun</vt:lpstr>
      <vt:lpstr>Arial</vt:lpstr>
      <vt:lpstr>Calibri</vt:lpstr>
      <vt:lpstr>Calibri Light</vt:lpstr>
      <vt:lpstr>Times New Roman</vt:lpstr>
      <vt:lpstr>Office Theme</vt:lpstr>
      <vt:lpstr>WF on NR Mobility Enhancements RRM requirements</vt:lpstr>
      <vt:lpstr>Background</vt:lpstr>
      <vt:lpstr>DAPS handover: Agreement in 1st round </vt:lpstr>
      <vt:lpstr>DAPS handover: way forward for 2nd round </vt:lpstr>
      <vt:lpstr>Conditional handover: way forward for 2nd round </vt:lpstr>
      <vt:lpstr>Conditional PSCell change: Agreement in 1st round </vt:lpstr>
      <vt:lpstr>Conditional PSCell change: way forward for 2nd round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Intel_RAN4#94e</dc:creator>
  <cp:keywords>CTPClassification=CTP_NT</cp:keywords>
  <cp:lastModifiedBy>Althea Huang (黃汀華)</cp:lastModifiedBy>
  <cp:revision>32</cp:revision>
  <dcterms:created xsi:type="dcterms:W3CDTF">2020-03-02T17:24:24Z</dcterms:created>
  <dcterms:modified xsi:type="dcterms:W3CDTF">2020-03-04T16:15:42Z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0ec8f0d3-c2fd-4e89-ab0d-1dae4134e207</vt:lpwstr>
  </property>
  <property fmtid="{D5CDD505-2E9C-101B-9397-08002B2CF9AE}" pid="3" name="CTP_TimeStamp">
    <vt:lpwstr>2020-03-04 05:20:18Z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