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NR Mobility Enhancements RRM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#94-e                             	            								  R4-2002224</a:t>
            </a:r>
          </a:p>
          <a:p>
            <a:r>
              <a:rPr lang="en-US" altLang="zh-CN" b="1" dirty="0"/>
              <a:t>Electronic Meeting, 24 Feb. – 6 Mar.,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Agreements in this way forward are based on email discussion in R4-2002173 Email discussion summary for RAN4#94e_#50_NR_Mob_enh_RRM 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tentative agreements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929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sz="2400" u="sng" dirty="0"/>
              <a:t>Issue 1-1: Interruption in intra-frequency DAPS HO D1</a:t>
            </a:r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r>
              <a:rPr lang="en-US" sz="2000" dirty="0">
                <a:solidFill>
                  <a:srgbClr val="FF0000"/>
                </a:solidFill>
              </a:rPr>
              <a:t>X value:</a:t>
            </a:r>
          </a:p>
          <a:p>
            <a:pPr marL="457200" indent="-457200" hangingPunct="0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Option 1: 3 (slots)</a:t>
            </a:r>
          </a:p>
          <a:p>
            <a:pPr marL="457200" indent="-457200" hangingPunct="0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Option 2: 4 (slots)</a:t>
            </a:r>
          </a:p>
          <a:p>
            <a:pPr marL="0" indent="0" hangingPunc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hangingPunct="0"/>
            <a:r>
              <a:rPr lang="en-US" sz="2400" u="sng" dirty="0">
                <a:solidFill>
                  <a:srgbClr val="FF0000"/>
                </a:solidFill>
              </a:rPr>
              <a:t>Issue 1-2: power imbalance</a:t>
            </a:r>
          </a:p>
          <a:p>
            <a:pPr marL="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Companies are encouraged to provide further analysis on side condition of power imbalance for intra-frequency DAPS HO.</a:t>
            </a:r>
          </a:p>
          <a:p>
            <a:pPr marL="0" indent="0" hangingPunc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FD989-3EDB-4A7B-A9B5-1AAD155797B5}"/>
              </a:ext>
            </a:extLst>
          </p:cNvPr>
          <p:cNvGraphicFramePr>
            <a:graphicFrameLocks noGrp="1"/>
          </p:cNvGraphicFramePr>
          <p:nvPr/>
        </p:nvGraphicFramePr>
        <p:xfrm>
          <a:off x="2915135" y="1391126"/>
          <a:ext cx="6036905" cy="2037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227">
                  <a:extLst>
                    <a:ext uri="{9D8B030D-6E8A-4147-A177-3AD203B41FA5}">
                      <a16:colId xmlns:a16="http://schemas.microsoft.com/office/drawing/2014/main" val="4117835633"/>
                    </a:ext>
                  </a:extLst>
                </a:gridCol>
                <a:gridCol w="1559169">
                  <a:extLst>
                    <a:ext uri="{9D8B030D-6E8A-4147-A177-3AD203B41FA5}">
                      <a16:colId xmlns:a16="http://schemas.microsoft.com/office/drawing/2014/main" val="3341441392"/>
                    </a:ext>
                  </a:extLst>
                </a:gridCol>
                <a:gridCol w="3759509">
                  <a:extLst>
                    <a:ext uri="{9D8B030D-6E8A-4147-A177-3AD203B41FA5}">
                      <a16:colId xmlns:a16="http://schemas.microsoft.com/office/drawing/2014/main" val="2686045164"/>
                    </a:ext>
                  </a:extLst>
                </a:gridCol>
              </a:tblGrid>
              <a:tr h="544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NR Slot length (ms)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Interruption length X (slots</a:t>
                      </a:r>
                      <a:r>
                        <a:rPr lang="x-none" sz="1600" baseline="30000">
                          <a:effectLst/>
                        </a:rPr>
                        <a:t>note 1</a:t>
                      </a:r>
                      <a:r>
                        <a:rPr lang="x-none" sz="1600">
                          <a:effectLst/>
                        </a:rPr>
                        <a:t>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469243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[1]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024775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0.5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x-none" sz="1600" dirty="0">
                          <a:effectLst/>
                        </a:rPr>
                        <a:t>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9844726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0.25</a:t>
                      </a:r>
                      <a:r>
                        <a:rPr lang="x-none" sz="1600" baseline="30000">
                          <a:effectLst/>
                        </a:rPr>
                        <a:t> Note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[</a:t>
                      </a:r>
                      <a:r>
                        <a:rPr lang="en-US" sz="1600" strike="sngStrike" dirty="0">
                          <a:solidFill>
                            <a:srgbClr val="FF0000"/>
                          </a:solidFill>
                          <a:effectLst/>
                        </a:rPr>
                        <a:t>3X</a:t>
                      </a:r>
                      <a:r>
                        <a:rPr lang="x-none" sz="1600" dirty="0">
                          <a:effectLst/>
                        </a:rPr>
                        <a:t>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796959"/>
                  </a:ext>
                </a:extLst>
              </a:tr>
              <a:tr h="755818">
                <a:tc gridSpan="3">
                  <a:txBody>
                    <a:bodyPr/>
                    <a:lstStyle/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Note 1:	The same SCS of source cell and target cell is assumed.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Note 2:	Both source cell and target cell is on FR1.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18888"/>
                  </a:ext>
                </a:extLst>
              </a:tr>
            </a:tbl>
          </a:graphicData>
        </a:graphic>
      </p:graphicFrame>
      <p:pic>
        <p:nvPicPr>
          <p:cNvPr id="1025" name="Picture 7">
            <a:extLst>
              <a:ext uri="{FF2B5EF4-FFF2-40B4-BE49-F238E27FC236}">
                <a16:creationId xmlns:a16="http://schemas.microsoft.com/office/drawing/2014/main" id="{98FF4756-676B-4FD1-8F2B-80914B45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31" y="1581540"/>
            <a:ext cx="260831" cy="26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3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GB" u="sng" dirty="0"/>
              <a:t>Issue 1-3: When CBW relationship is different from that of BWP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no requirements for CBW relationship is different from that of BWP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1-4: Restriction on BWP for inter-frequency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strike="sngStrike" dirty="0">
                <a:solidFill>
                  <a:srgbClr val="FF0000"/>
                </a:solidFill>
              </a:rPr>
              <a:t>For inter-frequency DAPS HO, the BWP of target cell is non-overlapped with the BWP of source cell in frequency domain. </a:t>
            </a:r>
            <a:r>
              <a:rPr lang="en-GB" dirty="0">
                <a:solidFill>
                  <a:srgbClr val="FF0000"/>
                </a:solidFill>
              </a:rPr>
              <a:t>RAN4 will not define requirement for the case where the BWP of target cell is partial overlapped with the BWP of source cell in frequency domain.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1-5: Requirement for inter-FR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Both FR1-FR2 and FR2-FR1 DAPS handover requirements need to be standardized.</a:t>
            </a:r>
          </a:p>
          <a:p>
            <a:pPr marL="0" indent="0" hangingPunct="0">
              <a:buNone/>
            </a:pPr>
            <a:endParaRPr lang="en-GB" dirty="0"/>
          </a:p>
          <a:p>
            <a:pPr hangingPunct="0"/>
            <a:r>
              <a:rPr lang="en-US" u="sng" dirty="0">
                <a:solidFill>
                  <a:srgbClr val="FF0000"/>
                </a:solidFill>
              </a:rPr>
              <a:t>Other issue: synchronization assumption</a:t>
            </a:r>
          </a:p>
          <a:p>
            <a:pPr marL="0" indent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Companies are encouraged to provide analysis on if requirement for intra-frequency DAPS handover are only applied for synchronous case</a:t>
            </a: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handover: tentative agreements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2-1: UE preparation time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GB" sz="2400" dirty="0"/>
              <a:t>T</a:t>
            </a:r>
            <a:r>
              <a:rPr lang="en-GB" sz="2400" baseline="-25000" dirty="0"/>
              <a:t>RRC_2</a:t>
            </a:r>
            <a:r>
              <a:rPr lang="en-GB" sz="2400" dirty="0"/>
              <a:t>/</a:t>
            </a:r>
            <a:r>
              <a:rPr lang="en-GB" sz="2400" dirty="0" err="1"/>
              <a:t>T</a:t>
            </a:r>
            <a:r>
              <a:rPr lang="en-GB" sz="2400" baseline="-25000" dirty="0" err="1"/>
              <a:t>CHO_execution</a:t>
            </a:r>
            <a:r>
              <a:rPr lang="en-US" sz="2400" dirty="0"/>
              <a:t> = 10ms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GB" u="sng" dirty="0"/>
              <a:t>Issue 2-2: Reformulate </a:t>
            </a:r>
            <a:r>
              <a:rPr lang="en-GB" u="sng" dirty="0" err="1"/>
              <a:t>Tmeasure</a:t>
            </a:r>
            <a:r>
              <a:rPr lang="en-GB" u="sng" dirty="0"/>
              <a:t>:</a:t>
            </a:r>
            <a:endParaRPr lang="en-US" u="sng" dirty="0"/>
          </a:p>
          <a:p>
            <a:pPr marL="0" indent="0" hangingPunct="0">
              <a:buNone/>
            </a:pP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is updated to cover </a:t>
            </a:r>
            <a:r>
              <a:rPr lang="en-US" sz="2400" dirty="0">
                <a:solidFill>
                  <a:srgbClr val="FF0000"/>
                </a:solidFill>
              </a:rPr>
              <a:t>the following two parts: </a:t>
            </a:r>
            <a:r>
              <a:rPr lang="en-US" sz="2400" strike="sngStrike" dirty="0">
                <a:solidFill>
                  <a:srgbClr val="FF0000"/>
                </a:solidFill>
              </a:rPr>
              <a:t>delay uncertainty in waiting an event that will trigger the conditional handover to the target cell after UE successfully decoding the RRC message including CHO execution condition</a:t>
            </a:r>
            <a:r>
              <a:rPr lang="en-US" sz="2400" dirty="0"/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1900" dirty="0">
                <a:solidFill>
                  <a:srgbClr val="FF0000"/>
                </a:solidFill>
              </a:rPr>
              <a:t>Delay uncertainty which is the time from when the UE successfully decodes a CHO command until a condition exists at the measurement reference point which will trigger the CHO.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1900" dirty="0">
                <a:solidFill>
                  <a:srgbClr val="FF0000"/>
                </a:solidFill>
              </a:rPr>
              <a:t>Measurement event evaluation delay which begins once the delay uncertainty ends, and ends when the UE starts to execute CHO</a:t>
            </a:r>
            <a:endParaRPr lang="en-US" sz="1900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09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u="sng" dirty="0"/>
              <a:t>Issue 3-1: Conditional </a:t>
            </a:r>
            <a:r>
              <a:rPr lang="en-GB" u="sng" dirty="0" err="1"/>
              <a:t>PSCell</a:t>
            </a:r>
            <a:r>
              <a:rPr lang="en-GB" u="sng" dirty="0"/>
              <a:t> addition/release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Requirements for conditional </a:t>
            </a:r>
            <a:r>
              <a:rPr lang="en-US" dirty="0" err="1"/>
              <a:t>PSCell</a:t>
            </a:r>
            <a:r>
              <a:rPr lang="en-US" dirty="0"/>
              <a:t> addition/release are not needed in this work item.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3-2: </a:t>
            </a:r>
            <a:r>
              <a:rPr lang="en-US" u="sng" dirty="0"/>
              <a:t>Where to capture conditional </a:t>
            </a:r>
            <a:r>
              <a:rPr lang="en-US" u="sng" dirty="0" err="1"/>
              <a:t>PSCell</a:t>
            </a:r>
            <a:r>
              <a:rPr lang="en-US" u="sng" dirty="0"/>
              <a:t> change </a:t>
            </a:r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conditional NR </a:t>
            </a:r>
            <a:r>
              <a:rPr lang="en-US" dirty="0" err="1"/>
              <a:t>PSCell</a:t>
            </a:r>
            <a:r>
              <a:rPr lang="en-US" dirty="0"/>
              <a:t> change requirement will only be introduced in TS38.133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3-3: Conditional </a:t>
            </a:r>
            <a:r>
              <a:rPr lang="en-GB" u="sng" dirty="0" err="1"/>
              <a:t>PSCell</a:t>
            </a:r>
            <a:r>
              <a:rPr lang="en-GB" u="sng" dirty="0"/>
              <a:t> change delay: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 err="1"/>
              <a:t>T</a:t>
            </a:r>
            <a:r>
              <a:rPr lang="en-GB" baseline="-25000" dirty="0" err="1"/>
              <a:t>config_PSCell_Conditional</a:t>
            </a:r>
            <a:r>
              <a:rPr lang="en-GB" dirty="0"/>
              <a:t> = </a:t>
            </a:r>
            <a:r>
              <a:rPr lang="en-GB" dirty="0" err="1"/>
              <a:t>T</a:t>
            </a:r>
            <a:r>
              <a:rPr lang="en-GB" baseline="-25000" dirty="0" err="1"/>
              <a:t>RRC_processing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measure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UE_preparation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processing</a:t>
            </a:r>
            <a:r>
              <a:rPr lang="en-GB" dirty="0"/>
              <a:t> + T</a:t>
            </a:r>
            <a:r>
              <a:rPr lang="en-GB" baseline="-25000" dirty="0"/>
              <a:t>∆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PSCell</a:t>
            </a:r>
            <a:r>
              <a:rPr lang="en-GB" baseline="-25000" dirty="0"/>
              <a:t>_ DU</a:t>
            </a:r>
            <a:r>
              <a:rPr lang="en-GB" dirty="0"/>
              <a:t> + 2 </a:t>
            </a:r>
            <a:r>
              <a:rPr lang="en-GB" dirty="0" err="1"/>
              <a:t>ms</a:t>
            </a:r>
            <a:endParaRPr lang="en-GB" dirty="0"/>
          </a:p>
          <a:p>
            <a:pPr marL="0" indent="0" hangingPunct="0">
              <a:buNone/>
            </a:pPr>
            <a:r>
              <a:rPr lang="en-GB" sz="2400" dirty="0"/>
              <a:t>Note: definition of each term can be found in R4-2002224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7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4" y="1589"/>
            <a:ext cx="1085713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tentative agreements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3-3: </a:t>
            </a:r>
            <a:r>
              <a:rPr lang="en-US" u="sng" dirty="0" err="1"/>
              <a:t>T</a:t>
            </a:r>
            <a:r>
              <a:rPr lang="en-US" u="sng" baseline="-25000" dirty="0" err="1"/>
              <a:t>measure</a:t>
            </a:r>
            <a:r>
              <a:rPr lang="en-US" u="sng" dirty="0"/>
              <a:t> in conditional </a:t>
            </a:r>
            <a:r>
              <a:rPr lang="en-US" u="sng" dirty="0" err="1"/>
              <a:t>PSCell</a:t>
            </a:r>
            <a:r>
              <a:rPr lang="en-US" u="sng" dirty="0"/>
              <a:t> change delay:</a:t>
            </a:r>
            <a:endParaRPr lang="en-US" sz="2400" u="sng" dirty="0"/>
          </a:p>
          <a:p>
            <a:pPr marL="0" lvl="0" indent="0">
              <a:buNone/>
            </a:pPr>
            <a:r>
              <a:rPr lang="en-GB" sz="2000" dirty="0" err="1">
                <a:solidFill>
                  <a:srgbClr val="FF0000"/>
                </a:solidFill>
              </a:rPr>
              <a:t>T</a:t>
            </a:r>
            <a:r>
              <a:rPr lang="en-GB" sz="2000" baseline="-25000" dirty="0" err="1">
                <a:solidFill>
                  <a:srgbClr val="FF0000"/>
                </a:solidFill>
              </a:rPr>
              <a:t>measure</a:t>
            </a:r>
            <a:r>
              <a:rPr lang="en-GB" sz="2000" dirty="0">
                <a:solidFill>
                  <a:srgbClr val="FF0000"/>
                </a:solidFill>
              </a:rPr>
              <a:t> includes the following two parts: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>
                <a:solidFill>
                  <a:srgbClr val="FF0000"/>
                </a:solidFill>
              </a:rPr>
              <a:t>Delay uncertainty which is the time from when the UE successfully decodes a CPC command until a condition exists at the measurement reference point which will trigger the CPC 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>
                <a:solidFill>
                  <a:srgbClr val="FF0000"/>
                </a:solidFill>
              </a:rPr>
              <a:t>Measurement event evaluation delay which begins once the delay uncertainty ends, and ends when the UE starts to execute </a:t>
            </a:r>
            <a:r>
              <a:rPr lang="en-US" sz="2000" dirty="0">
                <a:solidFill>
                  <a:srgbClr val="FF0000"/>
                </a:solidFill>
              </a:rPr>
              <a:t>CPC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US" u="sng" dirty="0"/>
              <a:t>Issue 3-4: Interruption during conditional </a:t>
            </a:r>
            <a:r>
              <a:rPr lang="en-US" u="sng" dirty="0" err="1"/>
              <a:t>PSCell</a:t>
            </a:r>
            <a:r>
              <a:rPr lang="en-US" u="sng" dirty="0"/>
              <a:t> change:</a:t>
            </a:r>
          </a:p>
          <a:p>
            <a:pPr marL="0" indent="0" hangingPunct="0">
              <a:buNone/>
            </a:pPr>
            <a:r>
              <a:rPr lang="en-GB" sz="2400" dirty="0"/>
              <a:t>The interruption at conditional </a:t>
            </a:r>
            <a:r>
              <a:rPr lang="en-GB" sz="2400" dirty="0" err="1"/>
              <a:t>PSCell</a:t>
            </a:r>
            <a:r>
              <a:rPr lang="en-GB" sz="2400" dirty="0"/>
              <a:t> change shall be allowed only after </a:t>
            </a:r>
            <a:r>
              <a:rPr lang="en-GB" sz="2400" strike="sngStrike" dirty="0">
                <a:solidFill>
                  <a:srgbClr val="FF0000"/>
                </a:solidFill>
              </a:rPr>
              <a:t>UE detects an event for conditional </a:t>
            </a:r>
            <a:r>
              <a:rPr lang="en-GB" sz="2400" strike="sngStrike" dirty="0" err="1">
                <a:solidFill>
                  <a:srgbClr val="FF0000"/>
                </a:solidFill>
              </a:rPr>
              <a:t>PSCell</a:t>
            </a:r>
            <a:r>
              <a:rPr lang="en-GB" sz="2400" strike="sngStrike" dirty="0">
                <a:solidFill>
                  <a:srgbClr val="FF0000"/>
                </a:solidFill>
              </a:rPr>
              <a:t> change</a:t>
            </a:r>
            <a:r>
              <a:rPr lang="en-GB" sz="2400" dirty="0">
                <a:solidFill>
                  <a:srgbClr val="FF0000"/>
                </a:solidFill>
              </a:rPr>
              <a:t> the measurement evaluation delay</a:t>
            </a:r>
            <a:r>
              <a:rPr lang="en-GB" sz="2400" dirty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261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</TotalTime>
  <Words>608</Words>
  <Application>Microsoft Office PowerPoint</Application>
  <PresentationFormat>Widescreen</PresentationFormat>
  <Paragraphs>76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WF on NR Mobility Enhancements RRM requirements</vt:lpstr>
      <vt:lpstr>Background</vt:lpstr>
      <vt:lpstr>DAPS handover: tentative agreements for 2nd round </vt:lpstr>
      <vt:lpstr>DAPS handover: Agreement in 1st round </vt:lpstr>
      <vt:lpstr>Conditional handover: tentative agreements for 2nd round </vt:lpstr>
      <vt:lpstr>Conditional PSCell change: Agreement in 1st round </vt:lpstr>
      <vt:lpstr>Conditional PSCell change: tentative agreements for 2nd round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Qiming</cp:lastModifiedBy>
  <cp:revision>44</cp:revision>
  <dcterms:created xsi:type="dcterms:W3CDTF">2020-03-02T17:24:24Z</dcterms:created>
  <dcterms:modified xsi:type="dcterms:W3CDTF">2020-03-05T04:13:17Z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ad7ce11c-de2b-449d-a028-6ad888391c48</vt:lpwstr>
  </property>
  <property fmtid="{D5CDD505-2E9C-101B-9397-08002B2CF9AE}" pid="3" name="CTP_TimeStamp">
    <vt:lpwstr>2020-03-05 04:13:17Z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