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95" r:id="rId6"/>
    <p:sldId id="260" r:id="rId7"/>
    <p:sldId id="269" r:id="rId8"/>
    <p:sldId id="271" r:id="rId9"/>
    <p:sldId id="261" r:id="rId10"/>
    <p:sldId id="262" r:id="rId11"/>
    <p:sldId id="294" r:id="rId12"/>
    <p:sldId id="293" r:id="rId13"/>
    <p:sldId id="299" r:id="rId14"/>
    <p:sldId id="264" r:id="rId15"/>
    <p:sldId id="265" r:id="rId16"/>
    <p:sldId id="267" r:id="rId17"/>
    <p:sldId id="270" r:id="rId18"/>
    <p:sldId id="272" r:id="rId19"/>
    <p:sldId id="296" r:id="rId20"/>
    <p:sldId id="303" r:id="rId21"/>
    <p:sldId id="274" r:id="rId22"/>
    <p:sldId id="297" r:id="rId23"/>
    <p:sldId id="276" r:id="rId24"/>
    <p:sldId id="298" r:id="rId25"/>
    <p:sldId id="304" r:id="rId26"/>
    <p:sldId id="281" r:id="rId27"/>
    <p:sldId id="282" r:id="rId28"/>
    <p:sldId id="300" r:id="rId29"/>
    <p:sldId id="284" r:id="rId30"/>
    <p:sldId id="286" r:id="rId31"/>
    <p:sldId id="302" r:id="rId32"/>
    <p:sldId id="288" r:id="rId33"/>
    <p:sldId id="289" r:id="rId34"/>
    <p:sldId id="290" r:id="rId35"/>
    <p:sldId id="292" r:id="rId3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8" autoAdjust="0"/>
    <p:restoredTop sz="94660"/>
  </p:normalViewPr>
  <p:slideViewPr>
    <p:cSldViewPr snapToGrid="0">
      <p:cViewPr varScale="1">
        <p:scale>
          <a:sx n="86" d="100"/>
          <a:sy n="86"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8FB9-C8B0-4116-8D0E-704A052A3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96C4F6-8E6B-437A-BC3A-AF79BC0352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EA9E9-1141-4403-9239-F34F0EFE2E17}"/>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5" name="Footer Placeholder 4">
            <a:extLst>
              <a:ext uri="{FF2B5EF4-FFF2-40B4-BE49-F238E27FC236}">
                <a16:creationId xmlns:a16="http://schemas.microsoft.com/office/drawing/2014/main" id="{90AD9107-3F0B-48E7-9ACF-CC491793C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F394B-9F22-4466-8DC9-664FF422835D}"/>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74159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5329-7309-4137-9022-34EAF3EF34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AD0DB-787B-492C-97AC-BA36538910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98262-B9FE-4198-A814-F298C80D1E8F}"/>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5" name="Footer Placeholder 4">
            <a:extLst>
              <a:ext uri="{FF2B5EF4-FFF2-40B4-BE49-F238E27FC236}">
                <a16:creationId xmlns:a16="http://schemas.microsoft.com/office/drawing/2014/main" id="{1FAC7520-85B4-48E3-9F2F-B48C4F5A10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316A0-B4FB-44A9-AB91-745032038DBC}"/>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323347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4459D-5DB6-4146-B40E-E1C976F5BF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590058-F78E-4243-90E6-D11718048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66D0A-4767-477C-8381-A3A1326BD101}"/>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5" name="Footer Placeholder 4">
            <a:extLst>
              <a:ext uri="{FF2B5EF4-FFF2-40B4-BE49-F238E27FC236}">
                <a16:creationId xmlns:a16="http://schemas.microsoft.com/office/drawing/2014/main" id="{4530EFC4-E6F8-48FC-8C7B-13456B01E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DF6FC-B07D-4391-A910-14BC34A41BAA}"/>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261690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07005-E2E8-400F-8DFA-2113992B24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A76FA-EDF6-4293-ACFC-E9CC0CB5C7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12DA21-FD53-45A2-882D-E828A7773FEA}"/>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5" name="Footer Placeholder 4">
            <a:extLst>
              <a:ext uri="{FF2B5EF4-FFF2-40B4-BE49-F238E27FC236}">
                <a16:creationId xmlns:a16="http://schemas.microsoft.com/office/drawing/2014/main" id="{9FE749E4-BBC4-4058-9D7D-7808ACC03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17C76-9C9A-42CA-9A8B-418BD07BAB07}"/>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56959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E9CA-8BDD-467F-8C7B-6ED236A88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FEC82B-C51E-4F40-9FA7-3B6C7DA5E8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58CA4-4B91-47C2-8524-3D44B575048C}"/>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5" name="Footer Placeholder 4">
            <a:extLst>
              <a:ext uri="{FF2B5EF4-FFF2-40B4-BE49-F238E27FC236}">
                <a16:creationId xmlns:a16="http://schemas.microsoft.com/office/drawing/2014/main" id="{2B7FFBC3-254C-4758-B7AE-7420621B6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A7B33-4A12-4068-95BE-E17591B17775}"/>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391945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D9DE-3D7C-4490-88C9-B45A592BB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579676-2CAE-4A38-8E55-76673B58C6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ACAE4A-44B2-4B6F-A9A6-0895D343E0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2DF26D-062A-48F6-B74D-8D1EF492239F}"/>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6" name="Footer Placeholder 5">
            <a:extLst>
              <a:ext uri="{FF2B5EF4-FFF2-40B4-BE49-F238E27FC236}">
                <a16:creationId xmlns:a16="http://schemas.microsoft.com/office/drawing/2014/main" id="{BFB95E53-888D-4779-A182-F9A213C53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1431E-F8D9-46B7-9DFD-242E6A3ACBCA}"/>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01025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42C2-258C-4C9A-89B4-70D49BF3D4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52D3A3-62AC-4ECF-9035-3241D947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CF22AC-3923-4ED0-BC54-CA929BF901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35FF27-00FA-4192-BDC6-ED041A5BC5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AF118E-B3AC-4D66-94C8-E2D5410793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2FFC35-7139-4059-9F3E-B32024250850}"/>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8" name="Footer Placeholder 7">
            <a:extLst>
              <a:ext uri="{FF2B5EF4-FFF2-40B4-BE49-F238E27FC236}">
                <a16:creationId xmlns:a16="http://schemas.microsoft.com/office/drawing/2014/main" id="{1F25B1DE-4B18-4069-91CA-F0B5E11797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C8A7C4-3484-4CE3-8418-6A5C8E3EC658}"/>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4068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3FD6-A129-4EC2-9B10-AF03685D77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D4404B-5E0E-4C48-9BBB-06AAF8C09FAB}"/>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4" name="Footer Placeholder 3">
            <a:extLst>
              <a:ext uri="{FF2B5EF4-FFF2-40B4-BE49-F238E27FC236}">
                <a16:creationId xmlns:a16="http://schemas.microsoft.com/office/drawing/2014/main" id="{9261F0E4-6B62-4C63-8819-85CAA63EBA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2B9787-C483-40A3-A045-CF6143608D2D}"/>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26690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F081CB-563B-475A-B238-5E1A88B2AACC}"/>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3" name="Footer Placeholder 2">
            <a:extLst>
              <a:ext uri="{FF2B5EF4-FFF2-40B4-BE49-F238E27FC236}">
                <a16:creationId xmlns:a16="http://schemas.microsoft.com/office/drawing/2014/main" id="{DC3A2034-9A62-4D3F-BB4A-AE8E5D3B82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AFDB5A-D581-43F4-9C61-EF43B330A51C}"/>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29199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AB90D-E99A-40FA-993A-B31B993066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BA20B7-5B3C-4DFB-BEC4-1FE754160E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4C4432-F886-44A5-B973-EA21B6F58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9E938-F9C6-4C77-A43C-FD6827D8C120}"/>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6" name="Footer Placeholder 5">
            <a:extLst>
              <a:ext uri="{FF2B5EF4-FFF2-40B4-BE49-F238E27FC236}">
                <a16:creationId xmlns:a16="http://schemas.microsoft.com/office/drawing/2014/main" id="{A14748E5-0C63-40C3-BC43-A8B66EC96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3F370-A741-470A-B55C-7C88674DD6F3}"/>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80423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99FE5-6AF3-4D09-8BCF-09C0522F7E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B1FA25-2DF8-4A6D-B7CA-154482001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284CCC-91C6-4B6C-9278-B3C2ACA51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1B7165-E0B8-4A15-8B3B-DCC4F3A7B4B1}"/>
              </a:ext>
            </a:extLst>
          </p:cNvPr>
          <p:cNvSpPr>
            <a:spLocks noGrp="1"/>
          </p:cNvSpPr>
          <p:nvPr>
            <p:ph type="dt" sz="half" idx="10"/>
          </p:nvPr>
        </p:nvSpPr>
        <p:spPr/>
        <p:txBody>
          <a:bodyPr/>
          <a:lstStyle/>
          <a:p>
            <a:fld id="{9E649A42-BA42-46C0-B54D-71EAA845E471}" type="datetimeFigureOut">
              <a:rPr lang="en-US" smtClean="0"/>
              <a:t>3/4/2020</a:t>
            </a:fld>
            <a:endParaRPr lang="en-US"/>
          </a:p>
        </p:txBody>
      </p:sp>
      <p:sp>
        <p:nvSpPr>
          <p:cNvPr id="6" name="Footer Placeholder 5">
            <a:extLst>
              <a:ext uri="{FF2B5EF4-FFF2-40B4-BE49-F238E27FC236}">
                <a16:creationId xmlns:a16="http://schemas.microsoft.com/office/drawing/2014/main" id="{7C9FAEDA-86BC-4097-8319-C352D22E8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CB0B1-B40F-4E09-9D25-A238466C7DBE}"/>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47115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8282F7-FA8F-4D43-A40B-FA8FA61C04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8FD1F2-1873-4537-956D-034690F633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F8C0AB-A913-46CA-8112-6527D59D0E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49A42-BA42-46C0-B54D-71EAA845E471}" type="datetimeFigureOut">
              <a:rPr lang="en-US" smtClean="0"/>
              <a:t>3/4/2020</a:t>
            </a:fld>
            <a:endParaRPr lang="en-US"/>
          </a:p>
        </p:txBody>
      </p:sp>
      <p:sp>
        <p:nvSpPr>
          <p:cNvPr id="5" name="Footer Placeholder 4">
            <a:extLst>
              <a:ext uri="{FF2B5EF4-FFF2-40B4-BE49-F238E27FC236}">
                <a16:creationId xmlns:a16="http://schemas.microsoft.com/office/drawing/2014/main" id="{C1FECD56-4784-46EC-8304-43B0ADE4F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4AA4BC-4535-491C-96C3-95C9FD9B53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D5120-3925-4927-B43A-7544E11554C8}" type="slidenum">
              <a:rPr lang="en-US" smtClean="0"/>
              <a:t>‹#›</a:t>
            </a:fld>
            <a:endParaRPr lang="en-US"/>
          </a:p>
        </p:txBody>
      </p:sp>
    </p:spTree>
    <p:extLst>
      <p:ext uri="{BB962C8B-B14F-4D97-AF65-F5344CB8AC3E}">
        <p14:creationId xmlns:p14="http://schemas.microsoft.com/office/powerpoint/2010/main" val="213937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ile:///C:\Users\portelal\Documents\000-NR_unlic-CORE\3GPP%20RAN4%2094%20Athens\Docs\R4-2002086.z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F4F0-8EF6-4AE8-BDF3-4DF0FBC23E4A}"/>
              </a:ext>
            </a:extLst>
          </p:cNvPr>
          <p:cNvSpPr>
            <a:spLocks noGrp="1"/>
          </p:cNvSpPr>
          <p:nvPr>
            <p:ph type="ctrTitle"/>
          </p:nvPr>
        </p:nvSpPr>
        <p:spPr>
          <a:xfrm>
            <a:off x="935181" y="1122363"/>
            <a:ext cx="10023763" cy="2387600"/>
          </a:xfrm>
        </p:spPr>
        <p:txBody>
          <a:bodyPr>
            <a:noAutofit/>
          </a:bodyPr>
          <a:lstStyle/>
          <a:p>
            <a:r>
              <a:rPr lang="en-GB" sz="4000" dirty="0"/>
              <a:t>WF on NR-U RRM requirements (Part 3)</a:t>
            </a:r>
            <a:br>
              <a:rPr lang="en-GB" sz="4000" dirty="0"/>
            </a:br>
            <a:endParaRPr lang="en-US" sz="4000" strike="sngStrike" dirty="0"/>
          </a:p>
        </p:txBody>
      </p:sp>
      <p:sp>
        <p:nvSpPr>
          <p:cNvPr id="3" name="Subtitle 2">
            <a:extLst>
              <a:ext uri="{FF2B5EF4-FFF2-40B4-BE49-F238E27FC236}">
                <a16:creationId xmlns:a16="http://schemas.microsoft.com/office/drawing/2014/main" id="{7E94E8A4-FBC8-490F-9177-F6ECECDDF7B2}"/>
              </a:ext>
            </a:extLst>
          </p:cNvPr>
          <p:cNvSpPr>
            <a:spLocks noGrp="1"/>
          </p:cNvSpPr>
          <p:nvPr>
            <p:ph type="subTitle" idx="1"/>
          </p:nvPr>
        </p:nvSpPr>
        <p:spPr/>
        <p:txBody>
          <a:bodyPr/>
          <a:lstStyle/>
          <a:p>
            <a:r>
              <a:rPr lang="en-US" dirty="0"/>
              <a:t>Nokia, Nokia Shanghai Bell</a:t>
            </a:r>
          </a:p>
        </p:txBody>
      </p:sp>
      <p:sp>
        <p:nvSpPr>
          <p:cNvPr id="4" name="テキスト ボックス 3">
            <a:extLst>
              <a:ext uri="{FF2B5EF4-FFF2-40B4-BE49-F238E27FC236}">
                <a16:creationId xmlns:a16="http://schemas.microsoft.com/office/drawing/2014/main" id="{AE677F69-3AA2-4CAE-A356-54C4817EB198}"/>
              </a:ext>
            </a:extLst>
          </p:cNvPr>
          <p:cNvSpPr txBox="1"/>
          <p:nvPr/>
        </p:nvSpPr>
        <p:spPr>
          <a:xfrm>
            <a:off x="107504" y="188639"/>
            <a:ext cx="4297330" cy="646331"/>
          </a:xfrm>
          <a:prstGeom prst="rect">
            <a:avLst/>
          </a:prstGeom>
          <a:noFill/>
        </p:spPr>
        <p:txBody>
          <a:bodyPr wrap="none" rtlCol="0">
            <a:spAutoFit/>
          </a:bodyPr>
          <a:lstStyle/>
          <a:p>
            <a:r>
              <a:rPr lang="en-GB" altLang="zh-CN" b="1" dirty="0"/>
              <a:t>3GPP TSG-RAN WG4 Meeting #94-e</a:t>
            </a:r>
          </a:p>
          <a:p>
            <a:r>
              <a:rPr lang="en-GB" altLang="zh-CN" b="1" dirty="0"/>
              <a:t>Electronic Meeting, Feb.24</a:t>
            </a:r>
            <a:r>
              <a:rPr lang="en-GB" altLang="zh-CN" b="1" baseline="30000" dirty="0"/>
              <a:t>th</a:t>
            </a:r>
            <a:r>
              <a:rPr lang="en-GB" altLang="zh-CN" b="1" dirty="0"/>
              <a:t> – Mar.6</a:t>
            </a:r>
            <a:r>
              <a:rPr lang="en-GB" altLang="zh-CN" b="1" baseline="30000" dirty="0"/>
              <a:t>th</a:t>
            </a:r>
            <a:r>
              <a:rPr lang="en-GB" altLang="zh-CN" b="1" dirty="0"/>
              <a:t> 2020</a:t>
            </a:r>
            <a:endParaRPr lang="zh-CN" altLang="zh-CN" dirty="0"/>
          </a:p>
        </p:txBody>
      </p:sp>
      <p:sp>
        <p:nvSpPr>
          <p:cNvPr id="5" name="正方形/長方形 4">
            <a:extLst>
              <a:ext uri="{FF2B5EF4-FFF2-40B4-BE49-F238E27FC236}">
                <a16:creationId xmlns:a16="http://schemas.microsoft.com/office/drawing/2014/main" id="{2085BE59-4F3E-4851-A07C-C340FC0BA0D9}"/>
              </a:ext>
            </a:extLst>
          </p:cNvPr>
          <p:cNvSpPr/>
          <p:nvPr/>
        </p:nvSpPr>
        <p:spPr>
          <a:xfrm>
            <a:off x="9017124" y="106829"/>
            <a:ext cx="3067372" cy="646331"/>
          </a:xfrm>
          <a:prstGeom prst="rect">
            <a:avLst/>
          </a:prstGeom>
        </p:spPr>
        <p:txBody>
          <a:bodyPr wrap="square">
            <a:spAutoFit/>
          </a:bodyPr>
          <a:lstStyle/>
          <a:p>
            <a:pPr lvl="3"/>
            <a:r>
              <a:rPr lang="en-US" altLang="ja-JP" b="1"/>
              <a:t>R4-2002278</a:t>
            </a:r>
            <a:endParaRPr lang="en-US" altLang="zh-CN" b="1" dirty="0"/>
          </a:p>
          <a:p>
            <a:r>
              <a:rPr lang="en-US" altLang="ja-JP" b="1" dirty="0"/>
              <a:t>Document for:</a:t>
            </a:r>
            <a:r>
              <a:rPr lang="en-US" altLang="ja-JP" dirty="0"/>
              <a:t> Approval</a:t>
            </a:r>
            <a:endParaRPr lang="ja-JP" altLang="en-US" dirty="0"/>
          </a:p>
        </p:txBody>
      </p:sp>
    </p:spTree>
    <p:extLst>
      <p:ext uri="{BB962C8B-B14F-4D97-AF65-F5344CB8AC3E}">
        <p14:creationId xmlns:p14="http://schemas.microsoft.com/office/powerpoint/2010/main" val="172100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023C-DEE0-46FA-B619-4BF6205C4BEE}"/>
              </a:ext>
            </a:extLst>
          </p:cNvPr>
          <p:cNvSpPr>
            <a:spLocks noGrp="1"/>
          </p:cNvSpPr>
          <p:nvPr>
            <p:ph type="title"/>
          </p:nvPr>
        </p:nvSpPr>
        <p:spPr/>
        <p:txBody>
          <a:bodyPr/>
          <a:lstStyle/>
          <a:p>
            <a:r>
              <a:rPr lang="en-US" dirty="0"/>
              <a:t>RSSI and Channel Occupancy measurements</a:t>
            </a:r>
          </a:p>
        </p:txBody>
      </p:sp>
      <p:sp>
        <p:nvSpPr>
          <p:cNvPr id="3" name="Content Placeholder 2">
            <a:extLst>
              <a:ext uri="{FF2B5EF4-FFF2-40B4-BE49-F238E27FC236}">
                <a16:creationId xmlns:a16="http://schemas.microsoft.com/office/drawing/2014/main" id="{9D7E98A3-53CE-4CEE-959B-08707F68897F}"/>
              </a:ext>
            </a:extLst>
          </p:cNvPr>
          <p:cNvSpPr>
            <a:spLocks noGrp="1"/>
          </p:cNvSpPr>
          <p:nvPr>
            <p:ph idx="1"/>
          </p:nvPr>
        </p:nvSpPr>
        <p:spPr/>
        <p:txBody>
          <a:bodyPr/>
          <a:lstStyle/>
          <a:p>
            <a:r>
              <a:rPr lang="en-US" dirty="0"/>
              <a:t>No measurement report mapping is defined for Channel Occupancy measurements in NR-U.</a:t>
            </a:r>
          </a:p>
          <a:p>
            <a:pPr hangingPunct="0"/>
            <a:r>
              <a:rPr lang="en-US" dirty="0"/>
              <a:t>Measurement reporting requirements are to be specified for periodic RSSI and CO. </a:t>
            </a:r>
            <a:endParaRPr lang="da-DK" dirty="0"/>
          </a:p>
          <a:p>
            <a:pPr lvl="1" hangingPunct="0"/>
            <a:r>
              <a:rPr lang="en-US" dirty="0"/>
              <a:t>Note: this agreement can be reviewed in case further agreements are made in RAN2.</a:t>
            </a:r>
            <a:endParaRPr lang="da-DK" dirty="0"/>
          </a:p>
          <a:p>
            <a:endParaRPr lang="da-DK" dirty="0"/>
          </a:p>
          <a:p>
            <a:endParaRPr lang="en-US" dirty="0"/>
          </a:p>
        </p:txBody>
      </p:sp>
    </p:spTree>
    <p:extLst>
      <p:ext uri="{BB962C8B-B14F-4D97-AF65-F5344CB8AC3E}">
        <p14:creationId xmlns:p14="http://schemas.microsoft.com/office/powerpoint/2010/main" val="405336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FDBC-662F-4923-B477-2D08AA51AB96}"/>
              </a:ext>
            </a:extLst>
          </p:cNvPr>
          <p:cNvSpPr>
            <a:spLocks noGrp="1"/>
          </p:cNvSpPr>
          <p:nvPr>
            <p:ph type="title"/>
          </p:nvPr>
        </p:nvSpPr>
        <p:spPr/>
        <p:txBody>
          <a:bodyPr>
            <a:normAutofit/>
          </a:bodyPr>
          <a:lstStyle/>
          <a:p>
            <a:r>
              <a:rPr lang="pt-BR" sz="3000" dirty="0">
                <a:solidFill>
                  <a:srgbClr val="0070C0"/>
                </a:solidFill>
              </a:rPr>
              <a:t>RSSI </a:t>
            </a:r>
            <a:r>
              <a:rPr lang="pt-BR" sz="3000" dirty="0" err="1">
                <a:solidFill>
                  <a:srgbClr val="0070C0"/>
                </a:solidFill>
              </a:rPr>
              <a:t>and</a:t>
            </a:r>
            <a:r>
              <a:rPr lang="pt-BR" sz="3000" dirty="0">
                <a:solidFill>
                  <a:srgbClr val="0070C0"/>
                </a:solidFill>
              </a:rPr>
              <a:t> </a:t>
            </a:r>
            <a:r>
              <a:rPr lang="pt-BR" sz="3000" dirty="0" err="1">
                <a:solidFill>
                  <a:srgbClr val="0070C0"/>
                </a:solidFill>
              </a:rPr>
              <a:t>Channel</a:t>
            </a:r>
            <a:r>
              <a:rPr lang="pt-BR" sz="3000" dirty="0">
                <a:solidFill>
                  <a:srgbClr val="0070C0"/>
                </a:solidFill>
              </a:rPr>
              <a:t> Occupancy Measurements</a:t>
            </a:r>
            <a:endParaRPr lang="en-US" sz="3000" dirty="0">
              <a:solidFill>
                <a:srgbClr val="0070C0"/>
              </a:solidFill>
            </a:endParaRPr>
          </a:p>
        </p:txBody>
      </p:sp>
      <p:sp>
        <p:nvSpPr>
          <p:cNvPr id="3" name="Content Placeholder 2">
            <a:extLst>
              <a:ext uri="{FF2B5EF4-FFF2-40B4-BE49-F238E27FC236}">
                <a16:creationId xmlns:a16="http://schemas.microsoft.com/office/drawing/2014/main" id="{529CC15D-4FAF-486A-ABD3-12443825DD5D}"/>
              </a:ext>
            </a:extLst>
          </p:cNvPr>
          <p:cNvSpPr>
            <a:spLocks noGrp="1"/>
          </p:cNvSpPr>
          <p:nvPr>
            <p:ph idx="1"/>
          </p:nvPr>
        </p:nvSpPr>
        <p:spPr/>
        <p:txBody>
          <a:bodyPr/>
          <a:lstStyle/>
          <a:p>
            <a:r>
              <a:rPr lang="en-GB" dirty="0">
                <a:solidFill>
                  <a:schemeClr val="accent1"/>
                </a:solidFill>
              </a:rPr>
              <a:t>RAN4 to further discuss scheduling restrictions during RSSI/CO measurements</a:t>
            </a:r>
          </a:p>
          <a:p>
            <a:r>
              <a:rPr lang="en-GB" dirty="0">
                <a:solidFill>
                  <a:schemeClr val="accent1"/>
                </a:solidFill>
              </a:rPr>
              <a:t>RAN4 to discuss interruption requirements during RSSI/CO measurements.</a:t>
            </a:r>
          </a:p>
          <a:p>
            <a:r>
              <a:rPr lang="en-GB" dirty="0">
                <a:solidFill>
                  <a:srgbClr val="0070C0"/>
                </a:solidFill>
              </a:rPr>
              <a:t>No wideband RSSI and channel occupancy reporting criteria are seen to be needed in Rel-16.</a:t>
            </a:r>
            <a:endParaRPr lang="da-DK" dirty="0">
              <a:solidFill>
                <a:srgbClr val="0070C0"/>
              </a:solidFill>
            </a:endParaRPr>
          </a:p>
          <a:p>
            <a:endParaRPr lang="en-US" dirty="0">
              <a:solidFill>
                <a:srgbClr val="0070C0"/>
              </a:solidFill>
            </a:endParaRPr>
          </a:p>
          <a:p>
            <a:endParaRPr lang="en-US" dirty="0"/>
          </a:p>
        </p:txBody>
      </p:sp>
    </p:spTree>
    <p:extLst>
      <p:ext uri="{BB962C8B-B14F-4D97-AF65-F5344CB8AC3E}">
        <p14:creationId xmlns:p14="http://schemas.microsoft.com/office/powerpoint/2010/main" val="201513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7198-3D0C-4F66-A0E0-3E23070E490B}"/>
              </a:ext>
            </a:extLst>
          </p:cNvPr>
          <p:cNvSpPr>
            <a:spLocks noGrp="1"/>
          </p:cNvSpPr>
          <p:nvPr>
            <p:ph type="title"/>
          </p:nvPr>
        </p:nvSpPr>
        <p:spPr/>
        <p:txBody>
          <a:bodyPr/>
          <a:lstStyle/>
          <a:p>
            <a:pPr algn="ctr"/>
            <a:r>
              <a:rPr lang="en-US" dirty="0"/>
              <a:t>Issues that need further discussion</a:t>
            </a:r>
          </a:p>
        </p:txBody>
      </p:sp>
      <p:sp>
        <p:nvSpPr>
          <p:cNvPr id="3" name="Text Placeholder 2">
            <a:extLst>
              <a:ext uri="{FF2B5EF4-FFF2-40B4-BE49-F238E27FC236}">
                <a16:creationId xmlns:a16="http://schemas.microsoft.com/office/drawing/2014/main" id="{EB034D05-E358-4CD1-83BB-2E5FEBEB98B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093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2120D6-9EC6-447F-9118-89C7699DCD91}"/>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99354B44-D546-475A-9B06-1BC47064948F}"/>
              </a:ext>
            </a:extLst>
          </p:cNvPr>
          <p:cNvSpPr>
            <a:spLocks noGrp="1"/>
          </p:cNvSpPr>
          <p:nvPr>
            <p:ph idx="1"/>
          </p:nvPr>
        </p:nvSpPr>
        <p:spPr/>
        <p:txBody>
          <a:bodyPr/>
          <a:lstStyle/>
          <a:p>
            <a:pPr marL="0" indent="0">
              <a:buNone/>
            </a:pPr>
            <a:r>
              <a:rPr lang="da-DK" dirty="0"/>
              <a:t>The intention of </a:t>
            </a:r>
            <a:r>
              <a:rPr lang="da-DK" dirty="0" err="1"/>
              <a:t>this</a:t>
            </a:r>
            <a:r>
              <a:rPr lang="da-DK" dirty="0"/>
              <a:t> part of the </a:t>
            </a:r>
            <a:r>
              <a:rPr lang="da-DK" dirty="0" err="1"/>
              <a:t>Way</a:t>
            </a:r>
            <a:r>
              <a:rPr lang="da-DK" dirty="0"/>
              <a:t> forward is to list the options </a:t>
            </a:r>
            <a:r>
              <a:rPr lang="da-DK" dirty="0" err="1"/>
              <a:t>discussed</a:t>
            </a:r>
            <a:r>
              <a:rPr lang="da-DK" dirty="0"/>
              <a:t> </a:t>
            </a:r>
            <a:r>
              <a:rPr lang="da-DK" dirty="0" err="1"/>
              <a:t>during</a:t>
            </a:r>
            <a:r>
              <a:rPr lang="da-DK" dirty="0"/>
              <a:t> RAN4 94e. Companies </a:t>
            </a:r>
            <a:r>
              <a:rPr lang="da-DK" dirty="0" err="1"/>
              <a:t>are</a:t>
            </a:r>
            <a:r>
              <a:rPr lang="da-DK" dirty="0"/>
              <a:t> </a:t>
            </a:r>
            <a:r>
              <a:rPr lang="da-DK" dirty="0" err="1"/>
              <a:t>encouraged</a:t>
            </a:r>
            <a:r>
              <a:rPr lang="da-DK" dirty="0"/>
              <a:t> to provide input to the </a:t>
            </a:r>
            <a:r>
              <a:rPr lang="da-DK" dirty="0" err="1"/>
              <a:t>topics</a:t>
            </a:r>
            <a:r>
              <a:rPr lang="da-DK" dirty="0"/>
              <a:t> in </a:t>
            </a:r>
            <a:r>
              <a:rPr lang="da-DK" dirty="0" err="1"/>
              <a:t>this</a:t>
            </a:r>
            <a:r>
              <a:rPr lang="da-DK" dirty="0"/>
              <a:t> </a:t>
            </a:r>
            <a:r>
              <a:rPr lang="da-DK" dirty="0" err="1"/>
              <a:t>Section</a:t>
            </a:r>
            <a:r>
              <a:rPr lang="da-DK" dirty="0"/>
              <a:t>.</a:t>
            </a:r>
          </a:p>
          <a:p>
            <a:pPr marL="0" indent="0">
              <a:buNone/>
            </a:pPr>
            <a:endParaRPr lang="da-DK" dirty="0"/>
          </a:p>
          <a:p>
            <a:pPr marL="0" indent="0">
              <a:buNone/>
            </a:pPr>
            <a:r>
              <a:rPr lang="da-DK" dirty="0"/>
              <a:t>The </a:t>
            </a:r>
            <a:r>
              <a:rPr lang="da-DK" dirty="0" err="1"/>
              <a:t>issues</a:t>
            </a:r>
            <a:r>
              <a:rPr lang="da-DK" dirty="0"/>
              <a:t> </a:t>
            </a:r>
            <a:r>
              <a:rPr lang="da-DK" dirty="0" err="1"/>
              <a:t>are</a:t>
            </a:r>
            <a:r>
              <a:rPr lang="da-DK" dirty="0"/>
              <a:t> </a:t>
            </a:r>
            <a:r>
              <a:rPr lang="da-DK" dirty="0" err="1"/>
              <a:t>detailed</a:t>
            </a:r>
            <a:r>
              <a:rPr lang="da-DK" dirty="0"/>
              <a:t> in R4-2002171.</a:t>
            </a:r>
            <a:endParaRPr lang="en-US" dirty="0"/>
          </a:p>
        </p:txBody>
      </p:sp>
    </p:spTree>
    <p:extLst>
      <p:ext uri="{BB962C8B-B14F-4D97-AF65-F5344CB8AC3E}">
        <p14:creationId xmlns:p14="http://schemas.microsoft.com/office/powerpoint/2010/main" val="30546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C3B4E1C-B198-4139-B2F8-84CD2BE1B844}"/>
              </a:ext>
            </a:extLst>
          </p:cNvPr>
          <p:cNvSpPr>
            <a:spLocks noGrp="1"/>
          </p:cNvSpPr>
          <p:nvPr>
            <p:ph type="title"/>
          </p:nvPr>
        </p:nvSpPr>
        <p:spPr/>
        <p:txBody>
          <a:bodyPr>
            <a:noAutofit/>
          </a:bodyPr>
          <a:lstStyle/>
          <a:p>
            <a:r>
              <a:rPr lang="en-US" sz="3000" dirty="0"/>
              <a:t>Further discussion is needed: </a:t>
            </a:r>
            <a:br>
              <a:rPr lang="en-US" sz="3000" dirty="0"/>
            </a:br>
            <a:r>
              <a:rPr lang="en-US" sz="3000" dirty="0"/>
              <a:t>Issue 1-3: Semi-persistent L1-RSRP reporting delay</a:t>
            </a:r>
            <a:br>
              <a:rPr lang="en-US" sz="3000" dirty="0"/>
            </a:br>
            <a:endParaRPr lang="en-US" sz="3000" dirty="0"/>
          </a:p>
        </p:txBody>
      </p:sp>
      <p:sp>
        <p:nvSpPr>
          <p:cNvPr id="7" name="Content Placeholder 6">
            <a:extLst>
              <a:ext uri="{FF2B5EF4-FFF2-40B4-BE49-F238E27FC236}">
                <a16:creationId xmlns:a16="http://schemas.microsoft.com/office/drawing/2014/main" id="{6ED5E320-6F26-4410-A400-643C3956BAAF}"/>
              </a:ext>
            </a:extLst>
          </p:cNvPr>
          <p:cNvSpPr>
            <a:spLocks noGrp="1"/>
          </p:cNvSpPr>
          <p:nvPr>
            <p:ph idx="1"/>
          </p:nvPr>
        </p:nvSpPr>
        <p:spPr/>
        <p:txBody>
          <a:bodyPr/>
          <a:lstStyle/>
          <a:p>
            <a:r>
              <a:rPr lang="en-US" dirty="0"/>
              <a:t>Option 1: Extend the delay, how to extend the delay is FFS.</a:t>
            </a:r>
          </a:p>
          <a:p>
            <a:r>
              <a:rPr lang="en-US" dirty="0"/>
              <a:t>Option 2: Semi-persistent L1-RSRP reporting delay in NR-U reuses the Rel-15 reporting delay.</a:t>
            </a:r>
          </a:p>
          <a:p>
            <a:endParaRPr lang="en-US" dirty="0"/>
          </a:p>
        </p:txBody>
      </p:sp>
    </p:spTree>
    <p:extLst>
      <p:ext uri="{BB962C8B-B14F-4D97-AF65-F5344CB8AC3E}">
        <p14:creationId xmlns:p14="http://schemas.microsoft.com/office/powerpoint/2010/main" val="1969827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2DDC-7AF2-4348-8CD0-8CACF7D1B78D}"/>
              </a:ext>
            </a:extLst>
          </p:cNvPr>
          <p:cNvSpPr>
            <a:spLocks noGrp="1"/>
          </p:cNvSpPr>
          <p:nvPr>
            <p:ph type="title"/>
          </p:nvPr>
        </p:nvSpPr>
        <p:spPr>
          <a:xfrm>
            <a:off x="768350" y="561975"/>
            <a:ext cx="10515600" cy="1325563"/>
          </a:xfrm>
        </p:spPr>
        <p:txBody>
          <a:bodyPr>
            <a:noAutofit/>
          </a:bodyPr>
          <a:lstStyle/>
          <a:p>
            <a:r>
              <a:rPr lang="en-US" sz="3000" dirty="0"/>
              <a:t>Further discussion is needed: </a:t>
            </a:r>
            <a:br>
              <a:rPr lang="en-US" sz="3000" dirty="0"/>
            </a:br>
            <a:r>
              <a:rPr lang="en-US" sz="3000" dirty="0"/>
              <a:t>Issue 1-4: Semi-persistent CSI reporting with PUCCH</a:t>
            </a:r>
            <a:br>
              <a:rPr lang="en-US" sz="3000" dirty="0"/>
            </a:br>
            <a:endParaRPr lang="en-US" sz="3000" dirty="0"/>
          </a:p>
        </p:txBody>
      </p:sp>
      <p:sp>
        <p:nvSpPr>
          <p:cNvPr id="3" name="Content Placeholder 2">
            <a:extLst>
              <a:ext uri="{FF2B5EF4-FFF2-40B4-BE49-F238E27FC236}">
                <a16:creationId xmlns:a16="http://schemas.microsoft.com/office/drawing/2014/main" id="{80464AD6-E001-4C2E-AF0C-E93B3A364EFF}"/>
              </a:ext>
            </a:extLst>
          </p:cNvPr>
          <p:cNvSpPr>
            <a:spLocks noGrp="1"/>
          </p:cNvSpPr>
          <p:nvPr>
            <p:ph idx="1"/>
          </p:nvPr>
        </p:nvSpPr>
        <p:spPr/>
        <p:txBody>
          <a:bodyPr/>
          <a:lstStyle/>
          <a:p>
            <a:r>
              <a:rPr lang="en-US" dirty="0"/>
              <a:t>Option 1: Extend the delay, how to extend the delay is FFS.</a:t>
            </a:r>
          </a:p>
          <a:p>
            <a:r>
              <a:rPr lang="en-US" dirty="0"/>
              <a:t>Option 2: Semi-persistent L1-RSRP reporting delay in NR-U reuses the Rel-15 reporting delay.</a:t>
            </a:r>
          </a:p>
          <a:p>
            <a:endParaRPr lang="en-US" dirty="0"/>
          </a:p>
        </p:txBody>
      </p:sp>
    </p:spTree>
    <p:extLst>
      <p:ext uri="{BB962C8B-B14F-4D97-AF65-F5344CB8AC3E}">
        <p14:creationId xmlns:p14="http://schemas.microsoft.com/office/powerpoint/2010/main" val="1983214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54D3-2DB9-4A20-9E32-62B88FBEE40D}"/>
              </a:ext>
            </a:extLst>
          </p:cNvPr>
          <p:cNvSpPr>
            <a:spLocks noGrp="1"/>
          </p:cNvSpPr>
          <p:nvPr>
            <p:ph type="title"/>
          </p:nvPr>
        </p:nvSpPr>
        <p:spPr>
          <a:xfrm>
            <a:off x="838200" y="365125"/>
            <a:ext cx="10515600" cy="1460500"/>
          </a:xfrm>
        </p:spPr>
        <p:txBody>
          <a:bodyPr>
            <a:noAutofit/>
          </a:bodyPr>
          <a:lstStyle/>
          <a:p>
            <a:r>
              <a:rPr lang="en-US" sz="2800" dirty="0"/>
              <a:t>Further discussion is needed:</a:t>
            </a:r>
            <a:br>
              <a:rPr lang="en-US" sz="2800" dirty="0"/>
            </a:br>
            <a:r>
              <a:rPr lang="en-US" sz="2800" dirty="0"/>
              <a:t>New Issue 1-4-2: Detailed UE behavior when receiving the MAC CE deactivation command for semi-persistent CSI reporting, in case of UL LBT failure for sending the ACK </a:t>
            </a:r>
          </a:p>
        </p:txBody>
      </p:sp>
      <p:sp>
        <p:nvSpPr>
          <p:cNvPr id="3" name="Content Placeholder 2">
            <a:extLst>
              <a:ext uri="{FF2B5EF4-FFF2-40B4-BE49-F238E27FC236}">
                <a16:creationId xmlns:a16="http://schemas.microsoft.com/office/drawing/2014/main" id="{3C691DD1-127D-48FF-BC59-E3B3F4BFF409}"/>
              </a:ext>
            </a:extLst>
          </p:cNvPr>
          <p:cNvSpPr>
            <a:spLocks noGrp="1"/>
          </p:cNvSpPr>
          <p:nvPr>
            <p:ph idx="1"/>
          </p:nvPr>
        </p:nvSpPr>
        <p:spPr>
          <a:xfrm>
            <a:off x="838200" y="2141537"/>
            <a:ext cx="10515600" cy="4351338"/>
          </a:xfrm>
        </p:spPr>
        <p:txBody>
          <a:bodyPr>
            <a:normAutofit/>
          </a:bodyPr>
          <a:lstStyle/>
          <a:p>
            <a:r>
              <a:rPr lang="en-GB" dirty="0"/>
              <a:t>Option 1: </a:t>
            </a:r>
            <a:endParaRPr lang="da-DK" dirty="0"/>
          </a:p>
          <a:p>
            <a:pPr lvl="1"/>
            <a:r>
              <a:rPr lang="en-GB" dirty="0"/>
              <a:t>If UE cannot transmit HARQ-ACK on MAC-CE deactivation due to UL CCA failure, UE continues to be in its previous state, i.e., it should measure and report L1-RSRP until it successfully transmits HARQ-ACK</a:t>
            </a:r>
            <a:endParaRPr lang="da-DK" dirty="0"/>
          </a:p>
          <a:p>
            <a:r>
              <a:rPr lang="en-GB" dirty="0"/>
              <a:t>Option 2: </a:t>
            </a:r>
            <a:endParaRPr lang="da-DK" dirty="0"/>
          </a:p>
          <a:p>
            <a:pPr lvl="1"/>
            <a:r>
              <a:rPr lang="en-GB" dirty="0"/>
              <a:t>For semi-persistent CSI reporting with PUCCH, if UE cannot transmit HARQ-ACK on the MAC CE deactivation due to the UL LBT failures, UE continues the L1-RSRP measurement and delay the L1-RSRP reporting. If UE does not receive deactivation command during the delay period, UE restart to transmit L1-RSRP reporting. FFS how to extend the delay.</a:t>
            </a:r>
            <a:endParaRPr lang="da-DK" dirty="0"/>
          </a:p>
          <a:p>
            <a:endParaRPr lang="en-US" dirty="0"/>
          </a:p>
        </p:txBody>
      </p:sp>
    </p:spTree>
    <p:extLst>
      <p:ext uri="{BB962C8B-B14F-4D97-AF65-F5344CB8AC3E}">
        <p14:creationId xmlns:p14="http://schemas.microsoft.com/office/powerpoint/2010/main" val="891792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B319-5A83-41D2-80A5-477FAD9FC6A3}"/>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2-3: Inter-RAT SFTD measurements reporting delay</a:t>
            </a:r>
          </a:p>
        </p:txBody>
      </p:sp>
      <p:sp>
        <p:nvSpPr>
          <p:cNvPr id="3" name="Content Placeholder 2">
            <a:extLst>
              <a:ext uri="{FF2B5EF4-FFF2-40B4-BE49-F238E27FC236}">
                <a16:creationId xmlns:a16="http://schemas.microsoft.com/office/drawing/2014/main" id="{BBEB6843-F651-43C0-84EF-D65E25B4D3F9}"/>
              </a:ext>
            </a:extLst>
          </p:cNvPr>
          <p:cNvSpPr>
            <a:spLocks noGrp="1"/>
          </p:cNvSpPr>
          <p:nvPr>
            <p:ph idx="1"/>
          </p:nvPr>
        </p:nvSpPr>
        <p:spPr/>
        <p:txBody>
          <a:bodyPr>
            <a:normAutofit/>
          </a:bodyPr>
          <a:lstStyle/>
          <a:p>
            <a:pPr lvl="0"/>
            <a:r>
              <a:rPr lang="en-GB" dirty="0"/>
              <a:t>Proposals</a:t>
            </a:r>
            <a:endParaRPr lang="da-DK" dirty="0"/>
          </a:p>
          <a:p>
            <a:pPr lvl="1"/>
            <a:r>
              <a:rPr lang="en-GB" dirty="0"/>
              <a:t>Option 1 (R4-2000931 MediaTek): For the reporting delay of inter-RAT SFTD measurement, X and Y are not necessary to be specified.</a:t>
            </a:r>
            <a:endParaRPr lang="da-DK" dirty="0"/>
          </a:p>
          <a:p>
            <a:pPr lvl="1"/>
            <a:r>
              <a:rPr lang="en-GB" dirty="0"/>
              <a:t>Option 2 (</a:t>
            </a:r>
            <a:r>
              <a:rPr lang="en-GB" dirty="0">
                <a:hlinkClick r:id="rId2"/>
              </a:rPr>
              <a:t>R4-2002086</a:t>
            </a:r>
            <a:r>
              <a:rPr lang="en-GB" dirty="0"/>
              <a:t> Ericsson): For testing of inter-RAT SFTD measurement delay under CCA, the test system shall guarantee that at some point in the test there is a time period of duration 2 × Tmeasure_SFTD1 – 1 × SMTC period during which SSBs are transmitted consecutively. Provided that such period is starting T1 </a:t>
            </a:r>
            <a:r>
              <a:rPr lang="en-GB" dirty="0" err="1"/>
              <a:t>ms</a:t>
            </a:r>
            <a:r>
              <a:rPr lang="en-GB" dirty="0"/>
              <a:t> into the SFTD measurement, the UE shall be capable of determining SFTD within a physical layer measurement period </a:t>
            </a:r>
            <a:r>
              <a:rPr lang="en-GB" dirty="0" err="1"/>
              <a:t>Tmeasure_SFTD_CCA</a:t>
            </a:r>
            <a:r>
              <a:rPr lang="en-GB" dirty="0"/>
              <a:t> = T1 + 2 × Tmeasure_SFTD1 – 1 ×  </a:t>
            </a:r>
            <a:endParaRPr lang="da-DK" dirty="0"/>
          </a:p>
        </p:txBody>
      </p:sp>
    </p:spTree>
    <p:extLst>
      <p:ext uri="{BB962C8B-B14F-4D97-AF65-F5344CB8AC3E}">
        <p14:creationId xmlns:p14="http://schemas.microsoft.com/office/powerpoint/2010/main" val="1348943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F9D0-F9DF-4B65-8A16-CD1AA5DD9820}"/>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3-2:	Reporting delay for (event-triggered) periodic reporting</a:t>
            </a:r>
          </a:p>
        </p:txBody>
      </p:sp>
      <p:sp>
        <p:nvSpPr>
          <p:cNvPr id="3" name="Content Placeholder 2">
            <a:extLst>
              <a:ext uri="{FF2B5EF4-FFF2-40B4-BE49-F238E27FC236}">
                <a16:creationId xmlns:a16="http://schemas.microsoft.com/office/drawing/2014/main" id="{25129221-CF80-4D2E-B90F-51B1321CC9B2}"/>
              </a:ext>
            </a:extLst>
          </p:cNvPr>
          <p:cNvSpPr>
            <a:spLocks noGrp="1"/>
          </p:cNvSpPr>
          <p:nvPr>
            <p:ph idx="1"/>
          </p:nvPr>
        </p:nvSpPr>
        <p:spPr/>
        <p:txBody>
          <a:bodyPr/>
          <a:lstStyle/>
          <a:p>
            <a:r>
              <a:rPr lang="en-US" dirty="0"/>
              <a:t>FFS: Decide the </a:t>
            </a:r>
            <a:r>
              <a:rPr lang="en-GB" u="sng" dirty="0"/>
              <a:t>event-triggered periodic and periodic reporting</a:t>
            </a:r>
            <a:r>
              <a:rPr lang="en-US" dirty="0"/>
              <a:t> delay:</a:t>
            </a:r>
            <a:endParaRPr lang="da-DK" dirty="0"/>
          </a:p>
          <a:p>
            <a:pPr lvl="1" hangingPunct="0"/>
            <a:r>
              <a:rPr lang="en-US" sz="2800" dirty="0"/>
              <a:t>Option 1: Adopt the same definition as in Rel-15.</a:t>
            </a:r>
            <a:endParaRPr lang="da-DK" sz="2800" dirty="0"/>
          </a:p>
          <a:p>
            <a:pPr lvl="1"/>
            <a:r>
              <a:rPr lang="en-US" sz="2800" dirty="0"/>
              <a:t>Option 2: </a:t>
            </a:r>
            <a:r>
              <a:rPr lang="en-GB" dirty="0"/>
              <a:t>For periodic and event-triggered periodic measurement reporting, the UE measurement reporting delay is extended due to UL LBT failures until the time point of the successful reporting attempt or until the new periodic measurement is available, according to [TBD RAN2 specification]. No extension for UL </a:t>
            </a:r>
            <a:r>
              <a:rPr lang="en-US" dirty="0"/>
              <a:t>channel access category 1</a:t>
            </a:r>
            <a:r>
              <a:rPr lang="en-GB" dirty="0"/>
              <a:t>.</a:t>
            </a:r>
            <a:endParaRPr lang="en-US" dirty="0"/>
          </a:p>
        </p:txBody>
      </p:sp>
    </p:spTree>
    <p:extLst>
      <p:ext uri="{BB962C8B-B14F-4D97-AF65-F5344CB8AC3E}">
        <p14:creationId xmlns:p14="http://schemas.microsoft.com/office/powerpoint/2010/main" val="2943724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F9D0-F9DF-4B65-8A16-CD1AA5DD9820}"/>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3-3:	Reporting delay for event triggered reporting</a:t>
            </a:r>
          </a:p>
        </p:txBody>
      </p:sp>
      <p:sp>
        <p:nvSpPr>
          <p:cNvPr id="3" name="Content Placeholder 2">
            <a:extLst>
              <a:ext uri="{FF2B5EF4-FFF2-40B4-BE49-F238E27FC236}">
                <a16:creationId xmlns:a16="http://schemas.microsoft.com/office/drawing/2014/main" id="{25129221-CF80-4D2E-B90F-51B1321CC9B2}"/>
              </a:ext>
            </a:extLst>
          </p:cNvPr>
          <p:cNvSpPr>
            <a:spLocks noGrp="1"/>
          </p:cNvSpPr>
          <p:nvPr>
            <p:ph idx="1"/>
          </p:nvPr>
        </p:nvSpPr>
        <p:spPr>
          <a:xfrm>
            <a:off x="838200" y="1901825"/>
            <a:ext cx="10515600" cy="4351338"/>
          </a:xfrm>
        </p:spPr>
        <p:txBody>
          <a:bodyPr>
            <a:normAutofit/>
          </a:bodyPr>
          <a:lstStyle/>
          <a:p>
            <a:r>
              <a:rPr lang="en-US" dirty="0"/>
              <a:t>For the </a:t>
            </a:r>
            <a:r>
              <a:rPr lang="en-GB" u="sng" dirty="0"/>
              <a:t>event-triggered reporting</a:t>
            </a:r>
            <a:r>
              <a:rPr lang="en-US" dirty="0"/>
              <a:t> delay:</a:t>
            </a:r>
            <a:endParaRPr lang="da-DK" dirty="0"/>
          </a:p>
          <a:p>
            <a:pPr lvl="1" hangingPunct="0"/>
            <a:r>
              <a:rPr lang="en-US" dirty="0"/>
              <a:t>Option 1: No need to extend the delay, clarify that the measurement reporting delay excludes a delay which is caused by no UL resources available due to CCA. Wording can be further discussed.</a:t>
            </a:r>
            <a:endParaRPr lang="da-DK" dirty="0"/>
          </a:p>
          <a:p>
            <a:pPr lvl="1"/>
            <a:r>
              <a:rPr lang="en-US" dirty="0"/>
              <a:t>Option 2: </a:t>
            </a:r>
            <a:r>
              <a:rPr lang="en-GB" dirty="0"/>
              <a:t>For event-triggered measurement reporting, the UE measurement reporting delay is extended due to UL LBT failures until the time point of the successful reporting attempt, according to [TBD RAN2 specification]. No extension for UL </a:t>
            </a:r>
            <a:r>
              <a:rPr lang="en-US" dirty="0"/>
              <a:t>channel access category 1</a:t>
            </a:r>
            <a:r>
              <a:rPr lang="en-GB" dirty="0"/>
              <a:t>.</a:t>
            </a:r>
            <a:endParaRPr lang="da-DK" dirty="0"/>
          </a:p>
        </p:txBody>
      </p:sp>
    </p:spTree>
    <p:extLst>
      <p:ext uri="{BB962C8B-B14F-4D97-AF65-F5344CB8AC3E}">
        <p14:creationId xmlns:p14="http://schemas.microsoft.com/office/powerpoint/2010/main" val="389920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A90199-9D29-4CDF-95FA-E011551BD1AE}"/>
              </a:ext>
            </a:extLst>
          </p:cNvPr>
          <p:cNvSpPr>
            <a:spLocks noGrp="1"/>
          </p:cNvSpPr>
          <p:nvPr>
            <p:ph type="title"/>
          </p:nvPr>
        </p:nvSpPr>
        <p:spPr/>
        <p:txBody>
          <a:bodyPr>
            <a:normAutofit/>
          </a:bodyPr>
          <a:lstStyle/>
          <a:p>
            <a:pPr algn="ctr"/>
            <a:r>
              <a:rPr lang="en-US" sz="4500" dirty="0"/>
              <a:t>Agreements in 1</a:t>
            </a:r>
            <a:r>
              <a:rPr lang="en-US" sz="4500" baseline="30000" dirty="0"/>
              <a:t>st</a:t>
            </a:r>
            <a:r>
              <a:rPr lang="en-US" sz="4500" dirty="0"/>
              <a:t> round</a:t>
            </a:r>
            <a:br>
              <a:rPr lang="en-US" sz="4500" dirty="0"/>
            </a:br>
            <a:r>
              <a:rPr lang="en-US" sz="4500" dirty="0">
                <a:solidFill>
                  <a:srgbClr val="0070C0"/>
                </a:solidFill>
              </a:rPr>
              <a:t>Tentative Agreements in the 2</a:t>
            </a:r>
            <a:r>
              <a:rPr lang="en-US" sz="4500" baseline="30000" dirty="0">
                <a:solidFill>
                  <a:srgbClr val="0070C0"/>
                </a:solidFill>
              </a:rPr>
              <a:t>nd</a:t>
            </a:r>
            <a:r>
              <a:rPr lang="en-US" sz="4500" dirty="0">
                <a:solidFill>
                  <a:srgbClr val="0070C0"/>
                </a:solidFill>
              </a:rPr>
              <a:t> Round</a:t>
            </a:r>
          </a:p>
        </p:txBody>
      </p:sp>
      <p:sp>
        <p:nvSpPr>
          <p:cNvPr id="5" name="Text Placeholder 4">
            <a:extLst>
              <a:ext uri="{FF2B5EF4-FFF2-40B4-BE49-F238E27FC236}">
                <a16:creationId xmlns:a16="http://schemas.microsoft.com/office/drawing/2014/main" id="{15CB9012-219B-41F4-8828-11F342DA3AA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213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6E62-65E9-4C66-91ED-A02D7ED32137}"/>
              </a:ext>
            </a:extLst>
          </p:cNvPr>
          <p:cNvSpPr>
            <a:spLocks noGrp="1"/>
          </p:cNvSpPr>
          <p:nvPr>
            <p:ph type="title"/>
          </p:nvPr>
        </p:nvSpPr>
        <p:spPr/>
        <p:txBody>
          <a:bodyPr>
            <a:no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4-1 </a:t>
            </a:r>
            <a:r>
              <a:rPr lang="da-DK" sz="3000" dirty="0" err="1"/>
              <a:t>Additional</a:t>
            </a:r>
            <a:r>
              <a:rPr lang="da-DK" sz="3000" dirty="0"/>
              <a:t> time for PBCH </a:t>
            </a:r>
            <a:r>
              <a:rPr lang="da-DK" sz="3000" dirty="0" err="1"/>
              <a:t>payload</a:t>
            </a:r>
            <a:r>
              <a:rPr lang="da-DK" sz="3000" dirty="0"/>
              <a:t> </a:t>
            </a:r>
            <a:r>
              <a:rPr lang="da-DK" sz="3000" dirty="0" err="1"/>
              <a:t>reading</a:t>
            </a:r>
            <a:r>
              <a:rPr lang="da-DK" sz="3000" dirty="0"/>
              <a:t> for SSB </a:t>
            </a:r>
            <a:r>
              <a:rPr lang="da-DK" sz="3000" dirty="0" err="1"/>
              <a:t>index</a:t>
            </a:r>
            <a:r>
              <a:rPr lang="da-DK" sz="3000" dirty="0"/>
              <a:t> </a:t>
            </a:r>
            <a:r>
              <a:rPr lang="da-DK" sz="3000" dirty="0" err="1"/>
              <a:t>identification</a:t>
            </a:r>
            <a:endParaRPr lang="en-US" sz="3000" dirty="0"/>
          </a:p>
        </p:txBody>
      </p:sp>
      <p:sp>
        <p:nvSpPr>
          <p:cNvPr id="3" name="Content Placeholder 2">
            <a:extLst>
              <a:ext uri="{FF2B5EF4-FFF2-40B4-BE49-F238E27FC236}">
                <a16:creationId xmlns:a16="http://schemas.microsoft.com/office/drawing/2014/main" id="{20A3E473-3240-487F-BE1C-B4B97B52E93C}"/>
              </a:ext>
            </a:extLst>
          </p:cNvPr>
          <p:cNvSpPr>
            <a:spLocks noGrp="1"/>
          </p:cNvSpPr>
          <p:nvPr>
            <p:ph idx="1"/>
          </p:nvPr>
        </p:nvSpPr>
        <p:spPr/>
        <p:txBody>
          <a:bodyPr/>
          <a:lstStyle/>
          <a:p>
            <a:r>
              <a:rPr lang="da-DK" dirty="0"/>
              <a:t>Options </a:t>
            </a:r>
            <a:r>
              <a:rPr lang="da-DK" dirty="0" err="1"/>
              <a:t>discussed</a:t>
            </a:r>
            <a:r>
              <a:rPr lang="da-DK" dirty="0"/>
              <a:t> in RAN4 #94e</a:t>
            </a:r>
          </a:p>
          <a:p>
            <a:pPr lvl="1" hangingPunct="0"/>
            <a:r>
              <a:rPr lang="en-GB" dirty="0"/>
              <a:t>Option 1: We can assume that Q is always known to the UE</a:t>
            </a:r>
            <a:endParaRPr lang="da-DK" dirty="0"/>
          </a:p>
          <a:p>
            <a:pPr lvl="1" hangingPunct="0"/>
            <a:r>
              <a:rPr lang="en-GB" dirty="0"/>
              <a:t>Option 2: We cannot assume that Q is always known to the UE</a:t>
            </a:r>
            <a:endParaRPr lang="da-DK" dirty="0"/>
          </a:p>
          <a:p>
            <a:endParaRPr lang="en-US" dirty="0"/>
          </a:p>
        </p:txBody>
      </p:sp>
    </p:spTree>
    <p:extLst>
      <p:ext uri="{BB962C8B-B14F-4D97-AF65-F5344CB8AC3E}">
        <p14:creationId xmlns:p14="http://schemas.microsoft.com/office/powerpoint/2010/main" val="3254417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9A24-6E04-42ED-8B33-D6D5E47209EB}"/>
              </a:ext>
            </a:extLst>
          </p:cNvPr>
          <p:cNvSpPr>
            <a:spLocks noGrp="1"/>
          </p:cNvSpPr>
          <p:nvPr>
            <p:ph type="title"/>
          </p:nvPr>
        </p:nvSpPr>
        <p:spPr/>
        <p:txBody>
          <a:bodyPr>
            <a:noAutofit/>
          </a:bodyPr>
          <a:lstStyle/>
          <a:p>
            <a:r>
              <a:rPr lang="en-US" sz="2800" dirty="0"/>
              <a:t>Further discussion is needed:</a:t>
            </a:r>
            <a:br>
              <a:rPr lang="en-US" sz="2800" dirty="0"/>
            </a:br>
            <a:r>
              <a:rPr lang="en-US" sz="2800" dirty="0"/>
              <a:t>Issue 5-1: </a:t>
            </a:r>
            <a:r>
              <a:rPr lang="en-GB" sz="2800" dirty="0"/>
              <a:t>RSSI Intra-frequency and Inter-frequency definition </a:t>
            </a:r>
            <a:endParaRPr lang="en-US" sz="2800" dirty="0"/>
          </a:p>
        </p:txBody>
      </p:sp>
      <p:sp>
        <p:nvSpPr>
          <p:cNvPr id="3" name="Content Placeholder 2">
            <a:extLst>
              <a:ext uri="{FF2B5EF4-FFF2-40B4-BE49-F238E27FC236}">
                <a16:creationId xmlns:a16="http://schemas.microsoft.com/office/drawing/2014/main" id="{D449CBD0-359A-4365-B317-B90EB56DCE48}"/>
              </a:ext>
            </a:extLst>
          </p:cNvPr>
          <p:cNvSpPr>
            <a:spLocks noGrp="1"/>
          </p:cNvSpPr>
          <p:nvPr>
            <p:ph idx="1"/>
          </p:nvPr>
        </p:nvSpPr>
        <p:spPr/>
        <p:txBody>
          <a:bodyPr>
            <a:normAutofit/>
          </a:bodyPr>
          <a:lstStyle/>
          <a:p>
            <a:pPr lvl="1"/>
            <a:r>
              <a:rPr lang="en-GB" dirty="0"/>
              <a:t>Intra-frequency RSSI measurements are defined when both conditions are satisfied:</a:t>
            </a:r>
            <a:endParaRPr lang="da-DK" dirty="0"/>
          </a:p>
          <a:p>
            <a:pPr lvl="2"/>
            <a:r>
              <a:rPr lang="en-GB" dirty="0"/>
              <a:t>Condition 1: </a:t>
            </a:r>
          </a:p>
          <a:p>
            <a:pPr lvl="3"/>
            <a:r>
              <a:rPr lang="en-GB" dirty="0"/>
              <a:t>Option 1a: RMTC configured SCS is the same as the active BWP in the serving cell. </a:t>
            </a:r>
          </a:p>
          <a:p>
            <a:pPr lvl="3"/>
            <a:r>
              <a:rPr lang="en-GB" dirty="0"/>
              <a:t>Option 1b: RMTC configured SCS is the same as the SCS of the serving cell SSB,</a:t>
            </a:r>
            <a:endParaRPr lang="da-DK" dirty="0"/>
          </a:p>
          <a:p>
            <a:pPr lvl="2"/>
            <a:r>
              <a:rPr lang="en-GB" dirty="0"/>
              <a:t>Condition 2: </a:t>
            </a:r>
            <a:endParaRPr lang="da-DK" dirty="0"/>
          </a:p>
          <a:p>
            <a:pPr lvl="3"/>
            <a:r>
              <a:rPr lang="en-GB" dirty="0"/>
              <a:t>Option 2a: Measurement BW is contained within the active BWP of the serving cell</a:t>
            </a:r>
            <a:endParaRPr lang="da-DK" dirty="0"/>
          </a:p>
          <a:p>
            <a:pPr lvl="3"/>
            <a:r>
              <a:rPr lang="en-GB" dirty="0"/>
              <a:t>Option 2b: The </a:t>
            </a:r>
            <a:r>
              <a:rPr lang="en-GB" dirty="0" err="1"/>
              <a:t>center</a:t>
            </a:r>
            <a:r>
              <a:rPr lang="en-GB" dirty="0"/>
              <a:t> frequency of the PRB set configured for RSSI measurement is aligned with the </a:t>
            </a:r>
            <a:r>
              <a:rPr lang="en-GB" dirty="0" err="1"/>
              <a:t>center</a:t>
            </a:r>
            <a:r>
              <a:rPr lang="en-GB" dirty="0"/>
              <a:t> frequency of an intra-frequency SSB. </a:t>
            </a:r>
            <a:endParaRPr lang="da-DK" dirty="0"/>
          </a:p>
          <a:p>
            <a:pPr lvl="2"/>
            <a:r>
              <a:rPr lang="en-GB" dirty="0"/>
              <a:t>Inter-frequency measurements are defined when at least one condition above is not satisfied. </a:t>
            </a:r>
            <a:endParaRPr lang="da-DK" dirty="0"/>
          </a:p>
          <a:p>
            <a:pPr marL="0" indent="0">
              <a:buNone/>
            </a:pPr>
            <a:endParaRPr lang="en-US" dirty="0"/>
          </a:p>
        </p:txBody>
      </p:sp>
    </p:spTree>
    <p:extLst>
      <p:ext uri="{BB962C8B-B14F-4D97-AF65-F5344CB8AC3E}">
        <p14:creationId xmlns:p14="http://schemas.microsoft.com/office/powerpoint/2010/main" val="4092872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67F1-87B6-4F81-A033-05168927DF78}"/>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5-2: </a:t>
            </a:r>
            <a:r>
              <a:rPr lang="da-DK" sz="3000" dirty="0" err="1"/>
              <a:t>need</a:t>
            </a:r>
            <a:r>
              <a:rPr lang="da-DK" sz="3000" dirty="0"/>
              <a:t> for </a:t>
            </a:r>
            <a:r>
              <a:rPr lang="da-DK" sz="3000" dirty="0" err="1"/>
              <a:t>measurement</a:t>
            </a:r>
            <a:r>
              <a:rPr lang="da-DK" sz="3000" dirty="0"/>
              <a:t> </a:t>
            </a:r>
            <a:r>
              <a:rPr lang="da-DK" sz="3000" dirty="0" err="1"/>
              <a:t>gaps</a:t>
            </a:r>
            <a:endParaRPr lang="en-US" sz="3000" dirty="0"/>
          </a:p>
        </p:txBody>
      </p:sp>
      <p:sp>
        <p:nvSpPr>
          <p:cNvPr id="3" name="Content Placeholder 2">
            <a:extLst>
              <a:ext uri="{FF2B5EF4-FFF2-40B4-BE49-F238E27FC236}">
                <a16:creationId xmlns:a16="http://schemas.microsoft.com/office/drawing/2014/main" id="{0486EF47-4F22-47CA-A89B-B2F83DAF7106}"/>
              </a:ext>
            </a:extLst>
          </p:cNvPr>
          <p:cNvSpPr>
            <a:spLocks noGrp="1"/>
          </p:cNvSpPr>
          <p:nvPr>
            <p:ph idx="1"/>
          </p:nvPr>
        </p:nvSpPr>
        <p:spPr/>
        <p:txBody>
          <a:bodyPr/>
          <a:lstStyle/>
          <a:p>
            <a:r>
              <a:rPr lang="da-DK" dirty="0" err="1"/>
              <a:t>Whether</a:t>
            </a:r>
            <a:r>
              <a:rPr lang="da-DK" dirty="0"/>
              <a:t> new </a:t>
            </a:r>
            <a:r>
              <a:rPr lang="da-DK" dirty="0" err="1"/>
              <a:t>measurement</a:t>
            </a:r>
            <a:r>
              <a:rPr lang="da-DK" dirty="0"/>
              <a:t> </a:t>
            </a:r>
            <a:r>
              <a:rPr lang="da-DK" dirty="0" err="1"/>
              <a:t>gap</a:t>
            </a:r>
            <a:r>
              <a:rPr lang="da-DK" dirty="0"/>
              <a:t> patterns </a:t>
            </a:r>
            <a:r>
              <a:rPr lang="da-DK" dirty="0" err="1"/>
              <a:t>are</a:t>
            </a:r>
            <a:r>
              <a:rPr lang="da-DK" dirty="0"/>
              <a:t> </a:t>
            </a:r>
            <a:r>
              <a:rPr lang="da-DK" dirty="0" err="1"/>
              <a:t>needed</a:t>
            </a:r>
            <a:r>
              <a:rPr lang="da-DK" dirty="0"/>
              <a:t> for RSSI measurements</a:t>
            </a:r>
            <a:endParaRPr lang="en-US" dirty="0"/>
          </a:p>
        </p:txBody>
      </p:sp>
    </p:spTree>
    <p:extLst>
      <p:ext uri="{BB962C8B-B14F-4D97-AF65-F5344CB8AC3E}">
        <p14:creationId xmlns:p14="http://schemas.microsoft.com/office/powerpoint/2010/main" val="1762250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C655-B943-4883-978B-39C2140D4173}"/>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5-3:	 RSSI measurement report mapping</a:t>
            </a:r>
          </a:p>
        </p:txBody>
      </p:sp>
      <p:sp>
        <p:nvSpPr>
          <p:cNvPr id="3" name="Content Placeholder 2">
            <a:extLst>
              <a:ext uri="{FF2B5EF4-FFF2-40B4-BE49-F238E27FC236}">
                <a16:creationId xmlns:a16="http://schemas.microsoft.com/office/drawing/2014/main" id="{409043BB-5B34-4950-94EF-D7B45EE7955E}"/>
              </a:ext>
            </a:extLst>
          </p:cNvPr>
          <p:cNvSpPr>
            <a:spLocks noGrp="1"/>
          </p:cNvSpPr>
          <p:nvPr>
            <p:ph idx="1"/>
          </p:nvPr>
        </p:nvSpPr>
        <p:spPr/>
        <p:txBody>
          <a:bodyPr/>
          <a:lstStyle/>
          <a:p>
            <a:pPr lvl="1"/>
            <a:r>
              <a:rPr lang="en-GB" dirty="0"/>
              <a:t>Option 1: RSSI measurement report mapping is the same as for CLI-RSSI, i.e. from -100 dBm to -25 dBm with 1 dBm resolution.</a:t>
            </a:r>
            <a:endParaRPr lang="da-DK" dirty="0"/>
          </a:p>
          <a:p>
            <a:pPr lvl="2"/>
            <a:r>
              <a:rPr lang="en-GB" dirty="0"/>
              <a:t>Note: this is equivalent to adopting the table in 9.1.18.5.1-1 in TS 36.133 as baseline</a:t>
            </a:r>
            <a:endParaRPr lang="da-DK" dirty="0"/>
          </a:p>
          <a:p>
            <a:pPr lvl="1" hangingPunct="0"/>
            <a:r>
              <a:rPr lang="en-GB" dirty="0"/>
              <a:t>Option 2: Define a new measurement report mapping </a:t>
            </a:r>
            <a:endParaRPr lang="da-DK" dirty="0"/>
          </a:p>
          <a:p>
            <a:endParaRPr lang="en-US" dirty="0"/>
          </a:p>
        </p:txBody>
      </p:sp>
    </p:spTree>
    <p:extLst>
      <p:ext uri="{BB962C8B-B14F-4D97-AF65-F5344CB8AC3E}">
        <p14:creationId xmlns:p14="http://schemas.microsoft.com/office/powerpoint/2010/main" val="388829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574DA-4075-4CF6-A206-C666745A5D17}"/>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5-5: </a:t>
            </a:r>
            <a:r>
              <a:rPr lang="en-GB" sz="3000" dirty="0"/>
              <a:t>RSSI/CO measurement periods</a:t>
            </a:r>
            <a:endParaRPr lang="en-US" sz="3000" dirty="0"/>
          </a:p>
        </p:txBody>
      </p:sp>
      <p:sp>
        <p:nvSpPr>
          <p:cNvPr id="3" name="Content Placeholder 2">
            <a:extLst>
              <a:ext uri="{FF2B5EF4-FFF2-40B4-BE49-F238E27FC236}">
                <a16:creationId xmlns:a16="http://schemas.microsoft.com/office/drawing/2014/main" id="{8BB2601E-A90A-43E9-A0A3-D5A869C3D76C}"/>
              </a:ext>
            </a:extLst>
          </p:cNvPr>
          <p:cNvSpPr>
            <a:spLocks noGrp="1"/>
          </p:cNvSpPr>
          <p:nvPr>
            <p:ph idx="1"/>
          </p:nvPr>
        </p:nvSpPr>
        <p:spPr/>
        <p:txBody>
          <a:bodyPr>
            <a:normAutofit lnSpcReduction="10000"/>
          </a:bodyPr>
          <a:lstStyle/>
          <a:p>
            <a:r>
              <a:rPr lang="da-DK" dirty="0" err="1"/>
              <a:t>Proposal</a:t>
            </a:r>
            <a:r>
              <a:rPr lang="da-DK" dirty="0"/>
              <a:t> </a:t>
            </a:r>
            <a:r>
              <a:rPr lang="da-DK" dirty="0" err="1"/>
              <a:t>discussed</a:t>
            </a:r>
            <a:r>
              <a:rPr lang="da-DK" dirty="0"/>
              <a:t> </a:t>
            </a:r>
            <a:r>
              <a:rPr lang="da-DK" dirty="0" err="1"/>
              <a:t>during</a:t>
            </a:r>
            <a:r>
              <a:rPr lang="da-DK" dirty="0"/>
              <a:t> the meeting: </a:t>
            </a:r>
          </a:p>
          <a:p>
            <a:pPr lvl="2"/>
            <a:r>
              <a:rPr lang="en-GB" dirty="0"/>
              <a:t>The RSSI and CO measurement periods depend on:</a:t>
            </a:r>
            <a:endParaRPr lang="da-DK" dirty="0"/>
          </a:p>
          <a:p>
            <a:pPr lvl="3"/>
            <a:r>
              <a:rPr lang="en-GB" dirty="0"/>
              <a:t>max(</a:t>
            </a:r>
            <a:r>
              <a:rPr lang="en-GB" dirty="0" err="1"/>
              <a:t>reportInterval</a:t>
            </a:r>
            <a:r>
              <a:rPr lang="en-GB" dirty="0"/>
              <a:t>, </a:t>
            </a:r>
            <a:r>
              <a:rPr lang="en-GB" dirty="0" err="1"/>
              <a:t>rmtc</a:t>
            </a:r>
            <a:r>
              <a:rPr lang="en-GB" dirty="0"/>
              <a:t>-Period) in non-DRX when measurement gaps are not required,</a:t>
            </a:r>
            <a:endParaRPr lang="da-DK" dirty="0"/>
          </a:p>
          <a:p>
            <a:pPr lvl="3"/>
            <a:r>
              <a:rPr lang="en-GB" dirty="0"/>
              <a:t>max(</a:t>
            </a:r>
            <a:r>
              <a:rPr lang="en-GB" dirty="0" err="1"/>
              <a:t>reportInterval</a:t>
            </a:r>
            <a:r>
              <a:rPr lang="en-GB" dirty="0"/>
              <a:t>, </a:t>
            </a:r>
            <a:r>
              <a:rPr lang="en-GB" dirty="0" err="1"/>
              <a:t>rmtc</a:t>
            </a:r>
            <a:r>
              <a:rPr lang="en-GB" dirty="0"/>
              <a:t>-Period, DRX) in DRX when measurement gaps are not required, or</a:t>
            </a:r>
            <a:endParaRPr lang="da-DK" dirty="0"/>
          </a:p>
          <a:p>
            <a:pPr lvl="3"/>
            <a:r>
              <a:rPr lang="en-GB" dirty="0"/>
              <a:t>FFS: max(</a:t>
            </a:r>
            <a:r>
              <a:rPr lang="en-GB" dirty="0" err="1"/>
              <a:t>reportInterval</a:t>
            </a:r>
            <a:r>
              <a:rPr lang="en-GB" dirty="0"/>
              <a:t>, </a:t>
            </a:r>
            <a:r>
              <a:rPr lang="en-GB" dirty="0" err="1"/>
              <a:t>rmtc</a:t>
            </a:r>
            <a:r>
              <a:rPr lang="en-GB" dirty="0"/>
              <a:t>-Period, MGRP and gap sharing) in DRX when measurement gaps are required.</a:t>
            </a:r>
            <a:endParaRPr lang="da-DK" dirty="0"/>
          </a:p>
          <a:p>
            <a:pPr lvl="2"/>
            <a:r>
              <a:rPr lang="en-GB" dirty="0"/>
              <a:t>For intra-frequency measurements:</a:t>
            </a:r>
            <a:endParaRPr lang="da-DK" dirty="0"/>
          </a:p>
          <a:p>
            <a:pPr lvl="3"/>
            <a:r>
              <a:rPr lang="en-GB" dirty="0"/>
              <a:t>In wideband operation, whether to consider the number of measurement objects (</a:t>
            </a:r>
            <a:r>
              <a:rPr lang="en-US" dirty="0" err="1"/>
              <a:t>N</a:t>
            </a:r>
            <a:r>
              <a:rPr lang="en-US" baseline="-25000" dirty="0" err="1"/>
              <a:t>intra</a:t>
            </a:r>
            <a:r>
              <a:rPr lang="en-US" baseline="-25000" dirty="0"/>
              <a:t>-MO</a:t>
            </a:r>
            <a:r>
              <a:rPr lang="en-GB" dirty="0"/>
              <a:t>) in the measurement period, in case there are multiple intra-frequency measurement objects configured.</a:t>
            </a:r>
            <a:endParaRPr lang="da-DK" dirty="0"/>
          </a:p>
          <a:p>
            <a:pPr lvl="2"/>
            <a:r>
              <a:rPr lang="en-GB" dirty="0"/>
              <a:t>for inter-frequency measurements:</a:t>
            </a:r>
            <a:endParaRPr lang="da-DK" dirty="0"/>
          </a:p>
          <a:p>
            <a:pPr lvl="3"/>
            <a:r>
              <a:rPr lang="en-GB" dirty="0"/>
              <a:t>Whether to consider the number of measurement reports (</a:t>
            </a:r>
            <a:r>
              <a:rPr lang="en-US" dirty="0" err="1"/>
              <a:t>N</a:t>
            </a:r>
            <a:r>
              <a:rPr lang="en-US" baseline="-25000" dirty="0" err="1"/>
              <a:t>inter</a:t>
            </a:r>
            <a:r>
              <a:rPr lang="en-US" baseline="-25000" dirty="0"/>
              <a:t>-MO</a:t>
            </a:r>
            <a:r>
              <a:rPr lang="en-US" dirty="0"/>
              <a:t>) and </a:t>
            </a:r>
            <a:r>
              <a:rPr lang="en-US" dirty="0" err="1"/>
              <a:t>N</a:t>
            </a:r>
            <a:r>
              <a:rPr lang="en-US" baseline="-25000" dirty="0" err="1"/>
              <a:t>freq</a:t>
            </a:r>
            <a:r>
              <a:rPr lang="en-US" dirty="0"/>
              <a:t> in the measurement period.</a:t>
            </a:r>
            <a:endParaRPr lang="da-DK" dirty="0"/>
          </a:p>
          <a:p>
            <a:pPr lvl="2"/>
            <a:r>
              <a:rPr lang="en-US" dirty="0"/>
              <a:t>how to consider the sharing factor CSSF, and the lower bound R15 L3 measurements</a:t>
            </a:r>
            <a:endParaRPr lang="da-DK" dirty="0"/>
          </a:p>
          <a:p>
            <a:endParaRPr lang="en-US" dirty="0"/>
          </a:p>
        </p:txBody>
      </p:sp>
    </p:spTree>
    <p:extLst>
      <p:ext uri="{BB962C8B-B14F-4D97-AF65-F5344CB8AC3E}">
        <p14:creationId xmlns:p14="http://schemas.microsoft.com/office/powerpoint/2010/main" val="408560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574DA-4075-4CF6-A206-C666745A5D17}"/>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5-7: </a:t>
            </a:r>
            <a:r>
              <a:rPr lang="en-GB" sz="3000" dirty="0"/>
              <a:t>RMTC periodicity</a:t>
            </a:r>
            <a:endParaRPr lang="en-US" sz="3000" dirty="0"/>
          </a:p>
        </p:txBody>
      </p:sp>
      <p:sp>
        <p:nvSpPr>
          <p:cNvPr id="3" name="Content Placeholder 2">
            <a:extLst>
              <a:ext uri="{FF2B5EF4-FFF2-40B4-BE49-F238E27FC236}">
                <a16:creationId xmlns:a16="http://schemas.microsoft.com/office/drawing/2014/main" id="{8BB2601E-A90A-43E9-A0A3-D5A869C3D76C}"/>
              </a:ext>
            </a:extLst>
          </p:cNvPr>
          <p:cNvSpPr>
            <a:spLocks noGrp="1"/>
          </p:cNvSpPr>
          <p:nvPr>
            <p:ph idx="1"/>
          </p:nvPr>
        </p:nvSpPr>
        <p:spPr/>
        <p:txBody>
          <a:bodyPr>
            <a:normAutofit/>
          </a:bodyPr>
          <a:lstStyle/>
          <a:p>
            <a:r>
              <a:rPr lang="da-DK" dirty="0" err="1"/>
              <a:t>Proposals</a:t>
            </a:r>
            <a:r>
              <a:rPr lang="da-DK" dirty="0"/>
              <a:t> </a:t>
            </a:r>
            <a:r>
              <a:rPr lang="da-DK" dirty="0" err="1"/>
              <a:t>discussed</a:t>
            </a:r>
            <a:r>
              <a:rPr lang="da-DK" dirty="0"/>
              <a:t> </a:t>
            </a:r>
            <a:r>
              <a:rPr lang="da-DK" dirty="0" err="1"/>
              <a:t>during</a:t>
            </a:r>
            <a:r>
              <a:rPr lang="da-DK" dirty="0"/>
              <a:t> the meeting: </a:t>
            </a:r>
          </a:p>
          <a:p>
            <a:pPr lvl="1" hangingPunct="0"/>
            <a:r>
              <a:rPr lang="en-US" dirty="0"/>
              <a:t>Option 1: RMTC periodicity to be from the set of {40, 80, 160, 320, 640} </a:t>
            </a:r>
            <a:r>
              <a:rPr lang="en-US" dirty="0" err="1"/>
              <a:t>ms</a:t>
            </a:r>
            <a:r>
              <a:rPr lang="en-US" dirty="0"/>
              <a:t> exclusively. RMTC measurement duration to be from the set of {1, 14, 28, 42, 56, 70, 84, 140} in units of OFDM symbols with the limitation of max RTMC duration to be capped at 5ms (i.e., 84 and 140 symbols to be valid only for 30 kHz SCS). </a:t>
            </a:r>
            <a:endParaRPr lang="da-DK" dirty="0"/>
          </a:p>
          <a:p>
            <a:pPr lvl="1" hangingPunct="0"/>
            <a:r>
              <a:rPr lang="en-US" dirty="0"/>
              <a:t>Option 2:  RAN4 requirements will be defined for all RMTC configurations.</a:t>
            </a:r>
            <a:endParaRPr lang="da-DK" dirty="0"/>
          </a:p>
          <a:p>
            <a:endParaRPr lang="en-US" dirty="0"/>
          </a:p>
        </p:txBody>
      </p:sp>
    </p:spTree>
    <p:extLst>
      <p:ext uri="{BB962C8B-B14F-4D97-AF65-F5344CB8AC3E}">
        <p14:creationId xmlns:p14="http://schemas.microsoft.com/office/powerpoint/2010/main" val="2713684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C7D8-7DC6-4578-B38A-21462A742FE0}"/>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5-10: RSSI measurement bandwidth</a:t>
            </a:r>
          </a:p>
        </p:txBody>
      </p:sp>
      <p:sp>
        <p:nvSpPr>
          <p:cNvPr id="3" name="Content Placeholder 2">
            <a:extLst>
              <a:ext uri="{FF2B5EF4-FFF2-40B4-BE49-F238E27FC236}">
                <a16:creationId xmlns:a16="http://schemas.microsoft.com/office/drawing/2014/main" id="{FF36C109-93F6-4666-8EF9-F9DA61A978E3}"/>
              </a:ext>
            </a:extLst>
          </p:cNvPr>
          <p:cNvSpPr>
            <a:spLocks noGrp="1"/>
          </p:cNvSpPr>
          <p:nvPr>
            <p:ph idx="1"/>
          </p:nvPr>
        </p:nvSpPr>
        <p:spPr/>
        <p:txBody>
          <a:bodyPr/>
          <a:lstStyle/>
          <a:p>
            <a:r>
              <a:rPr lang="en-US" dirty="0"/>
              <a:t>RAN4 to define the RSSI measurement accuracy requirements based on:</a:t>
            </a:r>
            <a:endParaRPr lang="da-DK" dirty="0"/>
          </a:p>
          <a:p>
            <a:pPr lvl="1"/>
            <a:r>
              <a:rPr lang="en-US" dirty="0"/>
              <a:t>Option 1: SSB bandwidth.</a:t>
            </a:r>
            <a:endParaRPr lang="da-DK" dirty="0"/>
          </a:p>
          <a:p>
            <a:pPr lvl="1"/>
            <a:r>
              <a:rPr lang="en-US" dirty="0"/>
              <a:t>Option 2: Bandwidth configured by the </a:t>
            </a:r>
            <a:r>
              <a:rPr lang="en-US" dirty="0" err="1"/>
              <a:t>gNB</a:t>
            </a:r>
            <a:r>
              <a:rPr lang="en-US" dirty="0"/>
              <a:t>.</a:t>
            </a:r>
            <a:endParaRPr lang="da-DK" dirty="0"/>
          </a:p>
          <a:p>
            <a:endParaRPr lang="en-US" dirty="0"/>
          </a:p>
        </p:txBody>
      </p:sp>
    </p:spTree>
    <p:extLst>
      <p:ext uri="{BB962C8B-B14F-4D97-AF65-F5344CB8AC3E}">
        <p14:creationId xmlns:p14="http://schemas.microsoft.com/office/powerpoint/2010/main" val="148257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A9CA-CC0D-4DAA-817F-82FD3AE7D15D}"/>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5-11 RSSI report normalization</a:t>
            </a:r>
          </a:p>
        </p:txBody>
      </p:sp>
      <p:sp>
        <p:nvSpPr>
          <p:cNvPr id="3" name="Content Placeholder 2">
            <a:extLst>
              <a:ext uri="{FF2B5EF4-FFF2-40B4-BE49-F238E27FC236}">
                <a16:creationId xmlns:a16="http://schemas.microsoft.com/office/drawing/2014/main" id="{6A179B7D-F584-4A2D-8B94-F83446A54BCC}"/>
              </a:ext>
            </a:extLst>
          </p:cNvPr>
          <p:cNvSpPr>
            <a:spLocks noGrp="1"/>
          </p:cNvSpPr>
          <p:nvPr>
            <p:ph idx="1"/>
          </p:nvPr>
        </p:nvSpPr>
        <p:spPr/>
        <p:txBody>
          <a:bodyPr/>
          <a:lstStyle/>
          <a:p>
            <a:r>
              <a:rPr lang="en-US" dirty="0"/>
              <a:t>Option 1: The RSSI reporting is normalized to the SCS, allowing flexibility for the UE implementation to measure based on any value of N so long as accuracy requirements are met.</a:t>
            </a:r>
            <a:endParaRPr lang="da-DK" dirty="0"/>
          </a:p>
          <a:p>
            <a:r>
              <a:rPr lang="en-US" dirty="0"/>
              <a:t>Option 2: No need to normalize the RSSI report.</a:t>
            </a:r>
            <a:endParaRPr lang="da-DK" dirty="0"/>
          </a:p>
          <a:p>
            <a:endParaRPr lang="en-US" dirty="0"/>
          </a:p>
        </p:txBody>
      </p:sp>
    </p:spTree>
    <p:extLst>
      <p:ext uri="{BB962C8B-B14F-4D97-AF65-F5344CB8AC3E}">
        <p14:creationId xmlns:p14="http://schemas.microsoft.com/office/powerpoint/2010/main" val="53221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25F06-32D4-445C-ADD6-82D04FE6CA4A}"/>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Topic</a:t>
            </a:r>
            <a:r>
              <a:rPr lang="da-DK" sz="3000" dirty="0"/>
              <a:t> 6: Measurement and </a:t>
            </a:r>
            <a:r>
              <a:rPr lang="da-DK" sz="3000" dirty="0" err="1"/>
              <a:t>Monitoring</a:t>
            </a:r>
            <a:r>
              <a:rPr lang="da-DK" sz="3000" dirty="0"/>
              <a:t> QCL-ed </a:t>
            </a:r>
            <a:r>
              <a:rPr lang="da-DK" sz="3000" dirty="0" err="1"/>
              <a:t>SSBs</a:t>
            </a:r>
            <a:endParaRPr lang="en-US" sz="3000" dirty="0"/>
          </a:p>
        </p:txBody>
      </p:sp>
      <p:sp>
        <p:nvSpPr>
          <p:cNvPr id="3" name="Content Placeholder 2">
            <a:extLst>
              <a:ext uri="{FF2B5EF4-FFF2-40B4-BE49-F238E27FC236}">
                <a16:creationId xmlns:a16="http://schemas.microsoft.com/office/drawing/2014/main" id="{F5E7E116-A8CC-4277-BB98-D29E44B6E655}"/>
              </a:ext>
            </a:extLst>
          </p:cNvPr>
          <p:cNvSpPr>
            <a:spLocks noGrp="1"/>
          </p:cNvSpPr>
          <p:nvPr>
            <p:ph idx="1"/>
          </p:nvPr>
        </p:nvSpPr>
        <p:spPr/>
        <p:txBody>
          <a:bodyPr/>
          <a:lstStyle/>
          <a:p>
            <a:r>
              <a:rPr lang="da-DK" dirty="0"/>
              <a:t>No </a:t>
            </a:r>
            <a:r>
              <a:rPr lang="da-DK" dirty="0" err="1"/>
              <a:t>consensus</a:t>
            </a:r>
            <a:r>
              <a:rPr lang="da-DK" dirty="0"/>
              <a:t> was </a:t>
            </a:r>
            <a:r>
              <a:rPr lang="da-DK" dirty="0" err="1"/>
              <a:t>reached</a:t>
            </a:r>
            <a:r>
              <a:rPr lang="da-DK" dirty="0"/>
              <a:t> in </a:t>
            </a:r>
            <a:r>
              <a:rPr lang="da-DK" dirty="0" err="1"/>
              <a:t>this</a:t>
            </a:r>
            <a:r>
              <a:rPr lang="da-DK" dirty="0"/>
              <a:t> meeting. Companies </a:t>
            </a:r>
            <a:r>
              <a:rPr lang="da-DK" dirty="0" err="1"/>
              <a:t>are</a:t>
            </a:r>
            <a:r>
              <a:rPr lang="da-DK" dirty="0"/>
              <a:t> </a:t>
            </a:r>
            <a:r>
              <a:rPr lang="da-DK" dirty="0" err="1"/>
              <a:t>encouraged</a:t>
            </a:r>
            <a:r>
              <a:rPr lang="da-DK" dirty="0"/>
              <a:t> to bring </a:t>
            </a:r>
            <a:r>
              <a:rPr lang="da-DK" dirty="0" err="1"/>
              <a:t>their</a:t>
            </a:r>
            <a:r>
              <a:rPr lang="da-DK" dirty="0"/>
              <a:t> </a:t>
            </a:r>
            <a:r>
              <a:rPr lang="da-DK" dirty="0" err="1"/>
              <a:t>views</a:t>
            </a:r>
            <a:r>
              <a:rPr lang="da-DK" dirty="0"/>
              <a:t> on the options. </a:t>
            </a:r>
          </a:p>
          <a:p>
            <a:pPr lvl="0" hangingPunct="0"/>
            <a:r>
              <a:rPr lang="en-US" dirty="0"/>
              <a:t>Option 1: </a:t>
            </a:r>
            <a:endParaRPr lang="da-DK" dirty="0"/>
          </a:p>
          <a:p>
            <a:pPr lvl="1"/>
            <a:r>
              <a:rPr lang="en-US" dirty="0"/>
              <a:t>UE is required to monitor at least one SSB from the set of SSBs that are </a:t>
            </a:r>
            <a:r>
              <a:rPr lang="en-US" dirty="0" err="1"/>
              <a:t>QCLed</a:t>
            </a:r>
            <a:r>
              <a:rPr lang="en-US" dirty="0"/>
              <a:t> with each other</a:t>
            </a:r>
            <a:endParaRPr lang="da-DK" dirty="0"/>
          </a:p>
          <a:p>
            <a:pPr lvl="0"/>
            <a:r>
              <a:rPr lang="en-US" dirty="0"/>
              <a:t>Option 2: </a:t>
            </a:r>
            <a:endParaRPr lang="da-DK" dirty="0"/>
          </a:p>
          <a:p>
            <a:pPr lvl="1"/>
            <a:r>
              <a:rPr lang="en-US" dirty="0"/>
              <a:t>UE is required to monitor all SSBs from the set of SSBs that are </a:t>
            </a:r>
            <a:r>
              <a:rPr lang="en-US" dirty="0" err="1"/>
              <a:t>QCLed</a:t>
            </a:r>
            <a:r>
              <a:rPr lang="en-US" dirty="0"/>
              <a:t> with each other</a:t>
            </a:r>
            <a:endParaRPr lang="da-DK" dirty="0"/>
          </a:p>
          <a:p>
            <a:pPr lvl="0"/>
            <a:r>
              <a:rPr lang="en-US" dirty="0"/>
              <a:t>Option 3: </a:t>
            </a:r>
            <a:endParaRPr lang="da-DK" dirty="0"/>
          </a:p>
          <a:p>
            <a:pPr lvl="1"/>
            <a:r>
              <a:rPr lang="en-US" dirty="0"/>
              <a:t>UE is required to monitor all SSBs regardless of QCL assumptions</a:t>
            </a:r>
            <a:endParaRPr lang="da-DK" dirty="0"/>
          </a:p>
          <a:p>
            <a:endParaRPr lang="en-US" dirty="0"/>
          </a:p>
        </p:txBody>
      </p:sp>
    </p:spTree>
    <p:extLst>
      <p:ext uri="{BB962C8B-B14F-4D97-AF65-F5344CB8AC3E}">
        <p14:creationId xmlns:p14="http://schemas.microsoft.com/office/powerpoint/2010/main" val="526509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C9E8D-F6E8-4CBE-BF01-1FE80179E6A5}"/>
              </a:ext>
            </a:extLst>
          </p:cNvPr>
          <p:cNvSpPr>
            <a:spLocks noGrp="1"/>
          </p:cNvSpPr>
          <p:nvPr>
            <p:ph type="title"/>
          </p:nvPr>
        </p:nvSpPr>
        <p:spPr/>
        <p:txBody>
          <a:bodyPr>
            <a:noAutofit/>
          </a:bodyPr>
          <a:lstStyle/>
          <a:p>
            <a:r>
              <a:rPr lang="en-GB" sz="2800" dirty="0"/>
              <a:t>Further discussion is needed</a:t>
            </a:r>
            <a:br>
              <a:rPr lang="en-GB" sz="2800" dirty="0"/>
            </a:br>
            <a:r>
              <a:rPr lang="en-GB" sz="2800" dirty="0"/>
              <a:t>Issue 7-1: UE </a:t>
            </a:r>
            <a:r>
              <a:rPr lang="en-GB" sz="2800" dirty="0" err="1"/>
              <a:t>behavior</a:t>
            </a:r>
            <a:r>
              <a:rPr lang="en-GB" sz="2800" dirty="0"/>
              <a:t> upon exceeding the maximum number of DL LBT failures during PSS/SSS detection</a:t>
            </a:r>
            <a:endParaRPr lang="en-US" sz="2800" dirty="0"/>
          </a:p>
        </p:txBody>
      </p:sp>
      <p:sp>
        <p:nvSpPr>
          <p:cNvPr id="3" name="Content Placeholder 2">
            <a:extLst>
              <a:ext uri="{FF2B5EF4-FFF2-40B4-BE49-F238E27FC236}">
                <a16:creationId xmlns:a16="http://schemas.microsoft.com/office/drawing/2014/main" id="{533917AA-24B7-4CDF-AF0B-7BBFE4EA6E4C}"/>
              </a:ext>
            </a:extLst>
          </p:cNvPr>
          <p:cNvSpPr>
            <a:spLocks noGrp="1"/>
          </p:cNvSpPr>
          <p:nvPr>
            <p:ph idx="1"/>
          </p:nvPr>
        </p:nvSpPr>
        <p:spPr/>
        <p:txBody>
          <a:bodyPr>
            <a:normAutofit/>
          </a:bodyPr>
          <a:lstStyle/>
          <a:p>
            <a:r>
              <a:rPr lang="en-US" dirty="0"/>
              <a:t>Candidate options:</a:t>
            </a:r>
          </a:p>
          <a:p>
            <a:pPr lvl="1"/>
            <a:r>
              <a:rPr lang="en-US" dirty="0"/>
              <a:t>Option 1) Behavior is implementation specific</a:t>
            </a:r>
          </a:p>
          <a:p>
            <a:pPr lvl="1"/>
            <a:r>
              <a:rPr lang="en-US" dirty="0"/>
              <a:t>Option 2)  Upon exceeding LPSS/</a:t>
            </a:r>
            <a:r>
              <a:rPr lang="en-US" dirty="0" err="1"/>
              <a:t>SSS,max</a:t>
            </a:r>
            <a:r>
              <a:rPr lang="en-US" dirty="0"/>
              <a:t>, the UE is not required to meet the corresponding intra-frequency PSS/SSS detection requirement.</a:t>
            </a:r>
          </a:p>
          <a:p>
            <a:pPr lvl="1"/>
            <a:r>
              <a:rPr lang="en-US" dirty="0"/>
              <a:t>Option 3) </a:t>
            </a:r>
          </a:p>
          <a:p>
            <a:pPr lvl="2"/>
            <a:r>
              <a:rPr lang="en-US" dirty="0"/>
              <a:t>	Upon exceeding the maximum acceptable number of DL LBT failures UE would stop the PSS/SSS detection on the target unlicensed frequency layer, and UE would switch to another carrier for new PSS/SSS detection if this carrier is configured in the </a:t>
            </a:r>
            <a:r>
              <a:rPr lang="en-US" dirty="0" err="1"/>
              <a:t>MOs.</a:t>
            </a:r>
            <a:endParaRPr lang="en-US" dirty="0"/>
          </a:p>
          <a:p>
            <a:pPr lvl="2"/>
            <a:r>
              <a:rPr lang="en-US" dirty="0"/>
              <a:t>	RAN4 shall allow UE to stop PSS/SSS detection if UE exceeds the maximum acceptable number of DL LBT failures for PSS/SSS detection on the target carrier and no other MOs are configured from network.</a:t>
            </a:r>
          </a:p>
          <a:p>
            <a:endParaRPr lang="en-US" dirty="0"/>
          </a:p>
        </p:txBody>
      </p:sp>
    </p:spTree>
    <p:extLst>
      <p:ext uri="{BB962C8B-B14F-4D97-AF65-F5344CB8AC3E}">
        <p14:creationId xmlns:p14="http://schemas.microsoft.com/office/powerpoint/2010/main" val="155315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963A-5125-4EED-887F-7D0B01D12EB3}"/>
              </a:ext>
            </a:extLst>
          </p:cNvPr>
          <p:cNvSpPr>
            <a:spLocks noGrp="1"/>
          </p:cNvSpPr>
          <p:nvPr>
            <p:ph type="title"/>
          </p:nvPr>
        </p:nvSpPr>
        <p:spPr/>
        <p:txBody>
          <a:bodyPr/>
          <a:lstStyle/>
          <a:p>
            <a:r>
              <a:rPr lang="en-US" dirty="0"/>
              <a:t>L1-RSRP measurements</a:t>
            </a:r>
          </a:p>
        </p:txBody>
      </p:sp>
      <p:sp>
        <p:nvSpPr>
          <p:cNvPr id="3" name="Content Placeholder 2">
            <a:extLst>
              <a:ext uri="{FF2B5EF4-FFF2-40B4-BE49-F238E27FC236}">
                <a16:creationId xmlns:a16="http://schemas.microsoft.com/office/drawing/2014/main" id="{F4E8A04A-5320-4ADD-B0C6-6C454EC57F49}"/>
              </a:ext>
            </a:extLst>
          </p:cNvPr>
          <p:cNvSpPr>
            <a:spLocks noGrp="1"/>
          </p:cNvSpPr>
          <p:nvPr>
            <p:ph idx="1"/>
          </p:nvPr>
        </p:nvSpPr>
        <p:spPr/>
        <p:txBody>
          <a:bodyPr>
            <a:normAutofit/>
          </a:bodyPr>
          <a:lstStyle/>
          <a:p>
            <a:pPr hangingPunct="0"/>
            <a:r>
              <a:rPr lang="en-GB" sz="1600" dirty="0"/>
              <a:t>L1,max = 0 when </a:t>
            </a:r>
            <a:r>
              <a:rPr lang="en-GB" sz="1600" u="sng" dirty="0" err="1"/>
              <a:t>timeRestrictionForChannelMeasurement</a:t>
            </a:r>
            <a:r>
              <a:rPr lang="en-GB" sz="1600" u="sng" dirty="0"/>
              <a:t> </a:t>
            </a:r>
            <a:r>
              <a:rPr lang="en-GB" sz="1600" dirty="0"/>
              <a:t>is configured and the table is updated as: </a:t>
            </a:r>
          </a:p>
          <a:p>
            <a:pPr hangingPunct="0"/>
            <a:endParaRPr lang="en-GB" sz="1600" dirty="0"/>
          </a:p>
          <a:p>
            <a:pPr hangingPunct="0"/>
            <a:endParaRPr lang="en-GB" sz="1600" dirty="0"/>
          </a:p>
          <a:p>
            <a:pPr hangingPunct="0"/>
            <a:endParaRPr lang="en-GB" sz="1600" dirty="0"/>
          </a:p>
          <a:p>
            <a:pPr hangingPunct="0"/>
            <a:endParaRPr lang="en-GB" sz="1600" dirty="0"/>
          </a:p>
          <a:p>
            <a:pPr hangingPunct="0"/>
            <a:endParaRPr lang="en-GB" sz="1600" dirty="0"/>
          </a:p>
          <a:p>
            <a:pPr hangingPunct="0"/>
            <a:endParaRPr lang="en-GB" sz="1600" dirty="0"/>
          </a:p>
          <a:p>
            <a:pPr hangingPunct="0"/>
            <a:r>
              <a:rPr lang="en-GB" sz="1600" dirty="0"/>
              <a:t>Periodic and aperiodic L1-RSRP reporting delay reuses Rel-15 reporting delay</a:t>
            </a:r>
            <a:endParaRPr lang="da-DK" sz="1600" dirty="0"/>
          </a:p>
          <a:p>
            <a:pPr hangingPunct="0"/>
            <a:endParaRPr lang="da-DK" sz="1600" dirty="0"/>
          </a:p>
        </p:txBody>
      </p:sp>
      <p:graphicFrame>
        <p:nvGraphicFramePr>
          <p:cNvPr id="4" name="Table 3">
            <a:extLst>
              <a:ext uri="{FF2B5EF4-FFF2-40B4-BE49-F238E27FC236}">
                <a16:creationId xmlns:a16="http://schemas.microsoft.com/office/drawing/2014/main" id="{C31F51FE-29FD-4277-9462-A6287CC5A6EA}"/>
              </a:ext>
            </a:extLst>
          </p:cNvPr>
          <p:cNvGraphicFramePr>
            <a:graphicFrameLocks noGrp="1"/>
          </p:cNvGraphicFramePr>
          <p:nvPr>
            <p:extLst>
              <p:ext uri="{D42A27DB-BD31-4B8C-83A1-F6EECF244321}">
                <p14:modId xmlns:p14="http://schemas.microsoft.com/office/powerpoint/2010/main" val="2159883683"/>
              </p:ext>
            </p:extLst>
          </p:nvPr>
        </p:nvGraphicFramePr>
        <p:xfrm>
          <a:off x="2851150" y="2218214"/>
          <a:ext cx="5238750" cy="1783080"/>
        </p:xfrm>
        <a:graphic>
          <a:graphicData uri="http://schemas.openxmlformats.org/drawingml/2006/table">
            <a:tbl>
              <a:tblPr firstRow="1" firstCol="1" bandRow="1"/>
              <a:tblGrid>
                <a:gridCol w="1064815">
                  <a:extLst>
                    <a:ext uri="{9D8B030D-6E8A-4147-A177-3AD203B41FA5}">
                      <a16:colId xmlns:a16="http://schemas.microsoft.com/office/drawing/2014/main" val="2093018253"/>
                    </a:ext>
                  </a:extLst>
                </a:gridCol>
                <a:gridCol w="4173935">
                  <a:extLst>
                    <a:ext uri="{9D8B030D-6E8A-4147-A177-3AD203B41FA5}">
                      <a16:colId xmlns:a16="http://schemas.microsoft.com/office/drawing/2014/main" val="2053453286"/>
                    </a:ext>
                  </a:extLst>
                </a:gridCol>
              </a:tblGrid>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Configuration</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a:t>
                      </a:r>
                      <a:r>
                        <a:rPr lang="en-GB" sz="1000"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L1-RSRP</a:t>
                      </a:r>
                      <a:r>
                        <a:rPr lang="en-GB" sz="900"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_Measurement_Period_SSB</a:t>
                      </a: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(ms) </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578682"/>
                  </a:ext>
                </a:extLst>
              </a:tr>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non-DRX</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v4.2.0"/>
                        </a:rPr>
                        <a:t>max(T</a:t>
                      </a:r>
                      <a:r>
                        <a:rPr lang="en-GB" sz="900" baseline="-25000">
                          <a:solidFill>
                            <a:srgbClr val="000000"/>
                          </a:solidFill>
                          <a:effectLst/>
                          <a:latin typeface="Arial" panose="020B0604020202020204" pitchFamily="34" charset="0"/>
                          <a:ea typeface="SimSun" panose="02010600030101010101" pitchFamily="2" charset="-122"/>
                          <a:cs typeface="v4.2.0"/>
                        </a:rPr>
                        <a:t>Report</a:t>
                      </a:r>
                      <a:r>
                        <a:rPr lang="en-GB" sz="900">
                          <a:solidFill>
                            <a:srgbClr val="000000"/>
                          </a:solidFill>
                          <a:effectLst/>
                          <a:latin typeface="Arial" panose="020B0604020202020204" pitchFamily="34" charset="0"/>
                          <a:ea typeface="SimSun" panose="02010600030101010101" pitchFamily="2" charset="-122"/>
                          <a:cs typeface="v4.2.0"/>
                        </a:rPr>
                        <a:t>, ceil((M+L1)*P)*T</a:t>
                      </a:r>
                      <a:r>
                        <a:rPr lang="en-GB" sz="900" baseline="-25000">
                          <a:solidFill>
                            <a:srgbClr val="000000"/>
                          </a:solidFill>
                          <a:effectLst/>
                          <a:latin typeface="Arial" panose="020B0604020202020204" pitchFamily="34" charset="0"/>
                          <a:ea typeface="SimSun" panose="02010600030101010101" pitchFamily="2" charset="-122"/>
                          <a:cs typeface="v4.2.0"/>
                        </a:rPr>
                        <a:t>SSB</a:t>
                      </a:r>
                      <a:r>
                        <a:rPr lang="en-GB" sz="900">
                          <a:solidFill>
                            <a:srgbClr val="000000"/>
                          </a:solidFill>
                          <a:effectLst/>
                          <a:latin typeface="Arial" panose="020B0604020202020204" pitchFamily="34" charset="0"/>
                          <a:ea typeface="SimSun" panose="02010600030101010101" pitchFamily="2" charset="-122"/>
                          <a:cs typeface="v4.2.0"/>
                        </a:rPr>
                        <a:t>)</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5109706"/>
                  </a:ext>
                </a:extLst>
              </a:tr>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 cycle </a:t>
                      </a:r>
                      <a:r>
                        <a:rPr lang="en-GB" sz="900">
                          <a:solidFill>
                            <a:srgbClr val="000000"/>
                          </a:solidFill>
                          <a:effectLst/>
                          <a:latin typeface="SimSun" panose="02010600030101010101" pitchFamily="2" charset="-122"/>
                          <a:ea typeface="SimSun" panose="02010600030101010101" pitchFamily="2" charset="-122"/>
                          <a:cs typeface="Arial" panose="020B0604020202020204" pitchFamily="34" charset="0"/>
                        </a:rPr>
                        <a:t>≤</a:t>
                      </a:r>
                      <a:r>
                        <a:rPr lang="en-GB" sz="900">
                          <a:solidFill>
                            <a:srgbClr val="000000"/>
                          </a:solidFill>
                          <a:effectLst/>
                          <a:latin typeface="Arial" panose="020B0604020202020204" pitchFamily="34" charset="0"/>
                          <a:ea typeface="SimSun" panose="02010600030101010101" pitchFamily="2" charset="-122"/>
                        </a:rPr>
                        <a:t> </a:t>
                      </a: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320ms</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v4.2.0"/>
                        </a:rPr>
                        <a:t>max(T</a:t>
                      </a:r>
                      <a:r>
                        <a:rPr lang="en-GB" sz="900" baseline="-25000">
                          <a:solidFill>
                            <a:srgbClr val="000000"/>
                          </a:solidFill>
                          <a:effectLst/>
                          <a:latin typeface="Arial" panose="020B0604020202020204" pitchFamily="34" charset="0"/>
                          <a:ea typeface="SimSun" panose="02010600030101010101" pitchFamily="2" charset="-122"/>
                          <a:cs typeface="v4.2.0"/>
                        </a:rPr>
                        <a:t>Report</a:t>
                      </a:r>
                      <a:r>
                        <a:rPr lang="en-GB" sz="900">
                          <a:solidFill>
                            <a:srgbClr val="000000"/>
                          </a:solidFill>
                          <a:effectLst/>
                          <a:latin typeface="Arial" panose="020B0604020202020204" pitchFamily="34" charset="0"/>
                          <a:ea typeface="SimSun" panose="02010600030101010101" pitchFamily="2" charset="-122"/>
                          <a:cs typeface="v4.2.0"/>
                        </a:rPr>
                        <a:t>, ceil(1.5*(M+L1)*P)*max(T</a:t>
                      </a:r>
                      <a:r>
                        <a:rPr lang="en-GB" sz="900" baseline="-25000">
                          <a:solidFill>
                            <a:srgbClr val="000000"/>
                          </a:solidFill>
                          <a:effectLst/>
                          <a:latin typeface="Arial" panose="020B0604020202020204" pitchFamily="34" charset="0"/>
                          <a:ea typeface="SimSun" panose="02010600030101010101" pitchFamily="2" charset="-122"/>
                          <a:cs typeface="v4.2.0"/>
                        </a:rPr>
                        <a:t>DRX</a:t>
                      </a:r>
                      <a:r>
                        <a:rPr lang="en-GB" sz="900">
                          <a:solidFill>
                            <a:srgbClr val="000000"/>
                          </a:solidFill>
                          <a:effectLst/>
                          <a:latin typeface="Arial" panose="020B0604020202020204" pitchFamily="34" charset="0"/>
                          <a:ea typeface="SimSun" panose="02010600030101010101" pitchFamily="2" charset="-122"/>
                          <a:cs typeface="v4.2.0"/>
                        </a:rPr>
                        <a:t>,T</a:t>
                      </a:r>
                      <a:r>
                        <a:rPr lang="en-GB" sz="900" baseline="-25000">
                          <a:solidFill>
                            <a:srgbClr val="000000"/>
                          </a:solidFill>
                          <a:effectLst/>
                          <a:latin typeface="Arial" panose="020B0604020202020204" pitchFamily="34" charset="0"/>
                          <a:ea typeface="SimSun" panose="02010600030101010101" pitchFamily="2" charset="-122"/>
                          <a:cs typeface="v4.2.0"/>
                        </a:rPr>
                        <a:t>SSB</a:t>
                      </a:r>
                      <a:r>
                        <a:rPr lang="en-GB" sz="900">
                          <a:solidFill>
                            <a:srgbClr val="000000"/>
                          </a:solidFill>
                          <a:effectLst/>
                          <a:latin typeface="Arial" panose="020B0604020202020204" pitchFamily="34" charset="0"/>
                          <a:ea typeface="SimSun" panose="02010600030101010101" pitchFamily="2" charset="-122"/>
                          <a:cs typeface="v4.2.0"/>
                        </a:rPr>
                        <a:t>))</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31731"/>
                  </a:ext>
                </a:extLst>
              </a:tr>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 cycle &gt; 320ms</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a-DK" sz="900">
                          <a:solidFill>
                            <a:srgbClr val="000000"/>
                          </a:solidFill>
                          <a:effectLst/>
                          <a:latin typeface="Arial" panose="020B0604020202020204" pitchFamily="34" charset="0"/>
                          <a:ea typeface="SimSun" panose="02010600030101010101" pitchFamily="2" charset="-122"/>
                          <a:cs typeface="v4.2.0"/>
                        </a:rPr>
                        <a:t>ceil((M+L1)*P)*T</a:t>
                      </a:r>
                      <a:r>
                        <a:rPr lang="da-DK" sz="900" baseline="-25000">
                          <a:solidFill>
                            <a:srgbClr val="000000"/>
                          </a:solidFill>
                          <a:effectLst/>
                          <a:latin typeface="Arial" panose="020B0604020202020204" pitchFamily="34" charset="0"/>
                          <a:ea typeface="SimSun" panose="02010600030101010101" pitchFamily="2" charset="-122"/>
                          <a:cs typeface="v4.2.0"/>
                        </a:rPr>
                        <a:t>DRX</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669028"/>
                  </a:ext>
                </a:extLst>
              </a:tr>
              <a:tr h="0">
                <a:tc gridSpan="2">
                  <a:txBody>
                    <a:bodyPr/>
                    <a:lstStyle/>
                    <a:p>
                      <a:pPr marL="540385" indent="-540385" hangingPunct="0">
                        <a:spcAft>
                          <a:spcPts val="0"/>
                        </a:spcAft>
                      </a:pP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Note 1:	</a:t>
                      </a:r>
                      <a:r>
                        <a:rPr lang="en-GB" sz="900" dirty="0">
                          <a:solidFill>
                            <a:srgbClr val="000000"/>
                          </a:solidFill>
                          <a:effectLst/>
                          <a:latin typeface="Arial" panose="020B0604020202020204" pitchFamily="34" charset="0"/>
                          <a:ea typeface="SimSun" panose="02010600030101010101" pitchFamily="2" charset="-122"/>
                          <a:cs typeface="v4.2.0"/>
                        </a:rPr>
                        <a:t>T</a:t>
                      </a:r>
                      <a:r>
                        <a:rPr lang="en-GB" sz="900" baseline="-25000" dirty="0">
                          <a:solidFill>
                            <a:srgbClr val="000000"/>
                          </a:solidFill>
                          <a:effectLst/>
                          <a:latin typeface="Arial" panose="020B0604020202020204" pitchFamily="34" charset="0"/>
                          <a:ea typeface="SimSun" panose="02010600030101010101" pitchFamily="2" charset="-122"/>
                          <a:cs typeface="v4.2.0"/>
                        </a:rPr>
                        <a:t>SSB</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the periodicity of the SSB-Index configured for L1-RSRP measurement.</a:t>
                      </a:r>
                      <a:r>
                        <a:rPr lang="en-GB" sz="900" dirty="0">
                          <a:solidFill>
                            <a:srgbClr val="000000"/>
                          </a:solidFill>
                          <a:effectLst/>
                          <a:latin typeface="Arial" panose="020B0604020202020204" pitchFamily="34" charset="0"/>
                          <a:ea typeface="SimSun" panose="02010600030101010101" pitchFamily="2" charset="-122"/>
                          <a:cs typeface="v4.2.0"/>
                        </a:rPr>
                        <a:t> T</a:t>
                      </a:r>
                      <a:r>
                        <a:rPr lang="en-GB" sz="900" baseline="-25000" dirty="0">
                          <a:solidFill>
                            <a:srgbClr val="000000"/>
                          </a:solidFill>
                          <a:effectLst/>
                          <a:latin typeface="Arial" panose="020B0604020202020204" pitchFamily="34" charset="0"/>
                          <a:ea typeface="SimSun" panose="02010600030101010101" pitchFamily="2" charset="-122"/>
                          <a:cs typeface="v4.2.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the DRX cycle length. </a:t>
                      </a:r>
                      <a:r>
                        <a:rPr lang="en-GB" sz="900" dirty="0" err="1">
                          <a:solidFill>
                            <a:srgbClr val="000000"/>
                          </a:solidFill>
                          <a:effectLst/>
                          <a:latin typeface="Arial" panose="020B0604020202020204" pitchFamily="34" charset="0"/>
                          <a:ea typeface="SimSun" panose="02010600030101010101" pitchFamily="2" charset="-122"/>
                          <a:cs typeface="v4.2.0"/>
                        </a:rPr>
                        <a:t>T</a:t>
                      </a:r>
                      <a:r>
                        <a:rPr lang="en-GB" sz="900" baseline="-25000" dirty="0" err="1">
                          <a:solidFill>
                            <a:srgbClr val="000000"/>
                          </a:solidFill>
                          <a:effectLst/>
                          <a:latin typeface="Arial" panose="020B0604020202020204" pitchFamily="34" charset="0"/>
                          <a:ea typeface="SimSun" panose="02010600030101010101" pitchFamily="2" charset="-122"/>
                          <a:cs typeface="v4.2.0"/>
                        </a:rPr>
                        <a:t>Report</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configured periodicity for reporting.</a:t>
                      </a:r>
                      <a:endParaRPr lang="da-DK" sz="900" dirty="0">
                        <a:effectLst/>
                        <a:latin typeface="Arial" panose="020B0604020202020204" pitchFamily="34" charset="0"/>
                        <a:ea typeface="SimSun" panose="02010600030101010101" pitchFamily="2" charset="-122"/>
                        <a:cs typeface="Times New Roman" panose="02020603050405020304" pitchFamily="18" charset="0"/>
                      </a:endParaRPr>
                    </a:p>
                    <a:p>
                      <a:pPr marL="540385" indent="-540385" hangingPunct="0">
                        <a:spcAft>
                          <a:spcPts val="0"/>
                        </a:spcAft>
                      </a:pPr>
                      <a:r>
                        <a:rPr lang="en-GB" sz="900" dirty="0">
                          <a:solidFill>
                            <a:srgbClr val="000000"/>
                          </a:solidFill>
                          <a:effectLst/>
                          <a:latin typeface="Arial" panose="020B0604020202020204" pitchFamily="34" charset="0"/>
                          <a:ea typeface="SimSun" panose="02010600030101010101" pitchFamily="2" charset="-122"/>
                          <a:cs typeface="v4.2.0"/>
                        </a:rPr>
                        <a:t>Note 2:	</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L1=0 if higher layer parameter </a:t>
                      </a:r>
                      <a:r>
                        <a:rPr lang="en-GB" sz="900"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timeRestrictionForChannelMeasurement</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configured. Otherwise </a:t>
                      </a:r>
                      <a:r>
                        <a:rPr lang="en-GB" sz="900" dirty="0">
                          <a:solidFill>
                            <a:srgbClr val="000000"/>
                          </a:solidFill>
                          <a:effectLst/>
                          <a:latin typeface="Arial" panose="020B0604020202020204" pitchFamily="34" charset="0"/>
                          <a:ea typeface="SimSun" panose="02010600030101010101" pitchFamily="2" charset="-122"/>
                          <a:cs typeface="v4.2.0"/>
                        </a:rPr>
                        <a:t>L1 is the number of SSBs not available at the UE during T</a:t>
                      </a:r>
                      <a:r>
                        <a:rPr lang="en-GB" sz="900" baseline="-25000" dirty="0">
                          <a:solidFill>
                            <a:srgbClr val="000000"/>
                          </a:solidFill>
                          <a:effectLst/>
                          <a:latin typeface="Arial" panose="020B0604020202020204" pitchFamily="34" charset="0"/>
                          <a:ea typeface="SimSun" panose="02010600030101010101" pitchFamily="2" charset="-122"/>
                          <a:cs typeface="v4.2.0"/>
                        </a:rPr>
                        <a:t>L1-RSRP_Measurement_Period_SSB</a:t>
                      </a:r>
                      <a:r>
                        <a:rPr lang="en-GB" sz="900" dirty="0">
                          <a:solidFill>
                            <a:srgbClr val="000000"/>
                          </a:solidFill>
                          <a:effectLst/>
                          <a:latin typeface="Arial" panose="020B0604020202020204" pitchFamily="34" charset="0"/>
                          <a:ea typeface="SimSun" panose="02010600030101010101" pitchFamily="2" charset="-122"/>
                          <a:cs typeface="v4.2.0"/>
                        </a:rPr>
                        <a:t> where L1 </a:t>
                      </a:r>
                      <a:r>
                        <a:rPr lang="en-GB" sz="900" dirty="0">
                          <a:solidFill>
                            <a:srgbClr val="000000"/>
                          </a:solidFill>
                          <a:effectLst/>
                          <a:latin typeface="SimSun" panose="02010600030101010101" pitchFamily="2" charset="-122"/>
                          <a:ea typeface="SimSun" panose="02010600030101010101" pitchFamily="2" charset="-122"/>
                          <a:cs typeface="Calibri" panose="020F0502020204030204" pitchFamily="34" charset="0"/>
                        </a:rPr>
                        <a:t>≤</a:t>
                      </a: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 L1max.</a:t>
                      </a:r>
                      <a:endParaRPr lang="da-DK" sz="900" dirty="0">
                        <a:effectLst/>
                        <a:latin typeface="Arial" panose="020B0604020202020204" pitchFamily="34" charset="0"/>
                        <a:ea typeface="SimSun" panose="02010600030101010101" pitchFamily="2" charset="-122"/>
                        <a:cs typeface="Times New Roman" panose="02020603050405020304" pitchFamily="18" charset="0"/>
                      </a:endParaRPr>
                    </a:p>
                    <a:p>
                      <a:pPr marL="540385" indent="-540385" hangingPunct="0">
                        <a:spcAft>
                          <a:spcPts val="0"/>
                        </a:spcAft>
                      </a:pP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Note 3: 	</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L</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1,max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=7 for Max(T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SSB</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r>
                        <a:rPr lang="en-GB" sz="900" dirty="0">
                          <a:solidFill>
                            <a:srgbClr val="000000"/>
                          </a:solidFill>
                          <a:effectLst/>
                          <a:latin typeface="SimSun" panose="02010600030101010101" pitchFamily="2" charset="-122"/>
                          <a:ea typeface="SimSun" panose="02010600030101010101" pitchFamily="2" charset="-122"/>
                          <a:cs typeface="Calibri" panose="020F0502020204030204" pitchFamily="34" charset="0"/>
                        </a:rPr>
                        <a:t>≤</a:t>
                      </a: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 40ms</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where 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=0 for non-DRX, L</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1,max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=5 for 40ms &lt; Max(T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SSB</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r>
                        <a:rPr lang="en-GB" sz="900" dirty="0">
                          <a:solidFill>
                            <a:srgbClr val="000000"/>
                          </a:solidFill>
                          <a:effectLst/>
                          <a:latin typeface="SimSun" panose="02010600030101010101" pitchFamily="2" charset="-122"/>
                          <a:ea typeface="SimSun" panose="02010600030101010101" pitchFamily="2" charset="-122"/>
                          <a:cs typeface="Calibri" panose="020F0502020204030204" pitchFamily="34" charset="0"/>
                        </a:rPr>
                        <a:t>≤</a:t>
                      </a: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 </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320ms, and L</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1,max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 for 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&gt; 320ms.</a:t>
                      </a:r>
                      <a:endParaRPr lang="da-DK"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708104138"/>
                  </a:ext>
                </a:extLst>
              </a:tr>
            </a:tbl>
          </a:graphicData>
        </a:graphic>
      </p:graphicFrame>
    </p:spTree>
    <p:extLst>
      <p:ext uri="{BB962C8B-B14F-4D97-AF65-F5344CB8AC3E}">
        <p14:creationId xmlns:p14="http://schemas.microsoft.com/office/powerpoint/2010/main" val="1804499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58FB-F5C8-40DC-BCE4-0F254CB3DE4B}"/>
              </a:ext>
            </a:extLst>
          </p:cNvPr>
          <p:cNvSpPr>
            <a:spLocks noGrp="1"/>
          </p:cNvSpPr>
          <p:nvPr>
            <p:ph type="title"/>
          </p:nvPr>
        </p:nvSpPr>
        <p:spPr/>
        <p:txBody>
          <a:bodyPr>
            <a:noAutofit/>
          </a:bodyPr>
          <a:lstStyle/>
          <a:p>
            <a:r>
              <a:rPr lang="en-US" sz="2800" dirty="0"/>
              <a:t>Further discussion is needed</a:t>
            </a:r>
            <a:br>
              <a:rPr lang="en-US" sz="2800" dirty="0"/>
            </a:br>
            <a:r>
              <a:rPr lang="en-US" sz="2800" dirty="0"/>
              <a:t>Sub-topic 7-3: UE </a:t>
            </a:r>
            <a:r>
              <a:rPr lang="en-US" sz="2800" dirty="0" err="1"/>
              <a:t>behaviour</a:t>
            </a:r>
            <a:r>
              <a:rPr lang="en-US" sz="2800" dirty="0"/>
              <a:t> in RRC_CONNECTED mode when the serving cell is unavailable for consecutive SSB bursts</a:t>
            </a:r>
          </a:p>
        </p:txBody>
      </p:sp>
      <p:sp>
        <p:nvSpPr>
          <p:cNvPr id="3" name="Content Placeholder 2">
            <a:extLst>
              <a:ext uri="{FF2B5EF4-FFF2-40B4-BE49-F238E27FC236}">
                <a16:creationId xmlns:a16="http://schemas.microsoft.com/office/drawing/2014/main" id="{FBACC9E8-748B-4E6D-80A4-79885E96A385}"/>
              </a:ext>
            </a:extLst>
          </p:cNvPr>
          <p:cNvSpPr>
            <a:spLocks noGrp="1"/>
          </p:cNvSpPr>
          <p:nvPr>
            <p:ph idx="1"/>
          </p:nvPr>
        </p:nvSpPr>
        <p:spPr/>
        <p:txBody>
          <a:bodyPr/>
          <a:lstStyle/>
          <a:p>
            <a:endParaRPr lang="en-US" dirty="0"/>
          </a:p>
          <a:p>
            <a:r>
              <a:rPr lang="en-US" dirty="0"/>
              <a:t>Whether it is necessary to specify a UE behavior in connected mode when the serving cell is unavailable for consecutive SSB bursts.</a:t>
            </a:r>
          </a:p>
        </p:txBody>
      </p:sp>
    </p:spTree>
    <p:extLst>
      <p:ext uri="{BB962C8B-B14F-4D97-AF65-F5344CB8AC3E}">
        <p14:creationId xmlns:p14="http://schemas.microsoft.com/office/powerpoint/2010/main" val="517565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E3B5-49E6-46EC-BD00-AF0FE4E387C6}"/>
              </a:ext>
            </a:extLst>
          </p:cNvPr>
          <p:cNvSpPr>
            <a:spLocks noGrp="1"/>
          </p:cNvSpPr>
          <p:nvPr>
            <p:ph type="title"/>
          </p:nvPr>
        </p:nvSpPr>
        <p:spPr/>
        <p:txBody>
          <a:bodyPr>
            <a:normAutofit fontScale="90000"/>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a:t>How to </a:t>
            </a:r>
            <a:r>
              <a:rPr lang="da-DK" sz="3000" dirty="0" err="1"/>
              <a:t>address</a:t>
            </a:r>
            <a:r>
              <a:rPr lang="da-DK" sz="3000" dirty="0"/>
              <a:t> </a:t>
            </a:r>
            <a:r>
              <a:rPr lang="da-DK" sz="3000" dirty="0" err="1"/>
              <a:t>consecutively</a:t>
            </a:r>
            <a:r>
              <a:rPr lang="da-DK" sz="3000" dirty="0"/>
              <a:t> missing </a:t>
            </a:r>
            <a:r>
              <a:rPr lang="da-DK" sz="3000" dirty="0" err="1"/>
              <a:t>SSBs</a:t>
            </a:r>
            <a:r>
              <a:rPr lang="da-DK" sz="3000" dirty="0"/>
              <a:t> for </a:t>
            </a:r>
            <a:r>
              <a:rPr lang="da-DK" sz="3000" dirty="0" err="1"/>
              <a:t>intra</a:t>
            </a:r>
            <a:r>
              <a:rPr lang="da-DK" sz="3000" dirty="0"/>
              <a:t> and inter-</a:t>
            </a:r>
            <a:r>
              <a:rPr lang="da-DK" sz="3000" dirty="0" err="1"/>
              <a:t>frequency</a:t>
            </a:r>
            <a:r>
              <a:rPr lang="da-DK" sz="3000" dirty="0"/>
              <a:t> </a:t>
            </a:r>
            <a:r>
              <a:rPr lang="da-DK" sz="3000" dirty="0" err="1"/>
              <a:t>cells</a:t>
            </a:r>
            <a:endParaRPr lang="en-US" sz="3000" dirty="0"/>
          </a:p>
        </p:txBody>
      </p:sp>
      <p:sp>
        <p:nvSpPr>
          <p:cNvPr id="3" name="Content Placeholder 2">
            <a:extLst>
              <a:ext uri="{FF2B5EF4-FFF2-40B4-BE49-F238E27FC236}">
                <a16:creationId xmlns:a16="http://schemas.microsoft.com/office/drawing/2014/main" id="{17E99EC1-AE39-4401-959B-2C7F8DDA0BB6}"/>
              </a:ext>
            </a:extLst>
          </p:cNvPr>
          <p:cNvSpPr>
            <a:spLocks noGrp="1"/>
          </p:cNvSpPr>
          <p:nvPr>
            <p:ph idx="1"/>
          </p:nvPr>
        </p:nvSpPr>
        <p:spPr/>
        <p:txBody>
          <a:bodyPr/>
          <a:lstStyle/>
          <a:p>
            <a:r>
              <a:rPr lang="en-GB" dirty="0"/>
              <a:t>A note or clarification is added in the intra-frequency (and inter-frequency) measurement requirements that the requirements apply provided any two closest SSB occasions available at the UE for the measurement shall be separated by no more than the maximum time requirement for the cell to remain known (8 seconds</a:t>
            </a:r>
            <a:r>
              <a:rPr lang="en-GB" i="1" dirty="0"/>
              <a:t>)</a:t>
            </a:r>
            <a:r>
              <a:rPr lang="en-GB" dirty="0"/>
              <a:t>, with a reference to the place in TS 38.133 where this is defined.</a:t>
            </a:r>
            <a:endParaRPr lang="da-DK" dirty="0"/>
          </a:p>
          <a:p>
            <a:endParaRPr lang="en-US" dirty="0"/>
          </a:p>
        </p:txBody>
      </p:sp>
    </p:spTree>
    <p:extLst>
      <p:ext uri="{BB962C8B-B14F-4D97-AF65-F5344CB8AC3E}">
        <p14:creationId xmlns:p14="http://schemas.microsoft.com/office/powerpoint/2010/main" val="2821283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AAA9-E4C8-44CF-9C1F-FCAD6B55108F}"/>
              </a:ext>
            </a:extLst>
          </p:cNvPr>
          <p:cNvSpPr>
            <a:spLocks noGrp="1"/>
          </p:cNvSpPr>
          <p:nvPr>
            <p:ph type="title"/>
          </p:nvPr>
        </p:nvSpPr>
        <p:spPr/>
        <p:txBody>
          <a:bodyPr>
            <a:noAutofit/>
          </a:bodyPr>
          <a:lstStyle/>
          <a:p>
            <a:r>
              <a:rPr lang="en-US" sz="2800" dirty="0"/>
              <a:t>Further discussion is needed </a:t>
            </a:r>
            <a:br>
              <a:rPr lang="en-US" sz="2800" dirty="0"/>
            </a:br>
            <a:r>
              <a:rPr lang="en-US" sz="2800" dirty="0"/>
              <a:t>Issue 7-6:	How to consider the </a:t>
            </a:r>
            <a:r>
              <a:rPr lang="en-US" sz="2800" dirty="0" err="1"/>
              <a:t>QCLed</a:t>
            </a:r>
            <a:r>
              <a:rPr lang="en-US" sz="2800" dirty="0"/>
              <a:t> beams during cell identification stage</a:t>
            </a:r>
          </a:p>
        </p:txBody>
      </p:sp>
      <p:sp>
        <p:nvSpPr>
          <p:cNvPr id="3" name="Content Placeholder 2">
            <a:extLst>
              <a:ext uri="{FF2B5EF4-FFF2-40B4-BE49-F238E27FC236}">
                <a16:creationId xmlns:a16="http://schemas.microsoft.com/office/drawing/2014/main" id="{F8D3499E-4F33-4AD9-B651-0B501A4C27E3}"/>
              </a:ext>
            </a:extLst>
          </p:cNvPr>
          <p:cNvSpPr>
            <a:spLocks noGrp="1"/>
          </p:cNvSpPr>
          <p:nvPr>
            <p:ph idx="1"/>
          </p:nvPr>
        </p:nvSpPr>
        <p:spPr/>
        <p:txBody>
          <a:bodyPr/>
          <a:lstStyle/>
          <a:p>
            <a:r>
              <a:rPr lang="en-US" dirty="0"/>
              <a:t>There was one proposal about this topic, to add the following Note in each of the tables in cell identification clauses for NR-U.</a:t>
            </a:r>
          </a:p>
          <a:p>
            <a:endParaRPr lang="da-DK" dirty="0"/>
          </a:p>
          <a:p>
            <a:pPr lvl="1"/>
            <a:r>
              <a:rPr lang="en-GB" dirty="0"/>
              <a:t>At least one SSB index in the same SSB position index shall be detectable, as specified in clause 9.2A.2, in the time period for PSS/SSS detection.</a:t>
            </a:r>
            <a:endParaRPr lang="da-DK" sz="2800" dirty="0"/>
          </a:p>
          <a:p>
            <a:pPr lvl="1"/>
            <a:endParaRPr lang="en-US" dirty="0"/>
          </a:p>
        </p:txBody>
      </p:sp>
    </p:spTree>
    <p:extLst>
      <p:ext uri="{BB962C8B-B14F-4D97-AF65-F5344CB8AC3E}">
        <p14:creationId xmlns:p14="http://schemas.microsoft.com/office/powerpoint/2010/main" val="3020064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7E6A8-63FE-43E3-8DBE-CBB3234C5936}"/>
              </a:ext>
            </a:extLst>
          </p:cNvPr>
          <p:cNvSpPr>
            <a:spLocks noGrp="1"/>
          </p:cNvSpPr>
          <p:nvPr>
            <p:ph type="title"/>
          </p:nvPr>
        </p:nvSpPr>
        <p:spPr/>
        <p:txBody>
          <a:bodyPr>
            <a:noAutofit/>
          </a:bodyPr>
          <a:lstStyle/>
          <a:p>
            <a:r>
              <a:rPr lang="en-US" sz="3000" dirty="0"/>
              <a:t>Further discussion is needed</a:t>
            </a:r>
            <a:br>
              <a:rPr lang="en-US" sz="3000" dirty="0"/>
            </a:br>
            <a:r>
              <a:rPr lang="en-US" sz="3000" dirty="0"/>
              <a:t>Issue 7-7:	UE </a:t>
            </a:r>
            <a:r>
              <a:rPr lang="en-US" sz="3000" dirty="0" err="1"/>
              <a:t>behaviour</a:t>
            </a:r>
            <a:r>
              <a:rPr lang="en-US" sz="3000" dirty="0"/>
              <a:t> in case of successive DL LBT failures during measurements.</a:t>
            </a:r>
          </a:p>
        </p:txBody>
      </p:sp>
      <p:sp>
        <p:nvSpPr>
          <p:cNvPr id="3" name="Content Placeholder 2">
            <a:extLst>
              <a:ext uri="{FF2B5EF4-FFF2-40B4-BE49-F238E27FC236}">
                <a16:creationId xmlns:a16="http://schemas.microsoft.com/office/drawing/2014/main" id="{38BD880E-6443-4062-B040-7D6A64F710D7}"/>
              </a:ext>
            </a:extLst>
          </p:cNvPr>
          <p:cNvSpPr>
            <a:spLocks noGrp="1"/>
          </p:cNvSpPr>
          <p:nvPr>
            <p:ph idx="1"/>
          </p:nvPr>
        </p:nvSpPr>
        <p:spPr/>
        <p:txBody>
          <a:bodyPr/>
          <a:lstStyle/>
          <a:p>
            <a:r>
              <a:rPr lang="en-US" dirty="0"/>
              <a:t>o	Option 1) After N unsuccessful measurement attempts due to exceeding the max number of unavailable SMTC occasions, UE should restart from the detection stage again. Value of N can be further discussed in RAN4. </a:t>
            </a:r>
          </a:p>
          <a:p>
            <a:r>
              <a:rPr lang="en-US" dirty="0"/>
              <a:t>o	Option 3) No new UE behavior is needed.</a:t>
            </a:r>
          </a:p>
          <a:p>
            <a:endParaRPr lang="en-US" dirty="0"/>
          </a:p>
        </p:txBody>
      </p:sp>
    </p:spTree>
    <p:extLst>
      <p:ext uri="{BB962C8B-B14F-4D97-AF65-F5344CB8AC3E}">
        <p14:creationId xmlns:p14="http://schemas.microsoft.com/office/powerpoint/2010/main" val="2074167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BE27-DCE9-45A3-BF3B-479CA9409BAA}"/>
              </a:ext>
            </a:extLst>
          </p:cNvPr>
          <p:cNvSpPr>
            <a:spLocks noGrp="1"/>
          </p:cNvSpPr>
          <p:nvPr>
            <p:ph type="title"/>
          </p:nvPr>
        </p:nvSpPr>
        <p:spPr/>
        <p:txBody>
          <a:bodyPr>
            <a:noAutofit/>
          </a:bodyPr>
          <a:lstStyle/>
          <a:p>
            <a:br>
              <a:rPr lang="en-US" sz="3000" dirty="0"/>
            </a:br>
            <a:r>
              <a:rPr lang="en-US" sz="3000" dirty="0"/>
              <a:t>Further discussion is needed </a:t>
            </a:r>
            <a:br>
              <a:rPr lang="en-US" sz="3000" dirty="0"/>
            </a:br>
            <a:r>
              <a:rPr lang="en-US" sz="3000" dirty="0"/>
              <a:t>Issue 7-11: Scheduling availability during measurements</a:t>
            </a:r>
          </a:p>
        </p:txBody>
      </p:sp>
      <p:sp>
        <p:nvSpPr>
          <p:cNvPr id="3" name="Content Placeholder 2">
            <a:extLst>
              <a:ext uri="{FF2B5EF4-FFF2-40B4-BE49-F238E27FC236}">
                <a16:creationId xmlns:a16="http://schemas.microsoft.com/office/drawing/2014/main" id="{8CF315EA-B0C9-46DF-A4CA-C53EF05CEEDF}"/>
              </a:ext>
            </a:extLst>
          </p:cNvPr>
          <p:cNvSpPr>
            <a:spLocks noGrp="1"/>
          </p:cNvSpPr>
          <p:nvPr>
            <p:ph idx="1"/>
          </p:nvPr>
        </p:nvSpPr>
        <p:spPr/>
        <p:txBody>
          <a:bodyPr>
            <a:normAutofit fontScale="55000" lnSpcReduction="20000"/>
          </a:bodyPr>
          <a:lstStyle/>
          <a:p>
            <a:r>
              <a:rPr lang="en-US" dirty="0"/>
              <a:t>FFS: When </a:t>
            </a:r>
            <a:r>
              <a:rPr lang="en-US" b="1" dirty="0"/>
              <a:t>the UE performs intra-frequency measurements </a:t>
            </a:r>
            <a:r>
              <a:rPr lang="en-US" dirty="0"/>
              <a:t>in unlicensed spectrum, the following restrictions apply due to SS-RSRP or SS-SINR measurement </a:t>
            </a:r>
          </a:p>
          <a:p>
            <a:r>
              <a:rPr lang="en-US" dirty="0"/>
              <a:t>-	The UE is not expected to transmit PUCCH/PUSCH/SRS on SSB symbols scheduled to be measured, and on 1 data symbol before each consecutive SSB symbols scheduled to be measured and 1 data symbol after each consecutive SSB symbols scheduled to be measured within SMTC window duration. If the high layer in TS 38.331 [2] </a:t>
            </a:r>
            <a:r>
              <a:rPr lang="en-US" dirty="0" err="1"/>
              <a:t>signalling</a:t>
            </a:r>
            <a:r>
              <a:rPr lang="en-US" dirty="0"/>
              <a:t> of smtc2 is configured, the SMTC periodicity follows smtc2; Otherwise SMTC periodicity follows smtc1.</a:t>
            </a:r>
          </a:p>
          <a:p>
            <a:endParaRPr lang="en-US" dirty="0"/>
          </a:p>
          <a:p>
            <a:r>
              <a:rPr lang="en-US" dirty="0"/>
              <a:t>FFS: When the UE performs intra-frequency measurements in unlicensed spectrum, the following restrictions apply due to SS-RSRQ measurement </a:t>
            </a:r>
          </a:p>
          <a:p>
            <a:r>
              <a:rPr lang="en-US" dirty="0"/>
              <a:t>-	The UE is not expected to transmit PUCCH/PUSCH/SRS on SSB symbols scheduled to be measured, RSSI measurement symbols, and on 1 data symbol before each consecutive SSB scheduled to be measured/RSSI symbols and 1 data symbol after each consecutive SSB scheduled to be measured/RSSI symbols within SMTC window duration. If the high layer </a:t>
            </a:r>
            <a:r>
              <a:rPr lang="en-US" dirty="0" err="1"/>
              <a:t>signalling</a:t>
            </a:r>
            <a:r>
              <a:rPr lang="en-US" dirty="0"/>
              <a:t> of smtc2 is configured(in TS 38.331 [2]), the SMTC periodicity follows smtc2; Otherwise the SMTC periodicity follows smtc1. </a:t>
            </a:r>
          </a:p>
          <a:p>
            <a:endParaRPr lang="en-US" dirty="0"/>
          </a:p>
          <a:p>
            <a:r>
              <a:rPr lang="en-US" dirty="0"/>
              <a:t>FFS: When intra-band carrier aggregation in unlicensed spectrum is performed, the scheduling restrictions due to a given serving cell should also apply to all other serving cells in the same band on the symbols that fully or partially overlap with the aforementioned restricted symbols.</a:t>
            </a:r>
          </a:p>
          <a:p>
            <a:endParaRPr lang="en-US" dirty="0"/>
          </a:p>
        </p:txBody>
      </p:sp>
    </p:spTree>
    <p:extLst>
      <p:ext uri="{BB962C8B-B14F-4D97-AF65-F5344CB8AC3E}">
        <p14:creationId xmlns:p14="http://schemas.microsoft.com/office/powerpoint/2010/main" val="59754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419E-C59C-4B15-97A7-2E22514C908B}"/>
              </a:ext>
            </a:extLst>
          </p:cNvPr>
          <p:cNvSpPr>
            <a:spLocks noGrp="1"/>
          </p:cNvSpPr>
          <p:nvPr>
            <p:ph type="title"/>
          </p:nvPr>
        </p:nvSpPr>
        <p:spPr/>
        <p:txBody>
          <a:bodyPr>
            <a:normAutofit fontScale="90000"/>
          </a:bodyPr>
          <a:lstStyle/>
          <a:p>
            <a:r>
              <a:rPr lang="en-US" sz="3300" dirty="0"/>
              <a:t>Further discussion is needed </a:t>
            </a:r>
            <a:br>
              <a:rPr lang="en-US" sz="3300" dirty="0"/>
            </a:br>
            <a:r>
              <a:rPr lang="en-GB" sz="3300" dirty="0"/>
              <a:t>Issue 8-2:	Per sub-band RSSI report</a:t>
            </a:r>
            <a:br>
              <a:rPr lang="da-DK" dirty="0"/>
            </a:br>
            <a:endParaRPr lang="en-US" dirty="0"/>
          </a:p>
        </p:txBody>
      </p:sp>
      <p:sp>
        <p:nvSpPr>
          <p:cNvPr id="3" name="Content Placeholder 2">
            <a:extLst>
              <a:ext uri="{FF2B5EF4-FFF2-40B4-BE49-F238E27FC236}">
                <a16:creationId xmlns:a16="http://schemas.microsoft.com/office/drawing/2014/main" id="{FE34CCF1-AF37-4A27-8269-65FE2CE981DD}"/>
              </a:ext>
            </a:extLst>
          </p:cNvPr>
          <p:cNvSpPr>
            <a:spLocks noGrp="1"/>
          </p:cNvSpPr>
          <p:nvPr>
            <p:ph idx="1"/>
          </p:nvPr>
        </p:nvSpPr>
        <p:spPr/>
        <p:txBody>
          <a:bodyPr/>
          <a:lstStyle/>
          <a:p>
            <a:r>
              <a:rPr lang="en-US" dirty="0"/>
              <a:t>o	Option 1 Qualcomm  (R4-2000722) MediaTek (R4-2000932):  A RSSI/CO report consists of 1 RSSI measurement and 1 CO measurement.</a:t>
            </a:r>
          </a:p>
          <a:p>
            <a:pPr lvl="1"/>
            <a:r>
              <a:rPr lang="en-US" dirty="0"/>
              <a:t>	RSSI/CO report over multiple sub-bands requires multiple measurement objects.</a:t>
            </a:r>
          </a:p>
          <a:p>
            <a:r>
              <a:rPr lang="en-US" dirty="0"/>
              <a:t>o	Option 2 Ericsson(R4-2001938): With </a:t>
            </a:r>
            <a:r>
              <a:rPr lang="en-US" dirty="0" err="1"/>
              <a:t>Ecat</a:t>
            </a:r>
            <a:r>
              <a:rPr lang="en-US" dirty="0"/>
              <a:t>=1, 1 report for RSSI and channel occupancy measurements is capable of minimum 1 RSSI measurement and 1 channel occupancy measurement over a channel [TS 37.213] per carrier frequency with CCA</a:t>
            </a:r>
          </a:p>
          <a:p>
            <a:endParaRPr lang="en-US" dirty="0"/>
          </a:p>
        </p:txBody>
      </p:sp>
    </p:spTree>
    <p:extLst>
      <p:ext uri="{BB962C8B-B14F-4D97-AF65-F5344CB8AC3E}">
        <p14:creationId xmlns:p14="http://schemas.microsoft.com/office/powerpoint/2010/main" val="184213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DC54-3C4A-476E-8BF2-B571FCE049BA}"/>
              </a:ext>
            </a:extLst>
          </p:cNvPr>
          <p:cNvSpPr>
            <a:spLocks noGrp="1"/>
          </p:cNvSpPr>
          <p:nvPr>
            <p:ph type="title"/>
          </p:nvPr>
        </p:nvSpPr>
        <p:spPr/>
        <p:txBody>
          <a:bodyPr/>
          <a:lstStyle/>
          <a:p>
            <a:r>
              <a:rPr lang="en-US" dirty="0">
                <a:solidFill>
                  <a:srgbClr val="0070C0"/>
                </a:solidFill>
              </a:rPr>
              <a:t>CSI-RS based L1-RSRP measurement period</a:t>
            </a:r>
          </a:p>
        </p:txBody>
      </p:sp>
      <p:sp>
        <p:nvSpPr>
          <p:cNvPr id="3" name="Content Placeholder 2">
            <a:extLst>
              <a:ext uri="{FF2B5EF4-FFF2-40B4-BE49-F238E27FC236}">
                <a16:creationId xmlns:a16="http://schemas.microsoft.com/office/drawing/2014/main" id="{01B62C22-48CB-4110-8091-3A944639A5F1}"/>
              </a:ext>
            </a:extLst>
          </p:cNvPr>
          <p:cNvSpPr>
            <a:spLocks noGrp="1"/>
          </p:cNvSpPr>
          <p:nvPr>
            <p:ph idx="1"/>
          </p:nvPr>
        </p:nvSpPr>
        <p:spPr/>
        <p:txBody>
          <a:bodyPr/>
          <a:lstStyle/>
          <a:p>
            <a:r>
              <a:rPr lang="en-GB" dirty="0">
                <a:solidFill>
                  <a:srgbClr val="0070C0"/>
                </a:solidFill>
              </a:rPr>
              <a:t>FFS:</a:t>
            </a:r>
            <a:endParaRPr lang="da-DK" dirty="0">
              <a:solidFill>
                <a:srgbClr val="0070C0"/>
              </a:solidFill>
            </a:endParaRPr>
          </a:p>
          <a:p>
            <a:pPr lvl="1"/>
            <a:r>
              <a:rPr lang="en-GB" dirty="0">
                <a:solidFill>
                  <a:srgbClr val="0070C0"/>
                </a:solidFill>
              </a:rPr>
              <a:t>Option 1: CSI-RS L1-RSRP measurements follow the same approach of SSB L1-RSRP measurements: </a:t>
            </a:r>
            <a:endParaRPr lang="da-DK" dirty="0">
              <a:solidFill>
                <a:srgbClr val="0070C0"/>
              </a:solidFill>
            </a:endParaRPr>
          </a:p>
          <a:p>
            <a:pPr lvl="2" hangingPunct="0"/>
            <a:r>
              <a:rPr lang="en-GB" dirty="0">
                <a:solidFill>
                  <a:srgbClr val="0070C0"/>
                </a:solidFill>
              </a:rPr>
              <a:t>Same number of samples for both SSB based L1-RSRP measurement and CSI-RS</a:t>
            </a:r>
            <a:endParaRPr lang="da-DK" dirty="0">
              <a:solidFill>
                <a:srgbClr val="0070C0"/>
              </a:solidFill>
            </a:endParaRPr>
          </a:p>
          <a:p>
            <a:pPr lvl="2" hangingPunct="0"/>
            <a:r>
              <a:rPr lang="en-GB" dirty="0">
                <a:solidFill>
                  <a:srgbClr val="0070C0"/>
                </a:solidFill>
              </a:rPr>
              <a:t>Same extension value L1 and L1-max as in SSB based L1-RSRP</a:t>
            </a:r>
            <a:endParaRPr lang="da-DK" dirty="0">
              <a:solidFill>
                <a:srgbClr val="0070C0"/>
              </a:solidFill>
            </a:endParaRPr>
          </a:p>
          <a:p>
            <a:pPr lvl="1"/>
            <a:r>
              <a:rPr lang="en-GB" dirty="0">
                <a:solidFill>
                  <a:srgbClr val="0070C0"/>
                </a:solidFill>
              </a:rPr>
              <a:t>Option 2: A new approach or conditions are needed for CSI-RS based L1-RSRP measurements under LBT failure.</a:t>
            </a:r>
            <a:endParaRPr lang="da-DK" dirty="0">
              <a:solidFill>
                <a:srgbClr val="0070C0"/>
              </a:solidFill>
            </a:endParaRPr>
          </a:p>
          <a:p>
            <a:pPr lvl="1"/>
            <a:r>
              <a:rPr lang="en-GB" dirty="0">
                <a:solidFill>
                  <a:srgbClr val="0070C0"/>
                </a:solidFill>
              </a:rPr>
              <a:t>Other options are not precluded.</a:t>
            </a:r>
            <a:endParaRPr lang="da-DK" dirty="0">
              <a:solidFill>
                <a:srgbClr val="0070C0"/>
              </a:solidFill>
            </a:endParaRPr>
          </a:p>
          <a:p>
            <a:endParaRPr lang="en-US" dirty="0"/>
          </a:p>
        </p:txBody>
      </p:sp>
    </p:spTree>
    <p:extLst>
      <p:ext uri="{BB962C8B-B14F-4D97-AF65-F5344CB8AC3E}">
        <p14:creationId xmlns:p14="http://schemas.microsoft.com/office/powerpoint/2010/main" val="280463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EB69-4644-493E-8510-537836C66850}"/>
              </a:ext>
            </a:extLst>
          </p:cNvPr>
          <p:cNvSpPr>
            <a:spLocks noGrp="1"/>
          </p:cNvSpPr>
          <p:nvPr>
            <p:ph type="title"/>
          </p:nvPr>
        </p:nvSpPr>
        <p:spPr/>
        <p:txBody>
          <a:bodyPr>
            <a:normAutofit/>
          </a:bodyPr>
          <a:lstStyle/>
          <a:p>
            <a:r>
              <a:rPr lang="en-US" sz="2700" dirty="0"/>
              <a:t>Detailed UE behavior when receiving the MAC CE activation command for semi-persistent CSI reporting, in case of UL LBT failure for sending the ACK</a:t>
            </a:r>
            <a:r>
              <a:rPr lang="en-US" dirty="0"/>
              <a:t> </a:t>
            </a:r>
          </a:p>
        </p:txBody>
      </p:sp>
      <p:sp>
        <p:nvSpPr>
          <p:cNvPr id="3" name="Content Placeholder 2">
            <a:extLst>
              <a:ext uri="{FF2B5EF4-FFF2-40B4-BE49-F238E27FC236}">
                <a16:creationId xmlns:a16="http://schemas.microsoft.com/office/drawing/2014/main" id="{DD8DEB23-85E3-4F61-998D-1ACED32D3ECC}"/>
              </a:ext>
            </a:extLst>
          </p:cNvPr>
          <p:cNvSpPr>
            <a:spLocks noGrp="1"/>
          </p:cNvSpPr>
          <p:nvPr>
            <p:ph idx="1"/>
          </p:nvPr>
        </p:nvSpPr>
        <p:spPr/>
        <p:txBody>
          <a:bodyPr/>
          <a:lstStyle/>
          <a:p>
            <a:r>
              <a:rPr lang="en-GB" dirty="0">
                <a:solidFill>
                  <a:srgbClr val="0070C0"/>
                </a:solidFill>
              </a:rPr>
              <a:t>If UE cannot transmit HARQ-ACK on MAC-CE activation due to UL CCA failure, UE continues to be in its previous state, i.e., it should not start L1-RSRP measurement and reporting</a:t>
            </a:r>
            <a:endParaRPr lang="da-DK" dirty="0">
              <a:solidFill>
                <a:srgbClr val="0070C0"/>
              </a:solidFill>
            </a:endParaRPr>
          </a:p>
        </p:txBody>
      </p:sp>
    </p:spTree>
    <p:extLst>
      <p:ext uri="{BB962C8B-B14F-4D97-AF65-F5344CB8AC3E}">
        <p14:creationId xmlns:p14="http://schemas.microsoft.com/office/powerpoint/2010/main" val="389498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963A-5125-4EED-887F-7D0B01D12EB3}"/>
              </a:ext>
            </a:extLst>
          </p:cNvPr>
          <p:cNvSpPr>
            <a:spLocks noGrp="1"/>
          </p:cNvSpPr>
          <p:nvPr>
            <p:ph type="title"/>
          </p:nvPr>
        </p:nvSpPr>
        <p:spPr/>
        <p:txBody>
          <a:bodyPr/>
          <a:lstStyle/>
          <a:p>
            <a:r>
              <a:rPr lang="en-US" dirty="0"/>
              <a:t>SFDT measurements</a:t>
            </a:r>
          </a:p>
        </p:txBody>
      </p:sp>
      <p:sp>
        <p:nvSpPr>
          <p:cNvPr id="3" name="Content Placeholder 2">
            <a:extLst>
              <a:ext uri="{FF2B5EF4-FFF2-40B4-BE49-F238E27FC236}">
                <a16:creationId xmlns:a16="http://schemas.microsoft.com/office/drawing/2014/main" id="{F4E8A04A-5320-4ADD-B0C6-6C454EC57F49}"/>
              </a:ext>
            </a:extLst>
          </p:cNvPr>
          <p:cNvSpPr>
            <a:spLocks noGrp="1"/>
          </p:cNvSpPr>
          <p:nvPr>
            <p:ph idx="1"/>
          </p:nvPr>
        </p:nvSpPr>
        <p:spPr/>
        <p:txBody>
          <a:bodyPr>
            <a:normAutofit/>
          </a:bodyPr>
          <a:lstStyle/>
          <a:p>
            <a:pPr hangingPunct="0"/>
            <a:r>
              <a:rPr lang="da-DK" dirty="0"/>
              <a:t> </a:t>
            </a:r>
            <a:r>
              <a:rPr lang="en-US" dirty="0"/>
              <a:t>It is RAN4 understanding that the UE behavior when exceeding </a:t>
            </a:r>
            <a:r>
              <a:rPr lang="en-US" dirty="0" err="1"/>
              <a:t>Tmeasure_SFTD_LBT_max</a:t>
            </a:r>
            <a:r>
              <a:rPr lang="en-US" dirty="0"/>
              <a:t> is that the UE shall not report the measurement and abandon the inter-RAT SFTD measurement. The exact wording can be aligned with RAN2. </a:t>
            </a:r>
            <a:endParaRPr lang="da-DK" sz="1600" dirty="0"/>
          </a:p>
        </p:txBody>
      </p:sp>
    </p:spTree>
    <p:extLst>
      <p:ext uri="{BB962C8B-B14F-4D97-AF65-F5344CB8AC3E}">
        <p14:creationId xmlns:p14="http://schemas.microsoft.com/office/powerpoint/2010/main" val="350648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6818-3B99-4DAF-8CD4-5AF35C2D8DC5}"/>
              </a:ext>
            </a:extLst>
          </p:cNvPr>
          <p:cNvSpPr>
            <a:spLocks noGrp="1"/>
          </p:cNvSpPr>
          <p:nvPr>
            <p:ph type="title"/>
          </p:nvPr>
        </p:nvSpPr>
        <p:spPr/>
        <p:txBody>
          <a:bodyPr/>
          <a:lstStyle/>
          <a:p>
            <a:r>
              <a:rPr lang="en-US" dirty="0"/>
              <a:t>Inter-RAT SFTD measurements</a:t>
            </a:r>
            <a:endParaRPr lang="en-US" dirty="0">
              <a:solidFill>
                <a:srgbClr val="FF0000"/>
              </a:solidFill>
            </a:endParaRPr>
          </a:p>
        </p:txBody>
      </p:sp>
      <p:sp>
        <p:nvSpPr>
          <p:cNvPr id="3" name="Content Placeholder 2">
            <a:extLst>
              <a:ext uri="{FF2B5EF4-FFF2-40B4-BE49-F238E27FC236}">
                <a16:creationId xmlns:a16="http://schemas.microsoft.com/office/drawing/2014/main" id="{472B2F6F-B4C3-41B1-8BB3-2F5CA69FAA62}"/>
              </a:ext>
            </a:extLst>
          </p:cNvPr>
          <p:cNvSpPr>
            <a:spLocks noGrp="1"/>
          </p:cNvSpPr>
          <p:nvPr>
            <p:ph idx="1"/>
          </p:nvPr>
        </p:nvSpPr>
        <p:spPr/>
        <p:txBody>
          <a:bodyPr/>
          <a:lstStyle/>
          <a:p>
            <a:pPr marL="0" indent="0">
              <a:buNone/>
            </a:pPr>
            <a:r>
              <a:rPr lang="en-US" dirty="0"/>
              <a:t>Background from RAN4#93</a:t>
            </a:r>
          </a:p>
          <a:p>
            <a:pPr lvl="0"/>
            <a:r>
              <a:rPr lang="en-US" dirty="0"/>
              <a:t>UE behavior upon exceeding </a:t>
            </a:r>
            <a:r>
              <a:rPr lang="en-US" dirty="0" err="1"/>
              <a:t>T</a:t>
            </a:r>
            <a:r>
              <a:rPr lang="en-US" baseline="-25000" dirty="0" err="1"/>
              <a:t>measure_SFTD_LBT_max</a:t>
            </a:r>
            <a:r>
              <a:rPr lang="en-CA" dirty="0"/>
              <a:t>: UE shall stop the search</a:t>
            </a:r>
            <a:endParaRPr lang="sv-SE" dirty="0"/>
          </a:p>
          <a:p>
            <a:pPr lvl="1"/>
            <a:r>
              <a:rPr lang="en-CA" dirty="0"/>
              <a:t>FFS whether UE abandons the measurement </a:t>
            </a:r>
            <a:endParaRPr lang="sv-SE" dirty="0"/>
          </a:p>
          <a:p>
            <a:pPr lvl="1"/>
            <a:r>
              <a:rPr lang="en-US" dirty="0" err="1"/>
              <a:t>T</a:t>
            </a:r>
            <a:r>
              <a:rPr lang="en-US" baseline="-25000" dirty="0" err="1"/>
              <a:t>measure_SFTD_LBT_max</a:t>
            </a:r>
            <a:r>
              <a:rPr lang="en-US" baseline="-25000" dirty="0"/>
              <a:t> </a:t>
            </a:r>
            <a:r>
              <a:rPr lang="en-US" dirty="0"/>
              <a:t>= k× T</a:t>
            </a:r>
            <a:r>
              <a:rPr lang="en-US" baseline="-25000" dirty="0"/>
              <a:t>measure_SFTD1</a:t>
            </a:r>
            <a:r>
              <a:rPr lang="en-US" dirty="0"/>
              <a:t>, k=TBD≤10</a:t>
            </a:r>
            <a:endParaRPr lang="sv-SE" dirty="0"/>
          </a:p>
          <a:p>
            <a:pPr marL="0" indent="0">
              <a:buNone/>
            </a:pPr>
            <a:endParaRPr lang="en-US" dirty="0"/>
          </a:p>
          <a:p>
            <a:pPr marL="0" indent="0">
              <a:buNone/>
            </a:pPr>
            <a:r>
              <a:rPr lang="en-US" dirty="0">
                <a:solidFill>
                  <a:srgbClr val="0070C0"/>
                </a:solidFill>
              </a:rPr>
              <a:t>Options in RAN4#94e</a:t>
            </a:r>
          </a:p>
          <a:p>
            <a:r>
              <a:rPr lang="en-US" dirty="0">
                <a:solidFill>
                  <a:srgbClr val="0070C0"/>
                </a:solidFill>
              </a:rPr>
              <a:t>	Option 1: k = 6</a:t>
            </a:r>
          </a:p>
          <a:p>
            <a:r>
              <a:rPr lang="en-US" dirty="0">
                <a:solidFill>
                  <a:srgbClr val="0070C0"/>
                </a:solidFill>
              </a:rPr>
              <a:t>	Option 2: k =2</a:t>
            </a:r>
          </a:p>
        </p:txBody>
      </p:sp>
    </p:spTree>
    <p:extLst>
      <p:ext uri="{BB962C8B-B14F-4D97-AF65-F5344CB8AC3E}">
        <p14:creationId xmlns:p14="http://schemas.microsoft.com/office/powerpoint/2010/main" val="242621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56EA-DD67-4838-973C-8D8C46214D4F}"/>
              </a:ext>
            </a:extLst>
          </p:cNvPr>
          <p:cNvSpPr>
            <a:spLocks noGrp="1"/>
          </p:cNvSpPr>
          <p:nvPr>
            <p:ph type="title"/>
          </p:nvPr>
        </p:nvSpPr>
        <p:spPr/>
        <p:txBody>
          <a:bodyPr>
            <a:normAutofit/>
          </a:bodyPr>
          <a:lstStyle/>
          <a:p>
            <a:r>
              <a:rPr lang="en-US" sz="3000" dirty="0">
                <a:solidFill>
                  <a:srgbClr val="0070C0"/>
                </a:solidFill>
              </a:rPr>
              <a:t>UE </a:t>
            </a:r>
            <a:r>
              <a:rPr lang="en-US" sz="3000" dirty="0" err="1">
                <a:solidFill>
                  <a:srgbClr val="0070C0"/>
                </a:solidFill>
              </a:rPr>
              <a:t>behaviour</a:t>
            </a:r>
            <a:r>
              <a:rPr lang="en-US" sz="3000" dirty="0">
                <a:solidFill>
                  <a:srgbClr val="0070C0"/>
                </a:solidFill>
              </a:rPr>
              <a:t> in case of successive UL LBT failures during event-triggered reporting </a:t>
            </a:r>
          </a:p>
        </p:txBody>
      </p:sp>
      <p:sp>
        <p:nvSpPr>
          <p:cNvPr id="3" name="Content Placeholder 2">
            <a:extLst>
              <a:ext uri="{FF2B5EF4-FFF2-40B4-BE49-F238E27FC236}">
                <a16:creationId xmlns:a16="http://schemas.microsoft.com/office/drawing/2014/main" id="{365AE3A7-D588-4AA9-B8B3-8CA5EEC1D0A1}"/>
              </a:ext>
            </a:extLst>
          </p:cNvPr>
          <p:cNvSpPr>
            <a:spLocks noGrp="1"/>
          </p:cNvSpPr>
          <p:nvPr>
            <p:ph idx="1"/>
          </p:nvPr>
        </p:nvSpPr>
        <p:spPr/>
        <p:txBody>
          <a:bodyPr/>
          <a:lstStyle/>
          <a:p>
            <a:r>
              <a:rPr lang="en-US" dirty="0">
                <a:solidFill>
                  <a:srgbClr val="0070C0"/>
                </a:solidFill>
              </a:rPr>
              <a:t>For event triggered reporting: </a:t>
            </a:r>
            <a:endParaRPr lang="da-DK" dirty="0">
              <a:solidFill>
                <a:srgbClr val="0070C0"/>
              </a:solidFill>
            </a:endParaRPr>
          </a:p>
          <a:p>
            <a:pPr lvl="1"/>
            <a:r>
              <a:rPr lang="en-GB" dirty="0">
                <a:solidFill>
                  <a:srgbClr val="0070C0"/>
                </a:solidFill>
              </a:rPr>
              <a:t>RAN4 should not specify a pre-defined value of </a:t>
            </a:r>
            <a:r>
              <a:rPr lang="el-GR" dirty="0">
                <a:solidFill>
                  <a:srgbClr val="0070C0"/>
                </a:solidFill>
              </a:rPr>
              <a:t>Δ</a:t>
            </a:r>
            <a:r>
              <a:rPr lang="en-US" baseline="-25000" dirty="0" err="1">
                <a:solidFill>
                  <a:srgbClr val="0070C0"/>
                </a:solidFill>
              </a:rPr>
              <a:t>UL,max</a:t>
            </a:r>
            <a:endParaRPr lang="da-DK" dirty="0">
              <a:solidFill>
                <a:srgbClr val="0070C0"/>
              </a:solidFill>
            </a:endParaRPr>
          </a:p>
          <a:p>
            <a:r>
              <a:rPr lang="en-US" dirty="0">
                <a:solidFill>
                  <a:srgbClr val="0070C0"/>
                </a:solidFill>
              </a:rPr>
              <a:t>There are RAN2 procedures in place for when either the HARQ retransmissions or UL LBT failure procedures are triggered. </a:t>
            </a:r>
            <a:endParaRPr lang="da-DK" dirty="0">
              <a:solidFill>
                <a:srgbClr val="0070C0"/>
              </a:solidFill>
            </a:endParaRPr>
          </a:p>
          <a:p>
            <a:r>
              <a:rPr lang="en-US" dirty="0">
                <a:solidFill>
                  <a:srgbClr val="0070C0"/>
                </a:solidFill>
              </a:rPr>
              <a:t>FFS: whether/ how to refer to these procedures when discussing the extension of the measurement report. </a:t>
            </a:r>
            <a:endParaRPr lang="da-DK" dirty="0">
              <a:solidFill>
                <a:srgbClr val="0070C0"/>
              </a:solidFill>
            </a:endParaRPr>
          </a:p>
          <a:p>
            <a:endParaRPr lang="en-US" dirty="0"/>
          </a:p>
        </p:txBody>
      </p:sp>
    </p:spTree>
    <p:extLst>
      <p:ext uri="{BB962C8B-B14F-4D97-AF65-F5344CB8AC3E}">
        <p14:creationId xmlns:p14="http://schemas.microsoft.com/office/powerpoint/2010/main" val="105118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8045-BC85-4953-B398-53D1D70F069A}"/>
              </a:ext>
            </a:extLst>
          </p:cNvPr>
          <p:cNvSpPr>
            <a:spLocks noGrp="1"/>
          </p:cNvSpPr>
          <p:nvPr>
            <p:ph type="title"/>
          </p:nvPr>
        </p:nvSpPr>
        <p:spPr/>
        <p:txBody>
          <a:bodyPr/>
          <a:lstStyle/>
          <a:p>
            <a:r>
              <a:rPr lang="en-US" dirty="0"/>
              <a:t>Additional time for PBCH payload reading for SSB index identification</a:t>
            </a:r>
          </a:p>
        </p:txBody>
      </p:sp>
      <p:sp>
        <p:nvSpPr>
          <p:cNvPr id="3" name="Content Placeholder 2">
            <a:extLst>
              <a:ext uri="{FF2B5EF4-FFF2-40B4-BE49-F238E27FC236}">
                <a16:creationId xmlns:a16="http://schemas.microsoft.com/office/drawing/2014/main" id="{5DE3E64A-4CA8-4E3A-9672-EC40895FD2F0}"/>
              </a:ext>
            </a:extLst>
          </p:cNvPr>
          <p:cNvSpPr>
            <a:spLocks noGrp="1"/>
          </p:cNvSpPr>
          <p:nvPr>
            <p:ph idx="1"/>
          </p:nvPr>
        </p:nvSpPr>
        <p:spPr/>
        <p:txBody>
          <a:bodyPr/>
          <a:lstStyle/>
          <a:p>
            <a:r>
              <a:rPr lang="en-GB" dirty="0"/>
              <a:t>There is no need to specify additional time for PBCH reading during SSB index identification in FR1 NR-U</a:t>
            </a:r>
            <a:r>
              <a:rPr lang="en-GB" u="sng" dirty="0"/>
              <a:t>, if</a:t>
            </a:r>
            <a:r>
              <a:rPr lang="en-GB" dirty="0"/>
              <a:t> </a:t>
            </a:r>
            <a:r>
              <a:rPr lang="en-GB" u="sng" dirty="0"/>
              <a:t>Q is known to the UE</a:t>
            </a:r>
            <a:r>
              <a:rPr lang="en-GB" dirty="0"/>
              <a:t>. </a:t>
            </a:r>
          </a:p>
          <a:p>
            <a:endParaRPr lang="en-US" dirty="0"/>
          </a:p>
        </p:txBody>
      </p:sp>
    </p:spTree>
    <p:extLst>
      <p:ext uri="{BB962C8B-B14F-4D97-AF65-F5344CB8AC3E}">
        <p14:creationId xmlns:p14="http://schemas.microsoft.com/office/powerpoint/2010/main" val="256470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7503</TotalTime>
  <Words>1955</Words>
  <Application>Microsoft Office PowerPoint</Application>
  <PresentationFormat>Widescreen</PresentationFormat>
  <Paragraphs>169</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SimSun</vt:lpstr>
      <vt:lpstr>Arial</vt:lpstr>
      <vt:lpstr>Calibri</vt:lpstr>
      <vt:lpstr>Calibri Light</vt:lpstr>
      <vt:lpstr>Times New Roman</vt:lpstr>
      <vt:lpstr>Office Theme</vt:lpstr>
      <vt:lpstr>WF on NR-U RRM requirements (Part 3) </vt:lpstr>
      <vt:lpstr>Agreements in 1st round Tentative Agreements in the 2nd Round</vt:lpstr>
      <vt:lpstr>L1-RSRP measurements</vt:lpstr>
      <vt:lpstr>CSI-RS based L1-RSRP measurement period</vt:lpstr>
      <vt:lpstr>Detailed UE behavior when receiving the MAC CE activation command for semi-persistent CSI reporting, in case of UL LBT failure for sending the ACK </vt:lpstr>
      <vt:lpstr>SFDT measurements</vt:lpstr>
      <vt:lpstr>Inter-RAT SFTD measurements</vt:lpstr>
      <vt:lpstr>UE behaviour in case of successive UL LBT failures during event-triggered reporting </vt:lpstr>
      <vt:lpstr>Additional time for PBCH payload reading for SSB index identification</vt:lpstr>
      <vt:lpstr>RSSI and Channel Occupancy measurements</vt:lpstr>
      <vt:lpstr>RSSI and Channel Occupancy Measurements</vt:lpstr>
      <vt:lpstr>Issues that need further discussion</vt:lpstr>
      <vt:lpstr>PowerPoint Presentation</vt:lpstr>
      <vt:lpstr>Further discussion is needed:  Issue 1-3: Semi-persistent L1-RSRP reporting delay </vt:lpstr>
      <vt:lpstr>Further discussion is needed:  Issue 1-4: Semi-persistent CSI reporting with PUCCH </vt:lpstr>
      <vt:lpstr>Further discussion is needed: New Issue 1-4-2: Detailed UE behavior when receiving the MAC CE deactivation command for semi-persistent CSI reporting, in case of UL LBT failure for sending the ACK </vt:lpstr>
      <vt:lpstr>Further discussion is needed: Issue 2-3: Inter-RAT SFTD measurements reporting delay</vt:lpstr>
      <vt:lpstr>Further discussion is needed Issue 3-2: Reporting delay for (event-triggered) periodic reporting</vt:lpstr>
      <vt:lpstr>Further discussion is needed Issue 3-3: Reporting delay for event triggered reporting</vt:lpstr>
      <vt:lpstr>Further discussion is needed Issue 4-1 Additional time for PBCH payload reading for SSB index identification</vt:lpstr>
      <vt:lpstr>Further discussion is needed: Issue 5-1: RSSI Intra-frequency and Inter-frequency definition </vt:lpstr>
      <vt:lpstr>Further discussion is needed Issue 5-2: need for measurement gaps</vt:lpstr>
      <vt:lpstr>Further discussion is needed Issue 5-3:  RSSI measurement report mapping</vt:lpstr>
      <vt:lpstr>Further discussion is needed Issue 5-5: RSSI/CO measurement periods</vt:lpstr>
      <vt:lpstr>Further discussion is needed Issue 5-7: RMTC periodicity</vt:lpstr>
      <vt:lpstr>Further discussion is needed Issue 5-10: RSSI measurement bandwidth</vt:lpstr>
      <vt:lpstr>Further discussion is needed Issue 5-11 RSSI report normalization</vt:lpstr>
      <vt:lpstr>Further discussion is needed Topic 6: Measurement and Monitoring QCL-ed SSBs</vt:lpstr>
      <vt:lpstr>Further discussion is needed Issue 7-1: UE behavior upon exceeding the maximum number of DL LBT failures during PSS/SSS detection</vt:lpstr>
      <vt:lpstr>Further discussion is needed Sub-topic 7-3: UE behaviour in RRC_CONNECTED mode when the serving cell is unavailable for consecutive SSB bursts</vt:lpstr>
      <vt:lpstr>Further discussion is needed How to address consecutively missing SSBs for intra and inter-frequency cells</vt:lpstr>
      <vt:lpstr>Further discussion is needed  Issue 7-6: How to consider the QCLed beams during cell identification stage</vt:lpstr>
      <vt:lpstr>Further discussion is needed Issue 7-7: UE behaviour in case of successive DL LBT failures during measurements.</vt:lpstr>
      <vt:lpstr> Further discussion is needed  Issue 7-11: Scheduling availability during measurements</vt:lpstr>
      <vt:lpstr>Further discussion is needed  Issue 8-2: Per sub-band RSSI report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NR-U RRM requirements (Part 3)</dc:title>
  <dc:creator>Nokia_Erika</dc:creator>
  <cp:lastModifiedBy>Nokia_Erika</cp:lastModifiedBy>
  <cp:revision>44</cp:revision>
  <dcterms:created xsi:type="dcterms:W3CDTF">2020-02-28T09:18:35Z</dcterms:created>
  <dcterms:modified xsi:type="dcterms:W3CDTF">2020-03-04T21:55:38Z</dcterms:modified>
</cp:coreProperties>
</file>