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47" r:id="rId3"/>
    <p:sldId id="413" r:id="rId4"/>
    <p:sldId id="423" r:id="rId5"/>
    <p:sldId id="420" r:id="rId6"/>
    <p:sldId id="414" r:id="rId7"/>
    <p:sldId id="415" r:id="rId8"/>
    <p:sldId id="421" r:id="rId9"/>
    <p:sldId id="422" r:id="rId10"/>
    <p:sldId id="416" r:id="rId11"/>
    <p:sldId id="417" r:id="rId12"/>
    <p:sldId id="424" r:id="rId13"/>
    <p:sldId id="418" r:id="rId14"/>
    <p:sldId id="41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0F7D7-134D-42B7-AE95-DEADC3706EE1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3DB82-86C9-40DB-8E69-8FF3ADB49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6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5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0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9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9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369" y="1640986"/>
            <a:ext cx="11345839" cy="2739945"/>
          </a:xfrm>
        </p:spPr>
        <p:txBody>
          <a:bodyPr>
            <a:normAutofit fontScale="90000"/>
          </a:bodyPr>
          <a:lstStyle/>
          <a:p>
            <a:r>
              <a:rPr lang="en-US" dirty="0"/>
              <a:t>WF on NR-U RRM Requirements (Part 1) </a:t>
            </a:r>
            <a:br>
              <a:rPr lang="en-US" dirty="0"/>
            </a:br>
            <a:br>
              <a:rPr lang="en-US" dirty="0"/>
            </a:br>
            <a:r>
              <a:rPr lang="en-US" sz="4400" dirty="0"/>
              <a:t>(all agreements in RAN4#94-e in email thread #46)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17668"/>
            <a:ext cx="9144000" cy="958755"/>
          </a:xfrm>
        </p:spPr>
        <p:txBody>
          <a:bodyPr>
            <a:normAutofit/>
          </a:bodyPr>
          <a:lstStyle/>
          <a:p>
            <a:r>
              <a:rPr lang="en-US" sz="2800" dirty="0"/>
              <a:t>Ericsson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78940" y="199033"/>
            <a:ext cx="113023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b="1" dirty="0"/>
              <a:t>3GPP TSG-RAN WG4 Meeting #94-e	                                                                                                                        R4-2002283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US" b="1" dirty="0"/>
              <a:t>Electronic Meeting, February 24-March 06, 2020</a:t>
            </a:r>
            <a:endParaRPr lang="sv-SE" dirty="0"/>
          </a:p>
          <a:p>
            <a:pPr hangingPunct="0"/>
            <a:r>
              <a:rPr lang="en-GB" b="1" dirty="0"/>
              <a:t>Agenda Items: 8.1.4, 8.1.4.1-8.1.4.6, 8.1.4.14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6820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RRC Re-Establishment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540564"/>
            <a:ext cx="11449878" cy="495230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baseline="-25000" dirty="0"/>
          </a:p>
          <a:p>
            <a:pPr lvl="0"/>
            <a:endParaRPr lang="en-US" baseline="-25000" dirty="0"/>
          </a:p>
          <a:p>
            <a:pPr lvl="1"/>
            <a:endParaRPr lang="sv-SE" dirty="0"/>
          </a:p>
          <a:p>
            <a:pPr lvl="0"/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928188"/>
            <a:ext cx="11449878" cy="323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GB" dirty="0">
                <a:solidFill>
                  <a:srgbClr val="00B050"/>
                </a:solidFill>
              </a:rPr>
              <a:t>Do not specify K</a:t>
            </a:r>
            <a:r>
              <a:rPr lang="en-GB" baseline="-25000" dirty="0">
                <a:solidFill>
                  <a:srgbClr val="00B050"/>
                </a:solidFill>
              </a:rPr>
              <a:t>3,max</a:t>
            </a:r>
          </a:p>
          <a:p>
            <a:pPr hangingPunct="0"/>
            <a:r>
              <a:rPr lang="en-GB" dirty="0"/>
              <a:t>Do not specify K</a:t>
            </a:r>
            <a:r>
              <a:rPr lang="en-GB" baseline="-25000" dirty="0"/>
              <a:t>1,max</a:t>
            </a:r>
            <a:r>
              <a:rPr lang="en-GB" dirty="0"/>
              <a:t> and K</a:t>
            </a:r>
            <a:r>
              <a:rPr lang="en-GB" baseline="-25000" dirty="0"/>
              <a:t>2,i,max</a:t>
            </a:r>
          </a:p>
          <a:p>
            <a:pPr hangingPunct="0"/>
            <a:r>
              <a:rPr lang="en-GB" dirty="0"/>
              <a:t>Do not specify </a:t>
            </a:r>
            <a:r>
              <a:rPr lang="en-GB" dirty="0" err="1"/>
              <a:t>K</a:t>
            </a:r>
            <a:r>
              <a:rPr lang="en-GB" baseline="-25000" dirty="0" err="1"/>
              <a:t>SI,max</a:t>
            </a:r>
            <a:endParaRPr lang="en-US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sv-SE" dirty="0">
              <a:solidFill>
                <a:srgbClr val="00B050"/>
              </a:solidFill>
            </a:endParaRPr>
          </a:p>
          <a:p>
            <a:endParaRPr lang="sv-SE" dirty="0">
              <a:solidFill>
                <a:srgbClr val="00B050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0823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 err="1"/>
              <a:t>SCell</a:t>
            </a:r>
            <a:r>
              <a:rPr lang="en-US" dirty="0"/>
              <a:t> Activation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928188"/>
            <a:ext cx="11449878" cy="4283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GB" dirty="0">
                <a:solidFill>
                  <a:srgbClr val="00B050"/>
                </a:solidFill>
              </a:rPr>
              <a:t>Time period in the known cell condition for </a:t>
            </a:r>
            <a:r>
              <a:rPr lang="en-GB" dirty="0" err="1">
                <a:solidFill>
                  <a:srgbClr val="00B050"/>
                </a:solidFill>
              </a:rPr>
              <a:t>SCell</a:t>
            </a:r>
            <a:r>
              <a:rPr lang="en-GB" dirty="0">
                <a:solidFill>
                  <a:srgbClr val="00B050"/>
                </a:solidFill>
              </a:rPr>
              <a:t> activation:</a:t>
            </a:r>
          </a:p>
          <a:p>
            <a:pPr lvl="1" hangingPunct="0"/>
            <a:r>
              <a:rPr lang="en-US" dirty="0">
                <a:solidFill>
                  <a:srgbClr val="00B050"/>
                </a:solidFill>
              </a:rPr>
              <a:t>do not extend the time period in the known </a:t>
            </a:r>
            <a:r>
              <a:rPr lang="en-US" dirty="0" err="1">
                <a:solidFill>
                  <a:srgbClr val="00B050"/>
                </a:solidFill>
              </a:rPr>
              <a:t>SCell</a:t>
            </a:r>
            <a:r>
              <a:rPr lang="en-US" dirty="0">
                <a:solidFill>
                  <a:srgbClr val="00B050"/>
                </a:solidFill>
              </a:rPr>
              <a:t> condition</a:t>
            </a:r>
          </a:p>
          <a:p>
            <a:pPr hangingPunct="0"/>
            <a:endParaRPr lang="en-US" dirty="0">
              <a:solidFill>
                <a:srgbClr val="00B050"/>
              </a:solidFill>
            </a:endParaRPr>
          </a:p>
          <a:p>
            <a:pPr hangingPunct="0"/>
            <a:r>
              <a:rPr lang="en-US" dirty="0">
                <a:solidFill>
                  <a:srgbClr val="00B050"/>
                </a:solidFill>
              </a:rPr>
              <a:t>Does the interruption window length at </a:t>
            </a:r>
            <a:r>
              <a:rPr lang="en-US" dirty="0" err="1">
                <a:solidFill>
                  <a:srgbClr val="00B050"/>
                </a:solidFill>
              </a:rPr>
              <a:t>SCell</a:t>
            </a:r>
            <a:r>
              <a:rPr lang="en-US" dirty="0">
                <a:solidFill>
                  <a:srgbClr val="00B050"/>
                </a:solidFill>
              </a:rPr>
              <a:t> activation depend on DL LBT failures?</a:t>
            </a:r>
          </a:p>
          <a:p>
            <a:pPr lvl="1" hangingPunct="0"/>
            <a:r>
              <a:rPr lang="en-GB" dirty="0">
                <a:solidFill>
                  <a:srgbClr val="00B050"/>
                </a:solidFill>
              </a:rPr>
              <a:t>Conclusion: postpone discussion till R15 get agreed</a:t>
            </a:r>
            <a:endParaRPr lang="en-US" dirty="0">
              <a:solidFill>
                <a:srgbClr val="00B050"/>
              </a:solidFill>
            </a:endParaRPr>
          </a:p>
          <a:p>
            <a:pPr lvl="1" hangingPunct="0"/>
            <a:endParaRPr lang="en-US" dirty="0"/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6344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 err="1"/>
              <a:t>SCell</a:t>
            </a:r>
            <a:r>
              <a:rPr lang="en-US" dirty="0"/>
              <a:t> Activation Delay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387625" y="1202637"/>
            <a:ext cx="11449878" cy="52902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US" dirty="0">
                <a:solidFill>
                  <a:srgbClr val="00B050"/>
                </a:solidFill>
              </a:rPr>
              <a:t>X=5 ms, Y=5 ms, Z=5 ms</a:t>
            </a:r>
            <a:endParaRPr lang="sv-SE" dirty="0">
              <a:solidFill>
                <a:srgbClr val="00B050"/>
              </a:solidFill>
            </a:endParaRPr>
          </a:p>
          <a:p>
            <a:r>
              <a:rPr lang="en-GB" dirty="0"/>
              <a:t>T</a:t>
            </a:r>
            <a:r>
              <a:rPr lang="en-GB" baseline="-25000" dirty="0"/>
              <a:t>HARQ</a:t>
            </a:r>
            <a:r>
              <a:rPr lang="en-GB" dirty="0"/>
              <a:t> (in ms) is the timing between DL data transmission and acknowledgement as specified in TS 38.213. In the event of UE not being able to transmit the acknowledgment due to UL CCA failures: T</a:t>
            </a:r>
            <a:r>
              <a:rPr lang="en-GB" baseline="-25000" dirty="0"/>
              <a:t>HARQ</a:t>
            </a:r>
            <a:r>
              <a:rPr lang="en-GB" dirty="0"/>
              <a:t> is extended to also include the time to all next HARQ feedback retransmission opportunities, until the time of its successful transmission, as specified in TS 38.213; no extension of T</a:t>
            </a:r>
            <a:r>
              <a:rPr lang="en-GB" baseline="-25000" dirty="0"/>
              <a:t>HARQ</a:t>
            </a:r>
            <a:r>
              <a:rPr lang="en-GB" dirty="0"/>
              <a:t> due to UL LBT failures is allowed for </a:t>
            </a:r>
            <a:r>
              <a:rPr lang="en-US" dirty="0"/>
              <a:t>channel access category 1</a:t>
            </a:r>
            <a:endParaRPr lang="sv-SE" dirty="0"/>
          </a:p>
          <a:p>
            <a:pPr lvl="1"/>
            <a:r>
              <a:rPr lang="en-US" dirty="0"/>
              <a:t>The term “channel access category 1” needs to be aligned with RAN1 terminology (e.g., in TS 37.213)</a:t>
            </a:r>
            <a:endParaRPr lang="sv-SE" dirty="0"/>
          </a:p>
          <a:p>
            <a:r>
              <a:rPr lang="en-US" dirty="0" err="1"/>
              <a:t>T</a:t>
            </a:r>
            <a:r>
              <a:rPr lang="en-US" baseline="-25000" dirty="0" err="1"/>
              <a:t>CSI_reporting</a:t>
            </a:r>
            <a:r>
              <a:rPr lang="en-US" dirty="0"/>
              <a:t> = </a:t>
            </a:r>
            <a:r>
              <a:rPr lang="en-US" dirty="0" err="1"/>
              <a:t>T</a:t>
            </a:r>
            <a:r>
              <a:rPr lang="en-US" baseline="-25000" dirty="0" err="1"/>
              <a:t>CSI_reporting,ref</a:t>
            </a:r>
            <a:r>
              <a:rPr lang="en-US" dirty="0"/>
              <a:t> +L</a:t>
            </a:r>
            <a:r>
              <a:rPr lang="en-US" baseline="-25000" dirty="0"/>
              <a:t>4</a:t>
            </a:r>
            <a:r>
              <a:rPr lang="en-US" dirty="0"/>
              <a:t>*T</a:t>
            </a:r>
            <a:r>
              <a:rPr lang="en-US" baseline="-25000" dirty="0"/>
              <a:t>CSI-RS</a:t>
            </a:r>
            <a:r>
              <a:rPr lang="en-US" dirty="0"/>
              <a:t> +</a:t>
            </a:r>
            <a:r>
              <a:rPr lang="sv-SE" dirty="0">
                <a:sym typeface="Symbol" panose="05050102010706020507" pitchFamily="18" charset="2"/>
              </a:rPr>
              <a:t></a:t>
            </a:r>
            <a:r>
              <a:rPr lang="en-US" baseline="-25000" dirty="0"/>
              <a:t>CSI</a:t>
            </a:r>
            <a:r>
              <a:rPr lang="en-US" dirty="0"/>
              <a:t>, where</a:t>
            </a:r>
            <a:endParaRPr lang="sv-SE" dirty="0"/>
          </a:p>
          <a:p>
            <a:pPr lvl="1" hangingPunct="0"/>
            <a:r>
              <a:rPr lang="en-US" dirty="0" err="1"/>
              <a:t>T</a:t>
            </a:r>
            <a:r>
              <a:rPr lang="en-US" baseline="-25000" dirty="0" err="1"/>
              <a:t>CSI_reporting,ref</a:t>
            </a:r>
            <a:r>
              <a:rPr lang="en-US" dirty="0"/>
              <a:t> is CSI reporting delay as specified in section 8.3.2,</a:t>
            </a:r>
            <a:endParaRPr lang="sv-SE" dirty="0"/>
          </a:p>
          <a:p>
            <a:pPr lvl="1" hangingPunct="0"/>
            <a:r>
              <a:rPr lang="en-US" dirty="0"/>
              <a:t>UE behavior upon exceeding L</a:t>
            </a:r>
            <a:r>
              <a:rPr lang="en-US" baseline="-25000" dirty="0"/>
              <a:t>4,max</a:t>
            </a:r>
            <a:r>
              <a:rPr lang="en-US" dirty="0"/>
              <a:t> (L</a:t>
            </a:r>
            <a:r>
              <a:rPr lang="en-US" baseline="-25000" dirty="0"/>
              <a:t>4,max</a:t>
            </a:r>
            <a:r>
              <a:rPr lang="en-US" dirty="0"/>
              <a:t>=TBD) is to abandon the </a:t>
            </a:r>
            <a:r>
              <a:rPr lang="en-US" dirty="0" err="1"/>
              <a:t>SCell</a:t>
            </a:r>
            <a:r>
              <a:rPr lang="en-US" dirty="0"/>
              <a:t> activation procedure,</a:t>
            </a:r>
            <a:endParaRPr lang="sv-SE" dirty="0"/>
          </a:p>
          <a:p>
            <a:pPr lvl="1" hangingPunct="0"/>
            <a:r>
              <a:rPr lang="sv-SE" dirty="0">
                <a:sym typeface="Symbol" panose="05050102010706020507" pitchFamily="18" charset="2"/>
              </a:rPr>
              <a:t></a:t>
            </a:r>
            <a:r>
              <a:rPr lang="en-US" baseline="-25000" dirty="0"/>
              <a:t>CSI </a:t>
            </a:r>
            <a:r>
              <a:rPr lang="en-US" dirty="0"/>
              <a:t> is the total additional delay in CSI reporting due to UL LBT failures, according to TS 38.213</a:t>
            </a:r>
            <a:endParaRPr lang="sv-SE" dirty="0"/>
          </a:p>
          <a:p>
            <a:pPr hangingPunct="0"/>
            <a:r>
              <a:rPr lang="en-US" dirty="0"/>
              <a:t>FFS: UE behavior </a:t>
            </a:r>
            <a:r>
              <a:rPr lang="en-GB" dirty="0"/>
              <a:t>and the </a:t>
            </a:r>
            <a:r>
              <a:rPr lang="en-GB" dirty="0" err="1"/>
              <a:t>SCell</a:t>
            </a:r>
            <a:r>
              <a:rPr lang="en-GB" dirty="0"/>
              <a:t> activation delay extension due to any LBT failures when </a:t>
            </a:r>
            <a:r>
              <a:rPr lang="en-GB" dirty="0" err="1"/>
              <a:t>sCellDeactivationTimer</a:t>
            </a:r>
            <a:r>
              <a:rPr lang="en-GB" dirty="0"/>
              <a:t> is not configured</a:t>
            </a:r>
          </a:p>
          <a:p>
            <a:pPr hangingPunct="0"/>
            <a:r>
              <a:rPr lang="en-GB" dirty="0"/>
              <a:t>FFS: condition on </a:t>
            </a:r>
            <a:r>
              <a:rPr lang="en-GB" dirty="0">
                <a:latin typeface="Calibri (Body)"/>
              </a:rPr>
              <a:t>the delay due UL LBT failures for HARQ  in </a:t>
            </a:r>
            <a:r>
              <a:rPr lang="en-GB" dirty="0" err="1">
                <a:latin typeface="Calibri (Body)"/>
              </a:rPr>
              <a:t>SCell</a:t>
            </a:r>
            <a:r>
              <a:rPr lang="en-GB" dirty="0">
                <a:latin typeface="Calibri (Body)"/>
              </a:rPr>
              <a:t> activation delay</a:t>
            </a:r>
          </a:p>
          <a:p>
            <a:pPr lvl="1" hangingPunct="0"/>
            <a:r>
              <a:rPr lang="en-GB" dirty="0">
                <a:latin typeface="Calibri (Body)"/>
                <a:ea typeface="SimSun" panose="02010600030101010101" pitchFamily="2" charset="-122"/>
              </a:rPr>
              <a:t>Option 1: </a:t>
            </a:r>
            <a:r>
              <a:rPr lang="en-GB" dirty="0">
                <a:latin typeface="Calibri (Body)"/>
              </a:rPr>
              <a:t>For a known </a:t>
            </a:r>
            <a:r>
              <a:rPr lang="en-GB" dirty="0" err="1">
                <a:latin typeface="Calibri (Body)"/>
              </a:rPr>
              <a:t>SCell</a:t>
            </a:r>
            <a:r>
              <a:rPr lang="en-GB" dirty="0">
                <a:latin typeface="Calibri (Body)"/>
              </a:rPr>
              <a:t>:</a:t>
            </a:r>
            <a:endParaRPr lang="sv-SE" dirty="0">
              <a:latin typeface="Calibri (Body)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GB" sz="2400" dirty="0" err="1">
                <a:latin typeface="Calibri (Body)"/>
              </a:rPr>
              <a:t>T</a:t>
            </a:r>
            <a:r>
              <a:rPr lang="en-GB" sz="2400" baseline="-25000" dirty="0" err="1">
                <a:latin typeface="Calibri (Body)"/>
              </a:rPr>
              <a:t>FirstSSB</a:t>
            </a:r>
            <a:r>
              <a:rPr lang="en-GB" sz="2400" dirty="0">
                <a:latin typeface="Calibri (Body)"/>
              </a:rPr>
              <a:t>+ </a:t>
            </a:r>
            <a:r>
              <a:rPr lang="en-GB" sz="2400" dirty="0" err="1">
                <a:latin typeface="Calibri (Body)"/>
              </a:rPr>
              <a:t>T</a:t>
            </a:r>
            <a:r>
              <a:rPr lang="en-GB" sz="2400" baseline="-25000" dirty="0" err="1">
                <a:latin typeface="Calibri (Body)"/>
              </a:rPr>
              <a:t>rs</a:t>
            </a:r>
            <a:r>
              <a:rPr lang="en-GB" sz="2400" dirty="0">
                <a:latin typeface="Calibri (Body)"/>
              </a:rPr>
              <a:t> *L1+ 5ms, if the </a:t>
            </a:r>
            <a:r>
              <a:rPr lang="en-GB" sz="2400" dirty="0" err="1">
                <a:latin typeface="Calibri (Body)"/>
              </a:rPr>
              <a:t>SCell</a:t>
            </a:r>
            <a:r>
              <a:rPr lang="en-GB" sz="2400" dirty="0">
                <a:latin typeface="Calibri (Body)"/>
              </a:rPr>
              <a:t> measurement cycle is ≤160ms and </a:t>
            </a:r>
            <a:r>
              <a:rPr lang="en-GB" sz="2400" b="1" dirty="0">
                <a:latin typeface="Calibri (Body)"/>
                <a:sym typeface="Symbol" panose="05050102010706020507" pitchFamily="18" charset="2"/>
              </a:rPr>
              <a:t></a:t>
            </a:r>
            <a:r>
              <a:rPr lang="en-GB" sz="2400" b="1" baseline="-25000" dirty="0">
                <a:latin typeface="Calibri (Body)"/>
              </a:rPr>
              <a:t>HARQ</a:t>
            </a:r>
            <a:r>
              <a:rPr lang="en-GB" sz="2400" b="1" dirty="0">
                <a:latin typeface="Calibri (Body)"/>
              </a:rPr>
              <a:t>≤[TBD] ms</a:t>
            </a:r>
            <a:r>
              <a:rPr lang="en-GB" sz="2400" dirty="0">
                <a:latin typeface="Calibri (Body)"/>
              </a:rPr>
              <a:t>.</a:t>
            </a:r>
            <a:endParaRPr lang="sv-SE" sz="2400" dirty="0">
              <a:latin typeface="Calibri (Body)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GB" sz="2400" dirty="0">
                <a:latin typeface="Calibri (Body)"/>
              </a:rPr>
              <a:t>(T</a:t>
            </a:r>
            <a:r>
              <a:rPr lang="en-GB" sz="2400" baseline="-25000" dirty="0">
                <a:latin typeface="Calibri (Body)"/>
              </a:rPr>
              <a:t>SMTC_MAX</a:t>
            </a:r>
            <a:r>
              <a:rPr lang="en-GB" sz="2400" dirty="0">
                <a:latin typeface="Calibri (Body)"/>
              </a:rPr>
              <a:t> + </a:t>
            </a:r>
            <a:r>
              <a:rPr lang="en-GB" sz="2400" dirty="0" err="1">
                <a:latin typeface="Calibri (Body)"/>
              </a:rPr>
              <a:t>T</a:t>
            </a:r>
            <a:r>
              <a:rPr lang="en-GB" sz="2400" baseline="-25000" dirty="0" err="1">
                <a:latin typeface="Calibri (Body)"/>
              </a:rPr>
              <a:t>rs</a:t>
            </a:r>
            <a:r>
              <a:rPr lang="en-GB" sz="2400" dirty="0">
                <a:latin typeface="Calibri (Body)"/>
              </a:rPr>
              <a:t> )*(1+L2)+ 5ms, if the </a:t>
            </a:r>
            <a:r>
              <a:rPr lang="en-GB" sz="2400" dirty="0" err="1">
                <a:latin typeface="Calibri (Body)"/>
              </a:rPr>
              <a:t>SCell</a:t>
            </a:r>
            <a:r>
              <a:rPr lang="en-GB" sz="2400" dirty="0">
                <a:latin typeface="Calibri (Body)"/>
              </a:rPr>
              <a:t> measurement cycle is &gt;160ms or </a:t>
            </a:r>
            <a:r>
              <a:rPr lang="en-GB" sz="2400" b="1" dirty="0">
                <a:latin typeface="Calibri (Body)"/>
                <a:sym typeface="Symbol" panose="05050102010706020507" pitchFamily="18" charset="2"/>
              </a:rPr>
              <a:t></a:t>
            </a:r>
            <a:r>
              <a:rPr lang="en-GB" sz="2400" b="1" baseline="-25000" dirty="0">
                <a:latin typeface="Calibri (Body)"/>
              </a:rPr>
              <a:t>HARQ</a:t>
            </a:r>
            <a:r>
              <a:rPr lang="en-GB" sz="2400" b="1" dirty="0">
                <a:latin typeface="Calibri (Body)"/>
              </a:rPr>
              <a:t>&gt;[TBD] ms</a:t>
            </a:r>
            <a:r>
              <a:rPr lang="en-GB" sz="2400" dirty="0">
                <a:latin typeface="Calibri (Body)"/>
              </a:rPr>
              <a:t>, </a:t>
            </a:r>
            <a:endParaRPr lang="sv-SE" sz="2400" dirty="0">
              <a:latin typeface="Calibri (Body)"/>
            </a:endParaRPr>
          </a:p>
          <a:p>
            <a:pPr marL="914400" lvl="2" indent="0">
              <a:buNone/>
            </a:pPr>
            <a:r>
              <a:rPr lang="en-GB" sz="2400" dirty="0">
                <a:latin typeface="Calibri (Body)"/>
                <a:ea typeface="SimSun" panose="02010600030101010101" pitchFamily="2" charset="-122"/>
              </a:rPr>
              <a:t>where </a:t>
            </a:r>
            <a:r>
              <a:rPr lang="en-GB" sz="2400" b="1" dirty="0">
                <a:latin typeface="Calibri (Body)"/>
                <a:ea typeface="SimSun" panose="02010600030101010101" pitchFamily="2" charset="-122"/>
                <a:sym typeface="Symbol" panose="05050102010706020507" pitchFamily="18" charset="2"/>
              </a:rPr>
              <a:t></a:t>
            </a:r>
            <a:r>
              <a:rPr lang="en-GB" sz="2400" b="1" baseline="-25000" dirty="0">
                <a:latin typeface="Calibri (Body)"/>
                <a:ea typeface="SimSun" panose="02010600030101010101" pitchFamily="2" charset="-122"/>
              </a:rPr>
              <a:t>HARQ</a:t>
            </a:r>
            <a:r>
              <a:rPr lang="en-GB" sz="2400" b="1" dirty="0">
                <a:latin typeface="Calibri (Body)"/>
                <a:ea typeface="SimSun" panose="02010600030101010101" pitchFamily="2" charset="-122"/>
              </a:rPr>
              <a:t> </a:t>
            </a:r>
            <a:r>
              <a:rPr lang="en-GB" sz="2400" dirty="0">
                <a:latin typeface="Calibri (Body)"/>
                <a:ea typeface="SimSun" panose="02010600030101010101" pitchFamily="2" charset="-122"/>
              </a:rPr>
              <a:t>is the total time by which T</a:t>
            </a:r>
            <a:r>
              <a:rPr lang="en-GB" sz="2400" baseline="-25000" dirty="0">
                <a:latin typeface="Calibri (Body)"/>
                <a:ea typeface="SimSun" panose="02010600030101010101" pitchFamily="2" charset="-122"/>
              </a:rPr>
              <a:t>HARQ</a:t>
            </a:r>
            <a:r>
              <a:rPr lang="en-GB" sz="2400" dirty="0">
                <a:latin typeface="Calibri (Body)"/>
                <a:ea typeface="SimSun" panose="02010600030101010101" pitchFamily="2" charset="-122"/>
              </a:rPr>
              <a:t> was extended due to UL LBT failures according to the agreements above</a:t>
            </a:r>
            <a:endParaRPr lang="sv-SE" sz="2400" dirty="0">
              <a:latin typeface="Calibri (Body)"/>
            </a:endParaRPr>
          </a:p>
          <a:p>
            <a:pPr marL="800100" lvl="1" indent="-342900" hangingPunct="0">
              <a:lnSpc>
                <a:spcPct val="107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 (Body)"/>
                <a:ea typeface="MS Mincho" panose="02020609040205080304" pitchFamily="49" charset="-128"/>
              </a:rPr>
              <a:t>Option 2: Option 1 without the condition on </a:t>
            </a:r>
            <a:r>
              <a:rPr lang="en-GB" b="1" dirty="0">
                <a:latin typeface="Calibri (Body)"/>
                <a:ea typeface="MS Mincho" panose="02020609040205080304" pitchFamily="49" charset="-128"/>
                <a:sym typeface="Symbol" panose="05050102010706020507" pitchFamily="18" charset="2"/>
              </a:rPr>
              <a:t></a:t>
            </a:r>
            <a:r>
              <a:rPr lang="en-GB" b="1" baseline="-25000" dirty="0">
                <a:latin typeface="Calibri (Body)"/>
                <a:ea typeface="MS Mincho" panose="02020609040205080304" pitchFamily="49" charset="-128"/>
              </a:rPr>
              <a:t>HARQ</a:t>
            </a:r>
            <a:endParaRPr lang="sv-SE" dirty="0">
              <a:latin typeface="Calibri (Body)"/>
              <a:ea typeface="MS Mincho" panose="02020609040205080304" pitchFamily="49" charset="-128"/>
            </a:endParaRPr>
          </a:p>
          <a:p>
            <a:pPr hangingPunct="0"/>
            <a:endParaRPr lang="sv-SE" dirty="0"/>
          </a:p>
          <a:p>
            <a:pPr hangingPunct="0"/>
            <a:endParaRPr lang="en-US" dirty="0"/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1821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 err="1"/>
              <a:t>PSCell</a:t>
            </a:r>
            <a:r>
              <a:rPr lang="en-US" dirty="0"/>
              <a:t> Addition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268357" y="1928188"/>
            <a:ext cx="11741425" cy="4283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GB" dirty="0">
                <a:solidFill>
                  <a:srgbClr val="00B050"/>
                </a:solidFill>
              </a:rPr>
              <a:t>Time period in the known cell condition for </a:t>
            </a:r>
            <a:r>
              <a:rPr lang="en-GB" dirty="0" err="1">
                <a:solidFill>
                  <a:srgbClr val="00B050"/>
                </a:solidFill>
              </a:rPr>
              <a:t>PSCell</a:t>
            </a:r>
            <a:r>
              <a:rPr lang="en-GB" dirty="0">
                <a:solidFill>
                  <a:srgbClr val="00B050"/>
                </a:solidFill>
              </a:rPr>
              <a:t> addition:</a:t>
            </a:r>
          </a:p>
          <a:p>
            <a:pPr lvl="1" hangingPunct="0"/>
            <a:r>
              <a:rPr lang="en-US" dirty="0">
                <a:solidFill>
                  <a:srgbClr val="00B050"/>
                </a:solidFill>
              </a:rPr>
              <a:t>do not extend the time in the known cell condition in </a:t>
            </a:r>
            <a:r>
              <a:rPr lang="en-US" dirty="0" err="1">
                <a:solidFill>
                  <a:srgbClr val="00B050"/>
                </a:solidFill>
              </a:rPr>
              <a:t>PSCell</a:t>
            </a:r>
            <a:r>
              <a:rPr lang="en-US" dirty="0">
                <a:solidFill>
                  <a:srgbClr val="00B050"/>
                </a:solidFill>
              </a:rPr>
              <a:t> addition delay requirement</a:t>
            </a:r>
          </a:p>
          <a:p>
            <a:pPr hangingPunct="0"/>
            <a:r>
              <a:rPr lang="en-GB" dirty="0"/>
              <a:t>In the event of UE not being able to transmit PRACH due to UL CCA failures on this carrier: </a:t>
            </a:r>
            <a:r>
              <a:rPr lang="sv-SE" dirty="0">
                <a:sym typeface="Symbol" panose="05050102010706020507" pitchFamily="18" charset="2"/>
              </a:rPr>
              <a:t></a:t>
            </a:r>
            <a:r>
              <a:rPr lang="en-US" baseline="-25000" dirty="0"/>
              <a:t>PRACH</a:t>
            </a:r>
            <a:r>
              <a:rPr lang="en-GB" dirty="0"/>
              <a:t> is the total time extended to also include the time to all next PRACH retransmission opportunities, until the time of its successful transmission, as specified in TS 38.213; </a:t>
            </a:r>
            <a:r>
              <a:rPr lang="sv-SE" dirty="0">
                <a:sym typeface="Symbol" panose="05050102010706020507" pitchFamily="18" charset="2"/>
              </a:rPr>
              <a:t></a:t>
            </a:r>
            <a:r>
              <a:rPr lang="en-US" baseline="-25000" dirty="0"/>
              <a:t>PRACH</a:t>
            </a:r>
            <a:r>
              <a:rPr lang="en-US" dirty="0"/>
              <a:t>=0 </a:t>
            </a:r>
            <a:r>
              <a:rPr lang="en-GB" dirty="0"/>
              <a:t>f</a:t>
            </a:r>
            <a:r>
              <a:rPr lang="en-US" dirty="0"/>
              <a:t>or channel access category 1</a:t>
            </a:r>
          </a:p>
          <a:p>
            <a:pPr lvl="1" hangingPunct="0"/>
            <a:r>
              <a:rPr lang="en-US" dirty="0"/>
              <a:t>The term “channel access category 1” needs to be aligned with RAN1 terminology (e.g., in TS 37.213)</a:t>
            </a:r>
            <a:endParaRPr lang="sv-SE" dirty="0"/>
          </a:p>
          <a:p>
            <a:pPr lvl="1" hangingPunct="0"/>
            <a:endParaRPr lang="en-US" dirty="0">
              <a:solidFill>
                <a:srgbClr val="00B050"/>
              </a:solidFill>
            </a:endParaRPr>
          </a:p>
          <a:p>
            <a:pPr marL="457200" lvl="1" indent="0" hangingPunct="0">
              <a:buNone/>
            </a:pPr>
            <a:endParaRPr lang="en-US" dirty="0"/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0522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Active TCI State Switching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429407"/>
            <a:ext cx="11449878" cy="52131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GB" dirty="0">
                <a:solidFill>
                  <a:srgbClr val="00B050"/>
                </a:solidFill>
              </a:rPr>
              <a:t>Time period in the known state condition for active TCI state switching:</a:t>
            </a:r>
          </a:p>
          <a:p>
            <a:pPr lvl="1" hangingPunct="0"/>
            <a:r>
              <a:rPr lang="en-US" dirty="0">
                <a:solidFill>
                  <a:srgbClr val="00B050"/>
                </a:solidFill>
              </a:rPr>
              <a:t>do not extend the time in the known cell condition in active TCI switching delay requirement</a:t>
            </a:r>
          </a:p>
          <a:p>
            <a:r>
              <a:rPr lang="en-GB" dirty="0"/>
              <a:t>RRC-based: </a:t>
            </a:r>
          </a:p>
          <a:p>
            <a:pPr lvl="1"/>
            <a:r>
              <a:rPr lang="en-GB" dirty="0"/>
              <a:t>FFS: need for RAN2 LS if the UE </a:t>
            </a:r>
            <a:r>
              <a:rPr lang="en-US" dirty="0"/>
              <a:t>declares beam failure u</a:t>
            </a:r>
            <a:r>
              <a:rPr lang="en-GB" dirty="0" err="1"/>
              <a:t>pon</a:t>
            </a:r>
            <a:r>
              <a:rPr lang="en-GB" dirty="0"/>
              <a:t> exceeding L</a:t>
            </a:r>
            <a:r>
              <a:rPr lang="en-US" dirty="0"/>
              <a:t>1</a:t>
            </a:r>
            <a:r>
              <a:rPr lang="en-US" baseline="-25000" dirty="0"/>
              <a:t>RRC,unknown,max</a:t>
            </a:r>
            <a:r>
              <a:rPr lang="en-US" dirty="0"/>
              <a:t> or </a:t>
            </a:r>
            <a:r>
              <a:rPr lang="en-GB" dirty="0"/>
              <a:t>L</a:t>
            </a:r>
            <a:r>
              <a:rPr lang="en-US" dirty="0"/>
              <a:t>2</a:t>
            </a:r>
            <a:r>
              <a:rPr lang="en-US" baseline="-25000" dirty="0"/>
              <a:t>RRC,unknown,max</a:t>
            </a:r>
            <a:endParaRPr lang="en-GB" dirty="0"/>
          </a:p>
          <a:p>
            <a:r>
              <a:rPr lang="en-GB" dirty="0"/>
              <a:t>T</a:t>
            </a:r>
            <a:r>
              <a:rPr lang="en-GB" baseline="-25000" dirty="0"/>
              <a:t>HARQ</a:t>
            </a:r>
            <a:r>
              <a:rPr lang="en-GB" dirty="0"/>
              <a:t> (in ms) is the timing between DL data transmission and acknowledgement as specified in TS 38.213. In the event of UE not being able to transmit the acknowledgment due to UL CCA failures: T</a:t>
            </a:r>
            <a:r>
              <a:rPr lang="en-GB" baseline="-25000" dirty="0"/>
              <a:t>HARQ</a:t>
            </a:r>
            <a:r>
              <a:rPr lang="en-GB" dirty="0"/>
              <a:t> is extended to also include the time to all next HARQ feedback retransmission opportunities, until the time of its successful transmission, as specified in TS 38.213; no extension of T</a:t>
            </a:r>
            <a:r>
              <a:rPr lang="en-GB" baseline="-25000" dirty="0"/>
              <a:t>HARQ</a:t>
            </a:r>
            <a:r>
              <a:rPr lang="en-GB" dirty="0"/>
              <a:t> due to UL LBT failures is allowed for </a:t>
            </a:r>
            <a:r>
              <a:rPr lang="en-US" dirty="0"/>
              <a:t>channel access category 1</a:t>
            </a:r>
            <a:endParaRPr lang="sv-SE" dirty="0"/>
          </a:p>
          <a:p>
            <a:pPr lvl="1"/>
            <a:r>
              <a:rPr lang="en-US" dirty="0"/>
              <a:t>The term “channel access category 1” needs to be aligned with RAN1 terminology (e.g., in TS 37.213)</a:t>
            </a:r>
            <a:endParaRPr lang="en-US" dirty="0">
              <a:solidFill>
                <a:srgbClr val="00B050"/>
              </a:solidFill>
            </a:endParaRPr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4867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2206487"/>
            <a:ext cx="11449878" cy="44328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5000" dirty="0">
                <a:solidFill>
                  <a:srgbClr val="00B050"/>
                </a:solidFill>
              </a:rPr>
              <a:t>Agreements from the 1st round</a:t>
            </a:r>
          </a:p>
          <a:p>
            <a:pPr marL="0" indent="0" algn="ctr">
              <a:buNone/>
            </a:pPr>
            <a:r>
              <a:rPr lang="sv-SE" sz="5000" dirty="0"/>
              <a:t>Agreements from the 2nd round</a:t>
            </a:r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Specification Structure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540564"/>
            <a:ext cx="11449878" cy="495230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baseline="-25000" dirty="0"/>
          </a:p>
          <a:p>
            <a:pPr lvl="0"/>
            <a:endParaRPr lang="en-US" baseline="-25000" dirty="0"/>
          </a:p>
          <a:p>
            <a:pPr lvl="1"/>
            <a:endParaRPr lang="sv-SE" dirty="0"/>
          </a:p>
          <a:p>
            <a:pPr lvl="0"/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928188"/>
            <a:ext cx="11449878" cy="323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US" dirty="0">
                <a:solidFill>
                  <a:srgbClr val="00B050"/>
                </a:solidFill>
              </a:rPr>
              <a:t>Do not add “a” in section numbers in 36.133 for NR-U sections. Follow the section naming outline earlier agreed in R4-1914628 (RAN4#93)</a:t>
            </a:r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2233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General Applicability Rules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540564"/>
            <a:ext cx="11449878" cy="495230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baseline="-25000" dirty="0"/>
          </a:p>
          <a:p>
            <a:pPr lvl="0"/>
            <a:endParaRPr lang="en-US" baseline="-25000" dirty="0"/>
          </a:p>
          <a:p>
            <a:pPr lvl="1"/>
            <a:endParaRPr lang="sv-SE" dirty="0"/>
          </a:p>
          <a:p>
            <a:pPr lvl="0"/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928188"/>
            <a:ext cx="11449878" cy="323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Option 2b: no applicability section, </a:t>
            </a:r>
            <a:r>
              <a:rPr lang="en-US" dirty="0"/>
              <a:t>exclude the applicability to NR-U by default, unless explicitly stated and: </a:t>
            </a:r>
            <a:endParaRPr lang="sv-SE" dirty="0"/>
          </a:p>
          <a:p>
            <a:pPr lvl="1"/>
            <a:r>
              <a:rPr lang="en-US" dirty="0"/>
              <a:t>t</a:t>
            </a:r>
            <a:r>
              <a:rPr lang="en-GB" dirty="0"/>
              <a:t>he meaning of “for NR-U”/”to NR-U” is clearly defined, e.g. NR-U serving cell, NR-U neighbour cell, relevance for different NR-U scenarios A-C etc.</a:t>
            </a:r>
            <a:endParaRPr lang="sv-SE" dirty="0"/>
          </a:p>
          <a:p>
            <a:pPr hangingPunct="0"/>
            <a:endParaRPr lang="en-US" dirty="0"/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0234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 fontScale="90000"/>
          </a:bodyPr>
          <a:lstStyle/>
          <a:p>
            <a:r>
              <a:rPr lang="en-US" dirty="0"/>
              <a:t>SIB Reading in Cell Reselection and Handover Requirements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928188"/>
            <a:ext cx="11449878" cy="323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US" dirty="0"/>
              <a:t>Discuss WF in </a:t>
            </a:r>
            <a:r>
              <a:rPr lang="en-GB" dirty="0"/>
              <a:t>R4-2002281 (</a:t>
            </a:r>
            <a:r>
              <a:rPr lang="en-US" dirty="0"/>
              <a:t>WF on SIB reading in cell reselection and HO requirements for NR-U, </a:t>
            </a:r>
            <a:r>
              <a:rPr lang="en-GB" dirty="0"/>
              <a:t>Intel)</a:t>
            </a:r>
            <a:endParaRPr lang="en-US" dirty="0"/>
          </a:p>
          <a:p>
            <a:pPr lvl="1" hangingPunct="0"/>
            <a:r>
              <a:rPr lang="en-US" dirty="0"/>
              <a:t>If no agreement in RAN4#94-e, the topic shall not be pursued in the future meetings</a:t>
            </a:r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18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 fontScale="90000"/>
          </a:bodyPr>
          <a:lstStyle/>
          <a:p>
            <a:r>
              <a:rPr lang="en-US" dirty="0"/>
              <a:t>SI Reading in RRC Release with Redirection, RRC Re-establishment, and Paging Interruption Requirements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540564"/>
            <a:ext cx="11449878" cy="495230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baseline="-25000" dirty="0"/>
          </a:p>
          <a:p>
            <a:pPr lvl="0"/>
            <a:endParaRPr lang="en-US" baseline="-25000" dirty="0"/>
          </a:p>
          <a:p>
            <a:pPr lvl="1"/>
            <a:endParaRPr lang="sv-SE" dirty="0"/>
          </a:p>
          <a:p>
            <a:pPr lvl="0"/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928188"/>
            <a:ext cx="11449878" cy="45646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US" dirty="0">
                <a:solidFill>
                  <a:srgbClr val="00B050"/>
                </a:solidFill>
              </a:rPr>
              <a:t>RAN4 to further discuss the maximum SI acquisition time in paging interruption, RRC re-direction and RRC re-establishment in NR-U</a:t>
            </a:r>
          </a:p>
          <a:p>
            <a:pPr hangingPunct="0"/>
            <a:r>
              <a:rPr lang="en-US" dirty="0"/>
              <a:t>SI acquisition time</a:t>
            </a:r>
          </a:p>
          <a:p>
            <a:pPr lvl="1" hangingPunct="0"/>
            <a:r>
              <a:rPr lang="en-US" dirty="0"/>
              <a:t>SI maximum acquisition time is expressed as a variable (approach similar to Rel-15) but using a variable name which is different from Rel-15, e.g., T</a:t>
            </a:r>
            <a:r>
              <a:rPr lang="en-US" baseline="-25000" dirty="0"/>
              <a:t>SI,CCA</a:t>
            </a:r>
            <a:r>
              <a:rPr lang="en-US" dirty="0"/>
              <a:t>, </a:t>
            </a:r>
            <a:endParaRPr lang="sv-SE" dirty="0"/>
          </a:p>
          <a:p>
            <a:pPr lvl="1"/>
            <a:r>
              <a:rPr lang="en-US" dirty="0"/>
              <a:t>the actual value for T</a:t>
            </a:r>
            <a:r>
              <a:rPr lang="en-US" baseline="-25000" dirty="0"/>
              <a:t>SI,CCA</a:t>
            </a:r>
            <a:r>
              <a:rPr lang="en-US" dirty="0"/>
              <a:t> is to be discussed in the performance part, considering LBT failures and receiver assumptions, etc.</a:t>
            </a:r>
          </a:p>
          <a:p>
            <a:r>
              <a:rPr lang="en-GB" dirty="0"/>
              <a:t>Conclusion on soft combining of PDSCH for SIB1 reading: </a:t>
            </a:r>
          </a:p>
          <a:p>
            <a:pPr lvl="1"/>
            <a:r>
              <a:rPr lang="en-US" dirty="0"/>
              <a:t>soft combing is to be further discussed under performance part</a:t>
            </a:r>
          </a:p>
          <a:p>
            <a:r>
              <a:rPr lang="en-US" dirty="0"/>
              <a:t>Paging interruption delay requirements</a:t>
            </a:r>
          </a:p>
          <a:p>
            <a:pPr lvl="1"/>
            <a:r>
              <a:rPr lang="en-GB" dirty="0"/>
              <a:t>Paging interruption requirements are to be updated based on the agreement on the above agreements on the SI maximum acquisition time</a:t>
            </a:r>
            <a:endParaRPr lang="sv-SE" dirty="0"/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305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Cell Reselection (Excluding SI Reading and Paging)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540564"/>
            <a:ext cx="11449878" cy="495230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baseline="-25000" dirty="0"/>
          </a:p>
          <a:p>
            <a:pPr lvl="0"/>
            <a:endParaRPr lang="en-US" baseline="-25000" dirty="0"/>
          </a:p>
          <a:p>
            <a:pPr lvl="1"/>
            <a:endParaRPr lang="sv-SE" dirty="0"/>
          </a:p>
          <a:p>
            <a:pPr lvl="0"/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928188"/>
            <a:ext cx="11449878" cy="32302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US" dirty="0" err="1">
                <a:solidFill>
                  <a:srgbClr val="00B050"/>
                </a:solidFill>
              </a:rPr>
              <a:t>Mm,max</a:t>
            </a:r>
            <a:r>
              <a:rPr lang="en-US" dirty="0">
                <a:solidFill>
                  <a:srgbClr val="00B050"/>
                </a:solidFill>
              </a:rPr>
              <a:t> for other DRX cycles (0.64 sec and 1.28 sec):</a:t>
            </a:r>
          </a:p>
          <a:p>
            <a:pPr lvl="1" hangingPunct="0"/>
            <a:r>
              <a:rPr lang="en-GB" dirty="0" err="1">
                <a:solidFill>
                  <a:srgbClr val="00B050"/>
                </a:solidFill>
              </a:rPr>
              <a:t>Mm,max</a:t>
            </a:r>
            <a:r>
              <a:rPr lang="en-GB" dirty="0">
                <a:solidFill>
                  <a:srgbClr val="00B050"/>
                </a:solidFill>
              </a:rPr>
              <a:t> = [8] for DRX cycle = 0.64 seconds</a:t>
            </a:r>
            <a:endParaRPr lang="sv-SE" dirty="0">
              <a:solidFill>
                <a:srgbClr val="00B050"/>
              </a:solidFill>
            </a:endParaRPr>
          </a:p>
          <a:p>
            <a:pPr lvl="1"/>
            <a:r>
              <a:rPr lang="en-GB" dirty="0" err="1">
                <a:solidFill>
                  <a:srgbClr val="00B050"/>
                </a:solidFill>
              </a:rPr>
              <a:t>Mm,max</a:t>
            </a:r>
            <a:r>
              <a:rPr lang="en-GB" dirty="0">
                <a:solidFill>
                  <a:srgbClr val="00B050"/>
                </a:solidFill>
              </a:rPr>
              <a:t> = [4] for DRX cycle = 1.28 seconds</a:t>
            </a:r>
          </a:p>
          <a:p>
            <a:r>
              <a:rPr lang="en-US" dirty="0">
                <a:solidFill>
                  <a:srgbClr val="00B050"/>
                </a:solidFill>
              </a:rPr>
              <a:t>X dB offset condition for the at least one cell to be checked by the UE: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Do not specify the X dB offset condition for the at least one cell to be checked by the UE</a:t>
            </a:r>
          </a:p>
          <a:p>
            <a:r>
              <a:rPr lang="en-GB" dirty="0"/>
              <a:t>The maximum number of times Y when any of </a:t>
            </a:r>
            <a:r>
              <a:rPr lang="en-GB" dirty="0" err="1"/>
              <a:t>Md,max</a:t>
            </a:r>
            <a:r>
              <a:rPr lang="en-GB" dirty="0"/>
              <a:t>, </a:t>
            </a:r>
            <a:r>
              <a:rPr lang="en-GB" dirty="0" err="1"/>
              <a:t>Mm,max</a:t>
            </a:r>
            <a:r>
              <a:rPr lang="en-GB" dirty="0"/>
              <a:t>, and </a:t>
            </a:r>
            <a:r>
              <a:rPr lang="en-GB" dirty="0" err="1"/>
              <a:t>Me,max</a:t>
            </a:r>
            <a:r>
              <a:rPr lang="en-GB" dirty="0"/>
              <a:t>, is exceeded before the UE initiates cell selection procedures for the selected PLMN as defined in TS 38.304 is unspecified</a:t>
            </a:r>
            <a:endParaRPr lang="en-US" dirty="0">
              <a:solidFill>
                <a:srgbClr val="00B050"/>
              </a:solidFill>
            </a:endParaRPr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4919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Handover Requirements (Excluding SIB Reading)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540564"/>
            <a:ext cx="11449878" cy="495230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baseline="-25000" dirty="0"/>
          </a:p>
          <a:p>
            <a:pPr lvl="0"/>
            <a:endParaRPr lang="en-US" baseline="-25000" dirty="0"/>
          </a:p>
          <a:p>
            <a:pPr lvl="1"/>
            <a:endParaRPr lang="sv-SE" dirty="0"/>
          </a:p>
          <a:p>
            <a:pPr lvl="0"/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928188"/>
            <a:ext cx="11449878" cy="323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sv-SE" dirty="0"/>
              <a:t>Wait for RAN2 response LS on UL LBT failure detection/recovery for the target cell</a:t>
            </a:r>
            <a:endParaRPr lang="en-US" dirty="0"/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3373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RRC Release with Redirection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540564"/>
            <a:ext cx="11449878" cy="495230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baseline="-25000" dirty="0"/>
          </a:p>
          <a:p>
            <a:pPr lvl="0"/>
            <a:endParaRPr lang="en-US" baseline="-25000" dirty="0"/>
          </a:p>
          <a:p>
            <a:pPr lvl="1"/>
            <a:endParaRPr lang="sv-SE" dirty="0"/>
          </a:p>
          <a:p>
            <a:pPr lvl="0"/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928188"/>
            <a:ext cx="11449878" cy="323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GB" dirty="0"/>
              <a:t>Upon exceeding L</a:t>
            </a:r>
            <a:r>
              <a:rPr lang="en-GB" baseline="-25000" dirty="0"/>
              <a:t>1,max</a:t>
            </a:r>
            <a:r>
              <a:rPr lang="en-GB" dirty="0"/>
              <a:t>, the UE shall initiate cell selection procedures for the selected PLMN as defined in TS 38.304</a:t>
            </a:r>
          </a:p>
          <a:p>
            <a:pPr hangingPunct="0"/>
            <a:r>
              <a:rPr lang="en-GB" dirty="0"/>
              <a:t>UE behaviour upon exceeding L</a:t>
            </a:r>
            <a:r>
              <a:rPr lang="en-GB" baseline="-25000" dirty="0"/>
              <a:t>2,max </a:t>
            </a:r>
            <a:r>
              <a:rPr lang="en-GB" dirty="0"/>
              <a:t>(max. number of missed PRACH occasions) is FFS until the response LS on UL LBT failures is received from RAN2</a:t>
            </a:r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3921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11843</TotalTime>
  <Words>1164</Words>
  <Application>Microsoft Office PowerPoint</Application>
  <PresentationFormat>Widescreen</PresentationFormat>
  <Paragraphs>121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(Body)</vt:lpstr>
      <vt:lpstr>Calibri Light</vt:lpstr>
      <vt:lpstr>Courier New</vt:lpstr>
      <vt:lpstr>Symbol</vt:lpstr>
      <vt:lpstr>Office Theme</vt:lpstr>
      <vt:lpstr>WF on NR-U RRM Requirements (Part 1)   (all agreements in RAN4#94-e in email thread #46)</vt:lpstr>
      <vt:lpstr>PowerPoint Presentation</vt:lpstr>
      <vt:lpstr>Specification Structure</vt:lpstr>
      <vt:lpstr>General Applicability Rules</vt:lpstr>
      <vt:lpstr>SIB Reading in Cell Reselection and Handover Requirements</vt:lpstr>
      <vt:lpstr>SI Reading in RRC Release with Redirection, RRC Re-establishment, and Paging Interruption Requirements</vt:lpstr>
      <vt:lpstr>Cell Reselection (Excluding SI Reading and Paging)</vt:lpstr>
      <vt:lpstr>Handover Requirements (Excluding SIB Reading)</vt:lpstr>
      <vt:lpstr>RRC Release with Redirection</vt:lpstr>
      <vt:lpstr>RRC Re-Establishment</vt:lpstr>
      <vt:lpstr>SCell Activation</vt:lpstr>
      <vt:lpstr>SCell Activation Delay</vt:lpstr>
      <vt:lpstr>PSCell Addition</vt:lpstr>
      <vt:lpstr>Active TCI State Switching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Taemin Kim</dc:creator>
  <cp:keywords>CTPClassification=CTP_NT</cp:keywords>
  <cp:lastModifiedBy>Iana Siomina</cp:lastModifiedBy>
  <cp:revision>1880</cp:revision>
  <dcterms:created xsi:type="dcterms:W3CDTF">2016-04-13T15:12:29Z</dcterms:created>
  <dcterms:modified xsi:type="dcterms:W3CDTF">2020-03-04T18:24:10Z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1495070390</vt:lpwstr>
  </property>
  <property fmtid="{D5CDD505-2E9C-101B-9397-08002B2CF9AE}" pid="6" name="_2015_ms_pID_725343">
    <vt:lpwstr>(3)IUJRMeFfPba8mkSuIVp+lz+J5ESXOSYK92JnGMpKKMLy6dT930phYKx5dw2GSuuF7I07knUE
dDIV/HTbgaa6Ymb0JTPBTIR+l5HFWca2ydRGDz0Pu4KlIazA+8L+oSMSPbau37HA3dOX5SQL
yI4tJjHu85kANfIdDDcXA3ha0rd6JEOo2mnHTg5FiT5NhTXS+rk0rN5Q18LWhS3Yv5fxi0xX
TWBnTtcKOU6zbMOCdr</vt:lpwstr>
  </property>
  <property fmtid="{D5CDD505-2E9C-101B-9397-08002B2CF9AE}" pid="7" name="_2015_ms_pID_7253431">
    <vt:lpwstr>Z8hqzyjnUO9Yka38QbWZY5y4wATzpWhAsuNdd8N6jO0aLTX1ZYXktU
K+T27oyPj38SbyDIbws8uw29NQpv6Y68f2F662tNGcMluoPvtOuqdkGCyDP7VAzyFN/TsENV
uMHDhc/DSqvphZLAKkrh1vmalK66ZnQhsng7YGJ4qaLcER09IBhtWYzusQ6zedqwnsAi6nVd
kOzzNRhL3HCFYjqLJCp+NXvdDRKUvbOe/34k</vt:lpwstr>
  </property>
  <property fmtid="{D5CDD505-2E9C-101B-9397-08002B2CF9AE}" pid="8" name="_NewReviewCycle">
    <vt:lpwstr/>
  </property>
  <property fmtid="{D5CDD505-2E9C-101B-9397-08002B2CF9AE}" pid="9" name="_2015_ms_pID_7253432">
    <vt:lpwstr>/g==</vt:lpwstr>
  </property>
  <property fmtid="{D5CDD505-2E9C-101B-9397-08002B2CF9AE}" pid="10" name="TitusGUID">
    <vt:lpwstr>d13d0c97-1544-48d9-94ae-758c3fa742a4</vt:lpwstr>
  </property>
  <property fmtid="{D5CDD505-2E9C-101B-9397-08002B2CF9AE}" pid="11" name="CTP_TimeStamp">
    <vt:lpwstr>2018-05-24 00:15:42Z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