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3648" r:id="rId1"/>
  </p:sldMasterIdLst>
  <p:notesMasterIdLst>
    <p:notesMasterId r:id="rId9"/>
  </p:notesMasterIdLst>
  <p:sldIdLst>
    <p:sldId id="290" r:id="rId3"/>
    <p:sldId id="321" r:id="rId4"/>
    <p:sldId id="332" r:id="rId5"/>
    <p:sldId id="316" r:id="rId6"/>
    <p:sldId id="333" r:id="rId7"/>
    <p:sldId id="334" r:id="rId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799" autoAdjust="0"/>
  </p:normalViewPr>
  <p:slideViewPr>
    <p:cSldViewPr>
      <p:cViewPr varScale="1">
        <p:scale>
          <a:sx n="74" d="100"/>
          <a:sy n="74" d="100"/>
        </p:scale>
        <p:origin x="1266" y="72"/>
      </p:cViewPr>
      <p:guideLst>
        <p:guide orient="horz" pos="213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7"/>
            <a:ext cx="7772400"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732B9B2E-3987-4FEE-81E0-C361E4B49EEC}"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30D6D3F-FF66-480D-A3BF-A8C6018B9A39}"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55E1D3F-F635-43B1-81C4-FEB8953885B7}"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2F20634-0294-4019-ADC2-4C61E3641544}"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0"/>
            <a:ext cx="2057400"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457200" y="274640"/>
            <a:ext cx="60198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1237AE4-1CA1-4BD6-A59C-267D2926DB8B}"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4AD5D381-9090-4739-BCF9-463136357550}" type="slidenum">
              <a:rPr lang="zh-CN" altLang="en-US"/>
            </a:fld>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0E741B97-ED81-43E9-ACB5-5664A230F17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305634E1-2BBA-45E4-B419-BF61D4D9820A}" type="slidenum">
              <a:rPr lang="zh-CN" altLang="en-US"/>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CD62417-7233-43F4-BB20-4D0B60A088B7}"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C98BC5DB-2B68-42A7-A2A0-BDE4FDFDDF1A}"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D3667BB0-58C9-40A8-B91F-2FCACC913A05}"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46642D0E-0329-4C61-AB61-9F7C652527EE}"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D778409C-FF29-436B-8BCE-F8235D04BFCA}"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fld id="{342552FB-1F24-42BB-8002-3231BD2C1798}"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0BD92976-D0FA-4980-B07A-53946168ACE7}"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fld id="{58CDE1D4-373C-4E03-857A-2F630CAF20E0}"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EB44AFDE-743D-4267-9A24-51E5AD85971A}"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fld id="{363F9452-ED8B-4FBC-BE5D-AE6765361420}"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73050"/>
            <a:ext cx="3008313"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98DDFD58-08B9-4441-A6DC-9A63B079C63A}"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373DA415-34A7-4A7B-AB8C-A5631C745CD8}"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399108CB-7855-4E9D-9FB7-7D6EA3D916FF}"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fld id="{82E71615-5787-4E5D-8E4C-FE9B7FE4222F}"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lstStyle>
            <a:lvl1pPr algn="r">
              <a:defRPr sz="1200">
                <a:solidFill>
                  <a:srgbClr val="898989"/>
                </a:solidFill>
                <a:latin typeface="Calibri" panose="020F0502020204030204" pitchFamily="34" charset="0"/>
              </a:defRPr>
            </a:lvl1pPr>
          </a:lstStyle>
          <a:p>
            <a:fld id="{017E9CD2-D266-496F-A23B-65DDCBC48B98}"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80340" y="2130425"/>
            <a:ext cx="8731250" cy="1470025"/>
          </a:xfrm>
        </p:spPr>
        <p:txBody>
          <a:bodyPr>
            <a:normAutofit fontScale="90000"/>
          </a:bodyPr>
          <a:lstStyle/>
          <a:p>
            <a:r>
              <a:rPr lang="en-US" altLang="ja-JP" sz="4000" dirty="0">
                <a:latin typeface="Arial" panose="020B0604020202020204" pitchFamily="34" charset="0"/>
                <a:ea typeface="Meiryo UI" panose="020B0604030504040204" pitchFamily="50" charset="-128"/>
                <a:cs typeface="Arial" panose="020B0604020202020204" pitchFamily="34" charset="0"/>
              </a:rPr>
              <a:t>WF on T</a:t>
            </a:r>
            <a:r>
              <a:rPr lang="en-US" altLang="ja-JP" sz="4000" baseline="-25000" dirty="0">
                <a:latin typeface="Arial" panose="020B0604020202020204" pitchFamily="34" charset="0"/>
                <a:ea typeface="Meiryo UI" panose="020B0604030504040204" pitchFamily="50" charset="-128"/>
                <a:cs typeface="Arial" panose="020B0604020202020204" pitchFamily="34" charset="0"/>
              </a:rPr>
              <a:t>RRC_procedure_delay</a:t>
            </a:r>
            <a:r>
              <a:rPr lang="en-US" altLang="ja-JP" sz="4000" dirty="0">
                <a:latin typeface="Arial" panose="020B0604020202020204" pitchFamily="34" charset="0"/>
                <a:ea typeface="Meiryo UI" panose="020B0604030504040204" pitchFamily="50" charset="-128"/>
                <a:cs typeface="Arial" panose="020B0604020202020204" pitchFamily="34" charset="0"/>
              </a:rPr>
              <a:t> for requirements of RRC release with redirection</a:t>
            </a:r>
            <a:endParaRPr lang="en-US" altLang="ja-JP" sz="4000" dirty="0">
              <a:latin typeface="Arial" panose="020B0604020202020204" pitchFamily="34" charset="0"/>
              <a:ea typeface="Meiryo UI" panose="020B0604030504040204" pitchFamily="50" charset="-128"/>
              <a:cs typeface="Arial" panose="020B0604020202020204" pitchFamily="34" charset="0"/>
            </a:endParaRPr>
          </a:p>
        </p:txBody>
      </p:sp>
      <p:sp>
        <p:nvSpPr>
          <p:cNvPr id="4099" name="サブタイトル 2"/>
          <p:cNvSpPr>
            <a:spLocks noGrp="1"/>
          </p:cNvSpPr>
          <p:nvPr>
            <p:ph type="subTitle" idx="1"/>
          </p:nvPr>
        </p:nvSpPr>
        <p:spPr>
          <a:xfrm>
            <a:off x="1043608" y="3886200"/>
            <a:ext cx="7056784" cy="1752600"/>
          </a:xfrm>
        </p:spPr>
        <p:txBody>
          <a:bodyPr rtlCol="0">
            <a:normAutofit/>
          </a:bodyPr>
          <a:lstStyle/>
          <a:p>
            <a:pPr eaLnBrk="1" fontAlgn="auto" hangingPunct="1">
              <a:spcBef>
                <a:spcPct val="0"/>
              </a:spcBef>
              <a:spcAft>
                <a:spcPts val="0"/>
              </a:spcAft>
              <a:defRPr/>
            </a:pPr>
            <a:r>
              <a:rPr lang="en-US" altLang="ja-JP" dirty="0" smtClean="0">
                <a:solidFill>
                  <a:schemeClr val="tx1"/>
                </a:solidFill>
                <a:latin typeface="Arial" panose="020B0604020202020204" pitchFamily="34" charset="0"/>
                <a:ea typeface="Meiryo UI" panose="020B0604030504040204" pitchFamily="50" charset="-128"/>
                <a:cs typeface="Arial" panose="020B0604020202020204" pitchFamily="34" charset="0"/>
              </a:rPr>
              <a:t>ZTE, </a:t>
            </a:r>
            <a:endParaRPr lang="en-US" altLang="ja-JP"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
        <p:nvSpPr>
          <p:cNvPr id="5124" name="テキスト ボックス 1"/>
          <p:cNvSpPr txBox="1">
            <a:spLocks noChangeArrowheads="1"/>
          </p:cNvSpPr>
          <p:nvPr/>
        </p:nvSpPr>
        <p:spPr bwMode="auto">
          <a:xfrm>
            <a:off x="179390" y="188915"/>
            <a:ext cx="8175625" cy="700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latin typeface="Arial" panose="020B0604020202020204" pitchFamily="34" charset="0"/>
                <a:ea typeface="Meiryo UI" panose="020B0604030504040204" pitchFamily="50" charset="-128"/>
                <a:cs typeface="Arial" panose="020B0604020202020204" pitchFamily="34" charset="0"/>
              </a:rPr>
              <a:t>3GPP TSG-RAN WG4 #</a:t>
            </a:r>
            <a:r>
              <a:rPr lang="en-US" altLang="ja-JP" sz="1800" dirty="0" smtClean="0">
                <a:latin typeface="Arial" panose="020B0604020202020204" pitchFamily="34" charset="0"/>
                <a:ea typeface="Meiryo UI" panose="020B0604030504040204" pitchFamily="50" charset="-128"/>
                <a:cs typeface="Arial" panose="020B0604020202020204" pitchFamily="34" charset="0"/>
              </a:rPr>
              <a:t>94-e</a:t>
            </a:r>
            <a:r>
              <a:rPr lang="en-US" altLang="ja-JP" sz="1800" dirty="0">
                <a:latin typeface="Arial" panose="020B0604020202020204" pitchFamily="34" charset="0"/>
                <a:ea typeface="Meiryo UI" panose="020B0604030504040204" pitchFamily="50" charset="-128"/>
                <a:cs typeface="Arial" panose="020B0604020202020204" pitchFamily="34" charset="0"/>
              </a:rPr>
              <a:t>				 </a:t>
            </a:r>
            <a:endParaRPr lang="en-US" altLang="ja-JP" sz="1800" dirty="0">
              <a:latin typeface="Arial" panose="020B0604020202020204" pitchFamily="34" charset="0"/>
              <a:ea typeface="Meiryo UI" panose="020B0604030504040204" pitchFamily="50" charset="-128"/>
              <a:cs typeface="Arial" panose="020B0604020202020204" pitchFamily="34" charset="0"/>
            </a:endParaRPr>
          </a:p>
          <a:p>
            <a:pPr>
              <a:buNone/>
            </a:pPr>
            <a:r>
              <a:rPr lang="en-US" sz="1800" dirty="0">
                <a:latin typeface="Arial" panose="020B0604020202020204" pitchFamily="34" charset="0"/>
                <a:ea typeface="Meiryo UI" panose="020B0604030504040204" pitchFamily="50" charset="-128"/>
                <a:cs typeface="Arial" panose="020B0604020202020204" pitchFamily="34" charset="0"/>
              </a:rPr>
              <a:t>Online, February 24 - March 6, 2020 </a:t>
            </a:r>
            <a:endParaRPr lang="en-US" sz="1800" dirty="0">
              <a:latin typeface="Arial" panose="020B0604020202020204" pitchFamily="34" charset="0"/>
              <a:ea typeface="Meiryo UI" panose="020B0604030504040204" pitchFamily="50" charset="-128"/>
              <a:cs typeface="Arial" panose="020B0604020202020204" pitchFamily="34" charset="0"/>
            </a:endParaRPr>
          </a:p>
        </p:txBody>
      </p:sp>
      <p:sp>
        <p:nvSpPr>
          <p:cNvPr id="5125" name="テキスト ボックス 4"/>
          <p:cNvSpPr txBox="1">
            <a:spLocks noChangeArrowheads="1"/>
          </p:cNvSpPr>
          <p:nvPr/>
        </p:nvSpPr>
        <p:spPr bwMode="auto">
          <a:xfrm>
            <a:off x="7112002" y="188913"/>
            <a:ext cx="18002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MS PGothic" panose="020B0600070205080204"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MS PGothic" panose="020B0600070205080204"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MS PGothic" panose="020B0600070205080204"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MS PGothic" panose="020B0600070205080204" charset="-128"/>
              </a:defRPr>
            </a:lvl9pPr>
          </a:lstStyle>
          <a:p>
            <a:pPr eaLnBrk="1" hangingPunct="1">
              <a:spcBef>
                <a:spcPct val="0"/>
              </a:spcBef>
              <a:buFontTx/>
              <a:buNone/>
            </a:pPr>
            <a:r>
              <a:rPr lang="en-US" altLang="ja-JP" sz="1800" dirty="0">
                <a:solidFill>
                  <a:schemeClr val="tx1"/>
                </a:solidFill>
                <a:latin typeface="Arial" panose="020B0604020202020204" pitchFamily="34" charset="0"/>
                <a:ea typeface="Meiryo UI" panose="020B0604030504040204" pitchFamily="50" charset="-128"/>
                <a:cs typeface="Arial" panose="020B0604020202020204" pitchFamily="34" charset="0"/>
              </a:rPr>
              <a:t>R4-2002206</a:t>
            </a:r>
            <a:endParaRPr lang="en-US" altLang="ja-JP" sz="1800" dirty="0">
              <a:solidFill>
                <a:schemeClr val="tx1"/>
              </a:solidFill>
              <a:latin typeface="Arial" panose="020B0604020202020204" pitchFamily="34" charset="0"/>
              <a:ea typeface="Meiryo UI" panose="020B0604030504040204" pitchFamily="50" charset="-128"/>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910" y="1279525"/>
            <a:ext cx="8827770" cy="4479925"/>
          </a:xfrm>
        </p:spPr>
        <p:txBody>
          <a:bodyPr/>
          <a:lstStyle/>
          <a:p>
            <a:pPr marL="514350" indent="-457200"/>
            <a:r>
              <a:rPr lang="en-US" sz="2400" dirty="0" smtClean="0"/>
              <a:t>The core requirements for RRC connection release with redirection are specified in clause 6.2.3 in TS 38.133.</a:t>
            </a:r>
            <a:endParaRPr lang="en-US" sz="2400" dirty="0" smtClean="0"/>
          </a:p>
          <a:p>
            <a:pPr marL="514350" indent="-457200"/>
            <a:endParaRPr lang="en-US" sz="2400" dirty="0" smtClean="0"/>
          </a:p>
          <a:p>
            <a:pPr marL="514350" indent="-457200"/>
            <a:r>
              <a:rPr lang="en-US" sz="2400" dirty="0" smtClean="0"/>
              <a:t>The RRC procedure delay for message RRC Release is referenced to be specified in clause 12 of TS 38.331. However, the RRC procedure delay for RRC Release is NA according to TS 38.331, which can't be used when calculating the overall delay.</a:t>
            </a:r>
            <a:endParaRPr lang="en-US" sz="2400" dirty="0" smtClean="0"/>
          </a:p>
          <a:p>
            <a:pPr marL="514350" indent="-457200"/>
            <a:endParaRPr lang="en-US" sz="2400" dirty="0" smtClean="0"/>
          </a:p>
          <a:p>
            <a:pPr marL="514350" indent="-457200"/>
            <a:r>
              <a:rPr lang="en-US" sz="2400" dirty="0" smtClean="0"/>
              <a:t>Without an exact value of T</a:t>
            </a:r>
            <a:r>
              <a:rPr lang="en-US" sz="2400" baseline="-25000" dirty="0" smtClean="0"/>
              <a:t>RRC_procedure_delay</a:t>
            </a:r>
            <a:r>
              <a:rPr lang="en-US" sz="2400" dirty="0" smtClean="0"/>
              <a:t>, the requirement is incomplete.</a:t>
            </a:r>
            <a:endParaRPr lang="en-US" sz="2400" dirty="0" smtClean="0"/>
          </a:p>
        </p:txBody>
      </p:sp>
      <p:sp>
        <p:nvSpPr>
          <p:cNvPr id="4" name="标题 1"/>
          <p:cNvSpPr>
            <a:spLocks noGrp="1"/>
          </p:cNvSpPr>
          <p:nvPr>
            <p:ph type="title"/>
          </p:nvPr>
        </p:nvSpPr>
        <p:spPr>
          <a:xfrm>
            <a:off x="457200" y="-17750"/>
            <a:ext cx="8229600" cy="1143000"/>
          </a:xfrm>
        </p:spPr>
        <p:txBody>
          <a:bodyPr/>
          <a:lstStyle/>
          <a:p>
            <a:pPr algn="l"/>
            <a:r>
              <a:rPr lang="en-US" dirty="0" smtClean="0"/>
              <a:t>Background</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910" y="1279525"/>
            <a:ext cx="8827770" cy="4479925"/>
          </a:xfrm>
        </p:spPr>
        <p:txBody>
          <a:bodyPr/>
          <a:lstStyle/>
          <a:p>
            <a:pPr marL="514350" indent="-457200"/>
            <a:r>
              <a:rPr lang="en-US" sz="2400" dirty="0" smtClean="0"/>
              <a:t>In test cases in TS 38.133 (A.6.3.2.3.1.3), it says:</a:t>
            </a:r>
            <a:endParaRPr lang="en-US" sz="2400" dirty="0" smtClean="0"/>
          </a:p>
          <a:p>
            <a:pPr marL="514350" indent="-457200"/>
            <a:endParaRPr lang="en-US" sz="2400" dirty="0" smtClean="0"/>
          </a:p>
          <a:p>
            <a:pPr marL="57150" indent="0">
              <a:buNone/>
            </a:pPr>
            <a:r>
              <a:rPr lang="en-US" sz="2400" dirty="0" smtClean="0"/>
              <a:t>“T</a:t>
            </a:r>
            <a:r>
              <a:rPr lang="en-US" sz="2400" baseline="-25000" dirty="0" smtClean="0"/>
              <a:t>RRC_procedure_delay</a:t>
            </a:r>
            <a:r>
              <a:rPr lang="en-US" sz="2400" dirty="0" smtClean="0"/>
              <a:t> = 110 ms and is specified in clause 12 in TS 38.331 [2].”</a:t>
            </a:r>
            <a:endParaRPr lang="en-US" sz="2400" dirty="0" smtClean="0"/>
          </a:p>
        </p:txBody>
      </p:sp>
      <p:sp>
        <p:nvSpPr>
          <p:cNvPr id="4" name="标题 1"/>
          <p:cNvSpPr>
            <a:spLocks noGrp="1"/>
          </p:cNvSpPr>
          <p:nvPr>
            <p:ph type="title"/>
          </p:nvPr>
        </p:nvSpPr>
        <p:spPr>
          <a:xfrm>
            <a:off x="457200" y="-17750"/>
            <a:ext cx="8229600" cy="1143000"/>
          </a:xfrm>
        </p:spPr>
        <p:txBody>
          <a:bodyPr/>
          <a:lstStyle/>
          <a:p>
            <a:pPr algn="l"/>
            <a:r>
              <a:rPr lang="en-US" dirty="0" smtClean="0"/>
              <a:t>Background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a:t>For R15:</a:t>
            </a:r>
            <a:endParaRPr lang="en-US" altLang="ko-KR" sz="2800" dirty="0"/>
          </a:p>
          <a:p>
            <a:endParaRPr lang="en-US" altLang="ko-KR" sz="2800" dirty="0"/>
          </a:p>
          <a:p>
            <a:r>
              <a:rPr lang="en-US" altLang="ko-KR" sz="2800" dirty="0"/>
              <a:t>In test cases (</a:t>
            </a:r>
            <a:r>
              <a:rPr lang="en-US" sz="2800" dirty="0" smtClean="0">
                <a:sym typeface="+mn-ea"/>
              </a:rPr>
              <a:t>A.6.3.2.3.1.3), remove the reference to 38.331 by c</a:t>
            </a:r>
            <a:r>
              <a:rPr lang="en-US" altLang="ko-KR" sz="2800" dirty="0"/>
              <a:t>hanging </a:t>
            </a:r>
            <a:endParaRPr lang="en-US" altLang="ko-KR" sz="2800" dirty="0"/>
          </a:p>
          <a:p>
            <a:pPr marL="0" indent="0">
              <a:buNone/>
            </a:pPr>
            <a:r>
              <a:rPr lang="en-US" sz="2800" dirty="0" smtClean="0">
                <a:sym typeface="+mn-ea"/>
              </a:rPr>
              <a:t>“T</a:t>
            </a:r>
            <a:r>
              <a:rPr lang="en-US" sz="2800" baseline="-25000" dirty="0" smtClean="0">
                <a:sym typeface="+mn-ea"/>
              </a:rPr>
              <a:t>RRC_procedure_delay</a:t>
            </a:r>
            <a:r>
              <a:rPr lang="en-US" sz="2800" dirty="0" smtClean="0">
                <a:sym typeface="+mn-ea"/>
              </a:rPr>
              <a:t> = 110 ms and is specified in clause 12 in TS 38.331 [2].” </a:t>
            </a:r>
            <a:endParaRPr lang="en-US" sz="2800" dirty="0" smtClean="0">
              <a:sym typeface="+mn-ea"/>
            </a:endParaRPr>
          </a:p>
          <a:p>
            <a:pPr marL="0" indent="0">
              <a:buNone/>
            </a:pPr>
            <a:r>
              <a:rPr lang="en-US" sz="2800" dirty="0" smtClean="0">
                <a:sym typeface="+mn-ea"/>
              </a:rPr>
              <a:t>to </a:t>
            </a:r>
            <a:endParaRPr lang="en-US" sz="2800" dirty="0" smtClean="0">
              <a:sym typeface="+mn-ea"/>
            </a:endParaRPr>
          </a:p>
          <a:p>
            <a:pPr marL="0" indent="0">
              <a:buNone/>
            </a:pPr>
            <a:r>
              <a:rPr lang="en-US" sz="2800" dirty="0" smtClean="0">
                <a:sym typeface="+mn-ea"/>
              </a:rPr>
              <a:t>“T</a:t>
            </a:r>
            <a:r>
              <a:rPr lang="en-US" sz="2800" baseline="-25000" dirty="0" smtClean="0">
                <a:sym typeface="+mn-ea"/>
              </a:rPr>
              <a:t>RRC_procedure_delay</a:t>
            </a:r>
            <a:r>
              <a:rPr lang="en-US" sz="2800" dirty="0" smtClean="0">
                <a:sym typeface="+mn-ea"/>
              </a:rPr>
              <a:t> = 110 ms.”</a:t>
            </a:r>
            <a:endParaRPr lang="en-US" sz="2800" dirty="0" smtClean="0"/>
          </a:p>
          <a:p>
            <a:endParaRPr lang="en-US" altLang="ko-KR" sz="2800" dirty="0"/>
          </a:p>
          <a:p>
            <a:endParaRPr lang="en-US" altLang="ko-KR" sz="2800" dirty="0"/>
          </a:p>
          <a:p>
            <a:endParaRPr lang="en-US" altLang="ko-KR" sz="2800" dirty="0" smtClean="0"/>
          </a:p>
        </p:txBody>
      </p:sp>
      <p:sp>
        <p:nvSpPr>
          <p:cNvPr id="4" name="标题 1"/>
          <p:cNvSpPr>
            <a:spLocks noGrp="1"/>
          </p:cNvSpPr>
          <p:nvPr>
            <p:ph type="title"/>
          </p:nvPr>
        </p:nvSpPr>
        <p:spPr>
          <a:xfrm>
            <a:off x="457200" y="274638"/>
            <a:ext cx="8229600" cy="1143000"/>
          </a:xfrm>
        </p:spPr>
        <p:txBody>
          <a:bodyPr/>
          <a:lstStyle/>
          <a:p>
            <a:pPr algn="l"/>
            <a:r>
              <a:rPr lang="en-US" dirty="0" smtClean="0"/>
              <a:t>Way Forward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497365"/>
          </a:xfrm>
        </p:spPr>
        <p:txBody>
          <a:bodyPr/>
          <a:lstStyle/>
          <a:p>
            <a:r>
              <a:rPr lang="en-US" altLang="ko-KR" sz="2800" dirty="0" smtClean="0"/>
              <a:t>For R16, regarding the value of </a:t>
            </a:r>
            <a:r>
              <a:rPr lang="en-US" altLang="ko-KR" sz="2800" dirty="0" smtClean="0">
                <a:sym typeface="+mn-ea"/>
              </a:rPr>
              <a:t>T</a:t>
            </a:r>
            <a:r>
              <a:rPr lang="en-US" altLang="ko-KR" sz="2800" baseline="-25000" dirty="0" smtClean="0">
                <a:sym typeface="+mn-ea"/>
              </a:rPr>
              <a:t>RRC_procedure_delay</a:t>
            </a:r>
            <a:endParaRPr lang="en-US" altLang="ko-KR" sz="2400" dirty="0"/>
          </a:p>
          <a:p>
            <a:endParaRPr lang="en-US" altLang="ko-KR" sz="2400" dirty="0"/>
          </a:p>
          <a:p>
            <a:r>
              <a:rPr lang="en-US" altLang="ko-KR" sz="2800" dirty="0" smtClean="0"/>
              <a:t>Option 1: Modify the overall delay requirement in </a:t>
            </a:r>
            <a:r>
              <a:rPr lang="en-US" altLang="ko-KR" sz="2800" dirty="0" smtClean="0">
                <a:sym typeface="+mn-ea"/>
              </a:rPr>
              <a:t>core requirements</a:t>
            </a:r>
            <a:r>
              <a:rPr lang="en-US" altLang="ko-KR" sz="2800" dirty="0" smtClean="0"/>
              <a:t> so that T</a:t>
            </a:r>
            <a:r>
              <a:rPr lang="en-US" altLang="ko-KR" sz="2800" baseline="-25000" dirty="0" smtClean="0"/>
              <a:t>RRC_procedure_delay</a:t>
            </a:r>
            <a:r>
              <a:rPr lang="en-US" altLang="ko-KR" sz="2800" dirty="0" smtClean="0"/>
              <a:t> is precluded.</a:t>
            </a:r>
            <a:endParaRPr lang="en-US" altLang="ko-KR" sz="2800" dirty="0" smtClean="0"/>
          </a:p>
          <a:p>
            <a:endParaRPr lang="en-US" altLang="ko-KR" sz="2800" dirty="0" smtClean="0"/>
          </a:p>
          <a:p>
            <a:r>
              <a:rPr lang="en-US" altLang="ko-KR" sz="2800" dirty="0" smtClean="0"/>
              <a:t>Option 2: Specify T</a:t>
            </a:r>
            <a:r>
              <a:rPr lang="en-US" altLang="ko-KR" sz="2800" baseline="-25000" dirty="0" smtClean="0"/>
              <a:t>RRC_procedure_delay</a:t>
            </a:r>
            <a:r>
              <a:rPr lang="en-US" altLang="ko-KR" sz="2800" dirty="0" smtClean="0"/>
              <a:t> = X ms </a:t>
            </a:r>
            <a:endParaRPr lang="en-US" altLang="ko-KR" sz="2800" dirty="0" smtClean="0"/>
          </a:p>
          <a:p>
            <a:pPr lvl="1"/>
            <a:r>
              <a:rPr lang="en-US" altLang="ko-KR" sz="2450" dirty="0" smtClean="0"/>
              <a:t>Option 2a: based on internal RAN4 discussion.</a:t>
            </a:r>
            <a:endParaRPr lang="en-US" altLang="ko-KR" sz="2450" dirty="0" smtClean="0"/>
          </a:p>
          <a:p>
            <a:pPr lvl="1"/>
            <a:r>
              <a:rPr lang="en-US" altLang="ko-KR" sz="2450" dirty="0" smtClean="0"/>
              <a:t>Option 2b: by s</a:t>
            </a:r>
            <a:r>
              <a:rPr lang="en-US" altLang="ko-KR" sz="2450" dirty="0" smtClean="0">
                <a:sym typeface="+mn-ea"/>
              </a:rPr>
              <a:t>ending LS to RAN2 for a suggested value of T</a:t>
            </a:r>
            <a:r>
              <a:rPr lang="en-US" altLang="ko-KR" sz="2450" baseline="-25000" dirty="0" smtClean="0">
                <a:sym typeface="+mn-ea"/>
              </a:rPr>
              <a:t>RRC_procedure_delay</a:t>
            </a:r>
            <a:r>
              <a:rPr lang="en-US" altLang="ko-KR" sz="2450" dirty="0" smtClean="0">
                <a:sym typeface="+mn-ea"/>
              </a:rPr>
              <a:t> for RRC release.</a:t>
            </a:r>
            <a:endParaRPr lang="en-US" altLang="ko-KR" sz="2450" dirty="0" smtClean="0"/>
          </a:p>
        </p:txBody>
      </p:sp>
      <p:sp>
        <p:nvSpPr>
          <p:cNvPr id="4" name="标题 1"/>
          <p:cNvSpPr>
            <a:spLocks noGrp="1"/>
          </p:cNvSpPr>
          <p:nvPr>
            <p:ph type="title"/>
          </p:nvPr>
        </p:nvSpPr>
        <p:spPr>
          <a:xfrm>
            <a:off x="457200" y="274638"/>
            <a:ext cx="8229600" cy="1143000"/>
          </a:xfrm>
        </p:spPr>
        <p:txBody>
          <a:bodyPr/>
          <a:lstStyle/>
          <a:p>
            <a:pPr algn="l"/>
            <a:r>
              <a:rPr lang="en-US" dirty="0" smtClean="0"/>
              <a:t>Way Forward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955"/>
            <a:ext cx="8229600" cy="5153025"/>
          </a:xfrm>
        </p:spPr>
        <p:txBody>
          <a:bodyPr/>
          <a:lstStyle/>
          <a:p>
            <a:r>
              <a:rPr lang="en-US" altLang="ko-KR" sz="2800" dirty="0" smtClean="0"/>
              <a:t>For R16, r</a:t>
            </a:r>
            <a:r>
              <a:rPr lang="en-US" altLang="ko-KR" sz="2800" dirty="0"/>
              <a:t>egarding where to specify T</a:t>
            </a:r>
            <a:r>
              <a:rPr lang="en-US" altLang="ko-KR" sz="2800" baseline="-25000" dirty="0"/>
              <a:t>RRC_procedure_delay</a:t>
            </a:r>
            <a:r>
              <a:rPr lang="en-US" altLang="ko-KR" sz="2800" dirty="0"/>
              <a:t>:</a:t>
            </a:r>
            <a:endParaRPr lang="en-US" altLang="ko-KR" sz="2800" dirty="0"/>
          </a:p>
          <a:p>
            <a:endParaRPr lang="en-US" altLang="ko-KR" sz="2800" dirty="0"/>
          </a:p>
          <a:p>
            <a:r>
              <a:rPr lang="en-US" altLang="ko-KR" sz="2800" dirty="0"/>
              <a:t>Option 1. T</a:t>
            </a:r>
            <a:r>
              <a:rPr lang="en-US" altLang="ko-KR" sz="2800" baseline="-25000" dirty="0"/>
              <a:t>RRC_procedure_delay</a:t>
            </a:r>
            <a:r>
              <a:rPr lang="en-US" altLang="ko-KR" sz="2800" dirty="0"/>
              <a:t> = X ms specified only in test cases.</a:t>
            </a:r>
            <a:endParaRPr lang="en-US" altLang="ko-KR" sz="2800" dirty="0"/>
          </a:p>
          <a:p>
            <a:endParaRPr lang="en-US" altLang="ko-KR" sz="2800" dirty="0"/>
          </a:p>
          <a:p>
            <a:r>
              <a:rPr lang="en-US" altLang="ko-KR" sz="2800" dirty="0"/>
              <a:t>Option 2. T</a:t>
            </a:r>
            <a:r>
              <a:rPr lang="en-US" altLang="ko-KR" sz="2800" baseline="-25000" dirty="0"/>
              <a:t>RRC_procedure_delay</a:t>
            </a:r>
            <a:r>
              <a:rPr lang="en-US" altLang="ko-KR" sz="2800" dirty="0"/>
              <a:t> = X ms specified in core requirements and test cases.</a:t>
            </a:r>
            <a:endParaRPr lang="en-US" altLang="ko-KR" sz="2800" dirty="0"/>
          </a:p>
          <a:p>
            <a:endParaRPr lang="en-US" altLang="ko-KR" sz="2800" dirty="0"/>
          </a:p>
          <a:p>
            <a:r>
              <a:rPr lang="en-US" altLang="ko-KR" sz="2800" dirty="0"/>
              <a:t>Option 3. T</a:t>
            </a:r>
            <a:r>
              <a:rPr lang="en-US" altLang="ko-KR" sz="2800" baseline="-25000" dirty="0"/>
              <a:t>RRC_procedure_delay</a:t>
            </a:r>
            <a:r>
              <a:rPr lang="en-US" altLang="ko-KR" sz="2800" dirty="0"/>
              <a:t> = X ms specified in TS 38.331 by RAN2.</a:t>
            </a:r>
            <a:endParaRPr lang="en-US" altLang="ko-KR" sz="2800" dirty="0"/>
          </a:p>
        </p:txBody>
      </p:sp>
      <p:sp>
        <p:nvSpPr>
          <p:cNvPr id="4" name="标题 1"/>
          <p:cNvSpPr>
            <a:spLocks noGrp="1"/>
          </p:cNvSpPr>
          <p:nvPr>
            <p:ph type="title"/>
          </p:nvPr>
        </p:nvSpPr>
        <p:spPr>
          <a:xfrm>
            <a:off x="457200" y="274638"/>
            <a:ext cx="8229600" cy="1143000"/>
          </a:xfrm>
        </p:spPr>
        <p:txBody>
          <a:bodyPr/>
          <a:lstStyle/>
          <a:p>
            <a:pPr algn="l"/>
            <a:r>
              <a:rPr lang="en-US" dirty="0" smtClean="0"/>
              <a:t>Way Forward</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1585</Words>
  <Application>WPS 演示</Application>
  <PresentationFormat>全屏显示(4:3)</PresentationFormat>
  <Paragraphs>55</Paragraphs>
  <Slides>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6</vt:i4>
      </vt:variant>
    </vt:vector>
  </HeadingPairs>
  <TitlesOfParts>
    <vt:vector size="15" baseType="lpstr">
      <vt:lpstr>Arial</vt:lpstr>
      <vt:lpstr>宋体</vt:lpstr>
      <vt:lpstr>Wingdings</vt:lpstr>
      <vt:lpstr>Calibri</vt:lpstr>
      <vt:lpstr>Meiryo UI</vt:lpstr>
      <vt:lpstr>MS PGothic</vt:lpstr>
      <vt:lpstr>微软雅黑</vt:lpstr>
      <vt:lpstr>Arial Unicode MS</vt:lpstr>
      <vt:lpstr>Office 主题</vt:lpstr>
      <vt:lpstr>Draft WF on TCI state known status mismatch</vt:lpstr>
      <vt:lpstr>Background</vt:lpstr>
      <vt:lpstr>Background</vt:lpstr>
      <vt:lpstr>Way Forward</vt:lpstr>
      <vt:lpstr>Way Forward</vt:lpstr>
      <vt:lpstr>Way Forward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RAN4</dc:title>
  <dc:creator>zhixun tang-Mediatek</dc:creator>
  <cp:lastModifiedBy>Richie Leo (ZTE)</cp:lastModifiedBy>
  <cp:revision>409</cp:revision>
  <dcterms:created xsi:type="dcterms:W3CDTF">2016-01-12T08:39:00Z</dcterms:created>
  <dcterms:modified xsi:type="dcterms:W3CDTF">2020-03-02T08:32:22Z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(3)fNMoUHtv8KgDhPgdkuuEXuKzJdSFkx4XCcyQjX+5bjxRH+lAbVnSRU+QL+SogrPBnqCOKMFC
UhYVbcpPRK30LRzSaFnySEnAPj7nOgU92cRdCsbphOXiEmcmMujWUe67nuI4p0Ej2DCAQhZl
Q+btQFJBIt+YFyrXU7zKOY/xuLif/f7kVkMSDXhznYww4gJ5wT0HEUyaF6x14Bo1M949wCco
OgFV7ceo6HqyD2O0gM</vt:lpwstr>
  </property>
  <property fmtid="{D5CDD505-2E9C-101B-9397-08002B2CF9AE}" pid="3" name="_2015_ms_pID_7253431">
    <vt:lpwstr>QnCXaZ4iJ95hJiTMmmmKvOM0LvOxFHPWFbEtnRXsgUZJB0hw2OHPZU
BezHIkDBoXc88zTbtzkx96mYfU6I3ZnGsojpv4K34p/LEPYsitMT8J1U4/5XOSWBYmDwO7fO
Td8KWI+0l9bCWGwWj3tVqz/0ytbWbgAAji0qr3Hu3tvVt5sNYvKZXgZf9e1UFFYZk8fjKLd0
kiFV/hp9YEVVSF1cFuxte6Jn0OfNxPh3dZ/r</vt:lpwstr>
  </property>
  <property fmtid="{D5CDD505-2E9C-101B-9397-08002B2CF9AE}" pid="4" name="_2015_ms_pID_7253432">
    <vt:lpwstr>PL7MSKrVZUNflBSg72euQYcE1XmHa+ALaEPv
kaJxsrOzr3gXyVJ0GXUtXsy9X0j2KpW89zsecR/rCh7r1tx9Fb8=</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1533929405</vt:lpwstr>
  </property>
  <property fmtid="{D5CDD505-2E9C-101B-9397-08002B2CF9AE}" pid="9" name="KSOProductBuildVer">
    <vt:lpwstr>2052-10.8.2.7027</vt:lpwstr>
  </property>
  <property fmtid="{D5CDD505-2E9C-101B-9397-08002B2CF9AE}" pid="10" name="ContentTypeId">
    <vt:lpwstr>0x0101003AA7AC0C743A294CADF60F661720E3E6</vt:lpwstr>
  </property>
</Properties>
</file>