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65" r:id="rId4"/>
    <p:sldId id="276" r:id="rId5"/>
    <p:sldId id="275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4" autoAdjust="0"/>
    <p:restoredTop sz="93129" autoAdjust="0"/>
  </p:normalViewPr>
  <p:slideViewPr>
    <p:cSldViewPr>
      <p:cViewPr varScale="1">
        <p:scale>
          <a:sx n="106" d="100"/>
          <a:sy n="106" d="100"/>
        </p:scale>
        <p:origin x="105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D1660-6450-4E6E-BD45-3A38D694E329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0E9B5-9947-4AD8-8306-3C6BA6EC8D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733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109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596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595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562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833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284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021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697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34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437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981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DD4DB-9E7D-4215-B5C3-C804ACA64495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449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8496944" cy="1944215"/>
          </a:xfrm>
        </p:spPr>
        <p:txBody>
          <a:bodyPr>
            <a:normAutofit/>
          </a:bodyPr>
          <a:lstStyle/>
          <a:p>
            <a:r>
              <a:rPr lang="en-US" altLang="zh-CN" dirty="0"/>
              <a:t>WF on UE RF requirements for adding channel BW to </a:t>
            </a:r>
            <a:r>
              <a:rPr lang="en-US" altLang="zh-CN"/>
              <a:t>band n65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20552"/>
          </a:xfrm>
        </p:spPr>
        <p:txBody>
          <a:bodyPr/>
          <a:lstStyle/>
          <a:p>
            <a:r>
              <a:rPr lang="en-US" altLang="zh-CN"/>
              <a:t>Ericsson</a:t>
            </a:r>
            <a:endParaRPr lang="zh-CN" altLang="en-US" dirty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323528" y="260648"/>
            <a:ext cx="8496944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zh-CN" sz="2400" b="1" dirty="0"/>
              <a:t>3GPP TSG-RAN WG4 Meeting #94-e           		 R4-2002856 </a:t>
            </a:r>
          </a:p>
          <a:p>
            <a:pPr algn="l"/>
            <a:r>
              <a:rPr lang="en-GB" sz="2400" b="1" dirty="0"/>
              <a:t>Electronic meeting, February 24-March 06 2020</a:t>
            </a:r>
            <a:endParaRPr lang="zh-CN" altLang="zh-CN" sz="24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2717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Contributions and discussion on:</a:t>
            </a:r>
          </a:p>
          <a:p>
            <a:pPr lvl="1"/>
            <a:r>
              <a:rPr lang="en-US" altLang="zh-CN" sz="2400" dirty="0"/>
              <a:t> REFSENS [2]</a:t>
            </a:r>
          </a:p>
          <a:p>
            <a:pPr lvl="1"/>
            <a:r>
              <a:rPr lang="en-US" altLang="zh-CN" sz="2400" dirty="0"/>
              <a:t>A-MPR simulation [1] and [3].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1107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33D45-E2EE-4999-9520-0220482C3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REFSENS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0D378-36D7-4D57-BBB9-388BE73BF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00200"/>
            <a:ext cx="8435285" cy="4525963"/>
          </a:xfrm>
        </p:spPr>
        <p:txBody>
          <a:bodyPr/>
          <a:lstStyle/>
          <a:p>
            <a:r>
              <a:rPr lang="sv-SE" dirty="0"/>
              <a:t>Following values and RB allocations are agreed: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0B95DF3-B673-4B70-B314-86FD518713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922025"/>
              </p:ext>
            </p:extLst>
          </p:nvPr>
        </p:nvGraphicFramePr>
        <p:xfrm>
          <a:off x="457200" y="2527288"/>
          <a:ext cx="8435290" cy="1333761"/>
        </p:xfrm>
        <a:graphic>
          <a:graphicData uri="http://schemas.openxmlformats.org/drawingml/2006/table">
            <a:tbl>
              <a:tblPr/>
              <a:tblGrid>
                <a:gridCol w="796291">
                  <a:extLst>
                    <a:ext uri="{9D8B030D-6E8A-4147-A177-3AD203B41FA5}">
                      <a16:colId xmlns:a16="http://schemas.microsoft.com/office/drawing/2014/main" val="2399741176"/>
                    </a:ext>
                  </a:extLst>
                </a:gridCol>
                <a:gridCol w="549981">
                  <a:extLst>
                    <a:ext uri="{9D8B030D-6E8A-4147-A177-3AD203B41FA5}">
                      <a16:colId xmlns:a16="http://schemas.microsoft.com/office/drawing/2014/main" val="2628755528"/>
                    </a:ext>
                  </a:extLst>
                </a:gridCol>
                <a:gridCol w="549981">
                  <a:extLst>
                    <a:ext uri="{9D8B030D-6E8A-4147-A177-3AD203B41FA5}">
                      <a16:colId xmlns:a16="http://schemas.microsoft.com/office/drawing/2014/main" val="1690416047"/>
                    </a:ext>
                  </a:extLst>
                </a:gridCol>
                <a:gridCol w="549981">
                  <a:extLst>
                    <a:ext uri="{9D8B030D-6E8A-4147-A177-3AD203B41FA5}">
                      <a16:colId xmlns:a16="http://schemas.microsoft.com/office/drawing/2014/main" val="2322528902"/>
                    </a:ext>
                  </a:extLst>
                </a:gridCol>
                <a:gridCol w="549981">
                  <a:extLst>
                    <a:ext uri="{9D8B030D-6E8A-4147-A177-3AD203B41FA5}">
                      <a16:colId xmlns:a16="http://schemas.microsoft.com/office/drawing/2014/main" val="579999129"/>
                    </a:ext>
                  </a:extLst>
                </a:gridCol>
                <a:gridCol w="549981">
                  <a:extLst>
                    <a:ext uri="{9D8B030D-6E8A-4147-A177-3AD203B41FA5}">
                      <a16:colId xmlns:a16="http://schemas.microsoft.com/office/drawing/2014/main" val="1184336548"/>
                    </a:ext>
                  </a:extLst>
                </a:gridCol>
                <a:gridCol w="549981">
                  <a:extLst>
                    <a:ext uri="{9D8B030D-6E8A-4147-A177-3AD203B41FA5}">
                      <a16:colId xmlns:a16="http://schemas.microsoft.com/office/drawing/2014/main" val="2576505026"/>
                    </a:ext>
                  </a:extLst>
                </a:gridCol>
                <a:gridCol w="549981">
                  <a:extLst>
                    <a:ext uri="{9D8B030D-6E8A-4147-A177-3AD203B41FA5}">
                      <a16:colId xmlns:a16="http://schemas.microsoft.com/office/drawing/2014/main" val="1159439394"/>
                    </a:ext>
                  </a:extLst>
                </a:gridCol>
                <a:gridCol w="549981">
                  <a:extLst>
                    <a:ext uri="{9D8B030D-6E8A-4147-A177-3AD203B41FA5}">
                      <a16:colId xmlns:a16="http://schemas.microsoft.com/office/drawing/2014/main" val="3926252269"/>
                    </a:ext>
                  </a:extLst>
                </a:gridCol>
                <a:gridCol w="549981">
                  <a:extLst>
                    <a:ext uri="{9D8B030D-6E8A-4147-A177-3AD203B41FA5}">
                      <a16:colId xmlns:a16="http://schemas.microsoft.com/office/drawing/2014/main" val="1002994636"/>
                    </a:ext>
                  </a:extLst>
                </a:gridCol>
                <a:gridCol w="549981">
                  <a:extLst>
                    <a:ext uri="{9D8B030D-6E8A-4147-A177-3AD203B41FA5}">
                      <a16:colId xmlns:a16="http://schemas.microsoft.com/office/drawing/2014/main" val="2229272251"/>
                    </a:ext>
                  </a:extLst>
                </a:gridCol>
                <a:gridCol w="549981">
                  <a:extLst>
                    <a:ext uri="{9D8B030D-6E8A-4147-A177-3AD203B41FA5}">
                      <a16:colId xmlns:a16="http://schemas.microsoft.com/office/drawing/2014/main" val="3952497445"/>
                    </a:ext>
                  </a:extLst>
                </a:gridCol>
                <a:gridCol w="549981">
                  <a:extLst>
                    <a:ext uri="{9D8B030D-6E8A-4147-A177-3AD203B41FA5}">
                      <a16:colId xmlns:a16="http://schemas.microsoft.com/office/drawing/2014/main" val="3456968766"/>
                    </a:ext>
                  </a:extLst>
                </a:gridCol>
                <a:gridCol w="549981">
                  <a:extLst>
                    <a:ext uri="{9D8B030D-6E8A-4147-A177-3AD203B41FA5}">
                      <a16:colId xmlns:a16="http://schemas.microsoft.com/office/drawing/2014/main" val="3645091662"/>
                    </a:ext>
                  </a:extLst>
                </a:gridCol>
                <a:gridCol w="489246">
                  <a:extLst>
                    <a:ext uri="{9D8B030D-6E8A-4147-A177-3AD203B41FA5}">
                      <a16:colId xmlns:a16="http://schemas.microsoft.com/office/drawing/2014/main" val="632178679"/>
                    </a:ext>
                  </a:extLst>
                </a:gridCol>
              </a:tblGrid>
              <a:tr h="200523">
                <a:tc gridSpan="15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Operating band / SCS / Channel bandwidth / Duplex-mode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225007"/>
                  </a:ext>
                </a:extLst>
              </a:tr>
              <a:tr h="53166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Operating Band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SCS kHz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b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b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b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b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b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MHz (dBm)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b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b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b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b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b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MHz</a:t>
                      </a:r>
                      <a:b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Duplex Mode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015921"/>
                  </a:ext>
                </a:extLst>
              </a:tr>
              <a:tr h="200523">
                <a:tc row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n65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15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-99.5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-96.3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-94.5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-93.3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-89.3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FDD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1918311"/>
                  </a:ext>
                </a:extLst>
              </a:tr>
              <a:tr h="20052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30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-96.6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-94.6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-93.5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-89.3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936008"/>
                  </a:ext>
                </a:extLst>
              </a:tr>
              <a:tr h="20052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60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-97.0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-94.9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-93.7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-89.4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54016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5CC487B-0D34-4596-8210-88B21021B1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140280"/>
              </p:ext>
            </p:extLst>
          </p:nvPr>
        </p:nvGraphicFramePr>
        <p:xfrm>
          <a:off x="457800" y="4149080"/>
          <a:ext cx="8434683" cy="1414512"/>
        </p:xfrm>
        <a:graphic>
          <a:graphicData uri="http://schemas.openxmlformats.org/drawingml/2006/table">
            <a:tbl>
              <a:tblPr/>
              <a:tblGrid>
                <a:gridCol w="904198">
                  <a:extLst>
                    <a:ext uri="{9D8B030D-6E8A-4147-A177-3AD203B41FA5}">
                      <a16:colId xmlns:a16="http://schemas.microsoft.com/office/drawing/2014/main" val="1673482568"/>
                    </a:ext>
                  </a:extLst>
                </a:gridCol>
                <a:gridCol w="497646">
                  <a:extLst>
                    <a:ext uri="{9D8B030D-6E8A-4147-A177-3AD203B41FA5}">
                      <a16:colId xmlns:a16="http://schemas.microsoft.com/office/drawing/2014/main" val="320592158"/>
                    </a:ext>
                  </a:extLst>
                </a:gridCol>
                <a:gridCol w="495960">
                  <a:extLst>
                    <a:ext uri="{9D8B030D-6E8A-4147-A177-3AD203B41FA5}">
                      <a16:colId xmlns:a16="http://schemas.microsoft.com/office/drawing/2014/main" val="1606234527"/>
                    </a:ext>
                  </a:extLst>
                </a:gridCol>
                <a:gridCol w="495960">
                  <a:extLst>
                    <a:ext uri="{9D8B030D-6E8A-4147-A177-3AD203B41FA5}">
                      <a16:colId xmlns:a16="http://schemas.microsoft.com/office/drawing/2014/main" val="1677118467"/>
                    </a:ext>
                  </a:extLst>
                </a:gridCol>
                <a:gridCol w="607297">
                  <a:extLst>
                    <a:ext uri="{9D8B030D-6E8A-4147-A177-3AD203B41FA5}">
                      <a16:colId xmlns:a16="http://schemas.microsoft.com/office/drawing/2014/main" val="3650195300"/>
                    </a:ext>
                  </a:extLst>
                </a:gridCol>
                <a:gridCol w="607297">
                  <a:extLst>
                    <a:ext uri="{9D8B030D-6E8A-4147-A177-3AD203B41FA5}">
                      <a16:colId xmlns:a16="http://schemas.microsoft.com/office/drawing/2014/main" val="622286381"/>
                    </a:ext>
                  </a:extLst>
                </a:gridCol>
                <a:gridCol w="607297">
                  <a:extLst>
                    <a:ext uri="{9D8B030D-6E8A-4147-A177-3AD203B41FA5}">
                      <a16:colId xmlns:a16="http://schemas.microsoft.com/office/drawing/2014/main" val="2845541466"/>
                    </a:ext>
                  </a:extLst>
                </a:gridCol>
                <a:gridCol w="522950">
                  <a:extLst>
                    <a:ext uri="{9D8B030D-6E8A-4147-A177-3AD203B41FA5}">
                      <a16:colId xmlns:a16="http://schemas.microsoft.com/office/drawing/2014/main" val="2865572258"/>
                    </a:ext>
                  </a:extLst>
                </a:gridCol>
                <a:gridCol w="522950">
                  <a:extLst>
                    <a:ext uri="{9D8B030D-6E8A-4147-A177-3AD203B41FA5}">
                      <a16:colId xmlns:a16="http://schemas.microsoft.com/office/drawing/2014/main" val="1247442525"/>
                    </a:ext>
                  </a:extLst>
                </a:gridCol>
                <a:gridCol w="522950">
                  <a:extLst>
                    <a:ext uri="{9D8B030D-6E8A-4147-A177-3AD203B41FA5}">
                      <a16:colId xmlns:a16="http://schemas.microsoft.com/office/drawing/2014/main" val="1033196508"/>
                    </a:ext>
                  </a:extLst>
                </a:gridCol>
                <a:gridCol w="607297">
                  <a:extLst>
                    <a:ext uri="{9D8B030D-6E8A-4147-A177-3AD203B41FA5}">
                      <a16:colId xmlns:a16="http://schemas.microsoft.com/office/drawing/2014/main" val="646026198"/>
                    </a:ext>
                  </a:extLst>
                </a:gridCol>
                <a:gridCol w="607297">
                  <a:extLst>
                    <a:ext uri="{9D8B030D-6E8A-4147-A177-3AD203B41FA5}">
                      <a16:colId xmlns:a16="http://schemas.microsoft.com/office/drawing/2014/main" val="3164008864"/>
                    </a:ext>
                  </a:extLst>
                </a:gridCol>
                <a:gridCol w="495960">
                  <a:extLst>
                    <a:ext uri="{9D8B030D-6E8A-4147-A177-3AD203B41FA5}">
                      <a16:colId xmlns:a16="http://schemas.microsoft.com/office/drawing/2014/main" val="4211744693"/>
                    </a:ext>
                  </a:extLst>
                </a:gridCol>
                <a:gridCol w="495960">
                  <a:extLst>
                    <a:ext uri="{9D8B030D-6E8A-4147-A177-3AD203B41FA5}">
                      <a16:colId xmlns:a16="http://schemas.microsoft.com/office/drawing/2014/main" val="1941480245"/>
                    </a:ext>
                  </a:extLst>
                </a:gridCol>
                <a:gridCol w="443664">
                  <a:extLst>
                    <a:ext uri="{9D8B030D-6E8A-4147-A177-3AD203B41FA5}">
                      <a16:colId xmlns:a16="http://schemas.microsoft.com/office/drawing/2014/main" val="1571816575"/>
                    </a:ext>
                  </a:extLst>
                </a:gridCol>
              </a:tblGrid>
              <a:tr h="201228">
                <a:tc gridSpan="15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Operating band / SCS / Channel bandwidth / Duplex mode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991434"/>
                  </a:ext>
                </a:extLst>
              </a:tr>
              <a:tr h="52884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Operating Band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SCS kHz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MHz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MHz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MHz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Duplex Mode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976033"/>
                  </a:ext>
                </a:extLst>
              </a:tr>
              <a:tr h="201228">
                <a:tc row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n65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15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n-GB" sz="1000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</a:t>
                      </a:r>
                      <a:r>
                        <a:rPr lang="en-GB" sz="1000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en-GB" sz="1000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128</a:t>
                      </a:r>
                      <a:r>
                        <a:rPr lang="en-GB" sz="1000" b="1" baseline="30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FDD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540764"/>
                  </a:ext>
                </a:extLst>
              </a:tr>
              <a:tr h="201228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30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</a:t>
                      </a:r>
                      <a:r>
                        <a:rPr lang="en-GB" sz="1000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n-GB" sz="1000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64</a:t>
                      </a:r>
                      <a:r>
                        <a:rPr lang="en-GB" sz="1000" b="1" baseline="30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713331"/>
                  </a:ext>
                </a:extLst>
              </a:tr>
              <a:tr h="201228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60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GB" sz="1000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en-GB" sz="1000" b="1" baseline="30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296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10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71DD9-1B4A-4161-82E8-19E625076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A-MPR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FBEC2-63B2-4D2D-A7F6-5BB6869A3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795320" cy="4525963"/>
          </a:xfrm>
        </p:spPr>
        <p:txBody>
          <a:bodyPr/>
          <a:lstStyle/>
          <a:p>
            <a:r>
              <a:rPr lang="sv-SE" dirty="0"/>
              <a:t>NS_05 (A-MPR to protect PHS service) will not be updated with 50MHz CBW.</a:t>
            </a:r>
          </a:p>
          <a:p>
            <a:r>
              <a:rPr lang="sv-SE" dirty="0"/>
              <a:t>5 MHz offset at the upper edge (2005-2010 MHz).</a:t>
            </a:r>
          </a:p>
          <a:p>
            <a:r>
              <a:rPr lang="en-GB" dirty="0"/>
              <a:t>37dB minimum filter rejection minimum at B3 RX.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2611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3DA33-D678-4DF3-989A-F88148789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A-MPR simulation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961783-7B87-465A-B614-03719F6AB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Simulation assumptions:</a:t>
            </a:r>
          </a:p>
          <a:p>
            <a:pPr lvl="1" hangingPunct="0"/>
            <a:r>
              <a:rPr lang="en-US" dirty="0"/>
              <a:t>CIM3: -60 </a:t>
            </a:r>
            <a:r>
              <a:rPr lang="en-US" dirty="0" err="1"/>
              <a:t>dBc</a:t>
            </a:r>
            <a:r>
              <a:rPr lang="en-US" dirty="0"/>
              <a:t>.</a:t>
            </a:r>
            <a:endParaRPr lang="sv-SE" dirty="0"/>
          </a:p>
          <a:p>
            <a:pPr lvl="1" hangingPunct="0"/>
            <a:r>
              <a:rPr lang="en-US" dirty="0"/>
              <a:t>IQ image: -28 </a:t>
            </a:r>
            <a:r>
              <a:rPr lang="en-US" dirty="0" err="1"/>
              <a:t>dB.</a:t>
            </a:r>
            <a:endParaRPr lang="sv-SE" dirty="0"/>
          </a:p>
          <a:p>
            <a:pPr lvl="1" hangingPunct="0"/>
            <a:r>
              <a:rPr lang="en-US" dirty="0"/>
              <a:t>LO leakage: -28 </a:t>
            </a:r>
            <a:r>
              <a:rPr lang="en-US" dirty="0" err="1"/>
              <a:t>dBc</a:t>
            </a:r>
            <a:r>
              <a:rPr lang="en-US" dirty="0"/>
              <a:t>.</a:t>
            </a:r>
            <a:endParaRPr lang="sv-SE" dirty="0"/>
          </a:p>
          <a:p>
            <a:pPr lvl="1" hangingPunct="0"/>
            <a:r>
              <a:rPr lang="en-GB" dirty="0"/>
              <a:t>PA calibration point is 20 MHz, 15 kHz, QPSK, DFT-S-OFDM, 100 RB at lower channel edge with 1 dB MPR</a:t>
            </a:r>
            <a:endParaRPr lang="sv-SE" dirty="0"/>
          </a:p>
          <a:p>
            <a:pPr lvl="1" hangingPunct="0"/>
            <a:r>
              <a:rPr lang="en-GB" dirty="0"/>
              <a:t>50 MHz Channel bandwidth located:</a:t>
            </a:r>
            <a:endParaRPr lang="sv-SE" dirty="0"/>
          </a:p>
          <a:p>
            <a:pPr lvl="2" hangingPunct="0"/>
            <a:r>
              <a:rPr lang="en-US" dirty="0"/>
              <a:t>Band 34 protection: </a:t>
            </a:r>
          </a:p>
          <a:p>
            <a:pPr lvl="3" hangingPunct="0"/>
            <a:r>
              <a:rPr lang="en-US" dirty="0"/>
              <a:t>Fc at 1980 </a:t>
            </a:r>
            <a:r>
              <a:rPr lang="en-US" dirty="0" err="1"/>
              <a:t>MHz.</a:t>
            </a:r>
            <a:r>
              <a:rPr lang="en-US" dirty="0"/>
              <a:t> </a:t>
            </a:r>
          </a:p>
          <a:p>
            <a:pPr lvl="3" hangingPunct="0"/>
            <a:r>
              <a:rPr lang="en-US" dirty="0"/>
              <a:t>Fc at 1975 MHz, this would consider 5+5 MHz offset from band edge, similar to what has been done for 20 </a:t>
            </a:r>
            <a:r>
              <a:rPr lang="en-US" dirty="0" err="1"/>
              <a:t>MHz.</a:t>
            </a:r>
            <a:endParaRPr lang="sv-SE" dirty="0"/>
          </a:p>
          <a:p>
            <a:pPr lvl="2" hangingPunct="0"/>
            <a:r>
              <a:rPr lang="en-US" dirty="0"/>
              <a:t>Band 33 protection: Fc at 1945 </a:t>
            </a:r>
            <a:r>
              <a:rPr lang="en-US" dirty="0" err="1"/>
              <a:t>MHz.</a:t>
            </a:r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9805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hangingPunct="0"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R4-2000089, </a:t>
            </a:r>
            <a:r>
              <a:rPr lang="en-US" sz="2800" dirty="0"/>
              <a:t>n65 50MHz AMPR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Qualcomm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hangingPunct="0"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R4-2001210, </a:t>
            </a:r>
            <a:r>
              <a:rPr lang="en-US" sz="2800" dirty="0"/>
              <a:t>Band n65 - Adding Channel BW - UE RF REFSENS, Ericsson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hangingPunct="0"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R4-2001211, </a:t>
            </a:r>
            <a:r>
              <a:rPr lang="en-US" sz="2800" dirty="0"/>
              <a:t>Band n65 - Adding Channel BW - UE RF A-MPR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Ericsson</a:t>
            </a:r>
          </a:p>
          <a:p>
            <a:pPr marL="457200" indent="-457200" hangingPunct="0"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R4-2002710, </a:t>
            </a:r>
            <a:r>
              <a:rPr lang="sv-SE" sz="2800" dirty="0"/>
              <a:t>Email discussion summary for RAN4#94e_#37_NR_n65_BW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hangingPunct="0">
              <a:buFont typeface="+mj-lt"/>
              <a:buAutoNum type="arabicPeriod"/>
            </a:pP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hangingPunct="0">
              <a:buNone/>
            </a:pP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891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3527</TotalTime>
  <Words>368</Words>
  <Application>Microsoft Office PowerPoint</Application>
  <PresentationFormat>On-screen Show (4:3)</PresentationFormat>
  <Paragraphs>163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主题​​</vt:lpstr>
      <vt:lpstr>WF on UE RF requirements for adding channel BW to band n65</vt:lpstr>
      <vt:lpstr>Background</vt:lpstr>
      <vt:lpstr>REFSENS values</vt:lpstr>
      <vt:lpstr>A-MPR</vt:lpstr>
      <vt:lpstr>A-MPR simulation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switching and interruption time for MIMO layer adaption for power saving</dc:title>
  <dc:creator>Dominique Everaere</dc:creator>
  <cp:lastModifiedBy>D. Everaere</cp:lastModifiedBy>
  <cp:revision>204</cp:revision>
  <dcterms:created xsi:type="dcterms:W3CDTF">2019-05-14T22:47:31Z</dcterms:created>
  <dcterms:modified xsi:type="dcterms:W3CDTF">2020-03-02T09:58:46Z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(2)VvgSx70hdhxpEfhLEBMrlfWGLkdcKBMzb/qKuS9fIb4L6ez1bepkTcDS0mghrj5UrClJjXjx
iCSaW1vI+Un1g/Rpj4zdQAED6AKX3ELJy1j6YQ77eM8SPI400QA9sjmLUgfHCZsYxIkSvG/1
oJsitggpsAW54SmOL6Kjr30/ZTMGbeRdBx9zpc5toIwol+c6adpvXygQc+wnxTR7nnmxN+SX
IbLHxqOZCXw7T0qA/L</vt:lpwstr>
  </property>
  <property fmtid="{D5CDD505-2E9C-101B-9397-08002B2CF9AE}" pid="3" name="_2015_ms_pID_7253431">
    <vt:lpwstr>+IvlcIrOZXw0OGYDwZF0wA+MlETxRMHeHbdOMlUxRzFl32BNDstx2U
4Ae8fwAF43jZf+vbEWm4RhHvYympebi55x3LS532N+ojtQxw5l/gfDiYmb8jlTINb8OWgSMc
JWFA4qp16CCjYyE8ZnZnLnoTHcHj4Vfolb/2XfUO9pqarZSCnogKDsaxWwe4hAIH9rmW/IiQ
llhQ2L92I3QewRPv</vt:lpwstr>
  </property>
</Properties>
</file>