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9"/>
  </p:notesMasterIdLst>
  <p:sldIdLst>
    <p:sldId id="280" r:id="rId3"/>
    <p:sldId id="287" r:id="rId4"/>
    <p:sldId id="302" r:id="rId5"/>
    <p:sldId id="303" r:id="rId6"/>
    <p:sldId id="304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7305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6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R4-2002829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#93, a way forward was approved for further discussions about how to enhance spherical coverage requirements [1]</a:t>
            </a:r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/>
          </a:p>
          <a:p>
            <a:pPr lvl="1" hangingPunct="0"/>
            <a:r>
              <a:rPr lang="en-GB" altLang="ko-KR" dirty="0"/>
              <a:t>Contributing factors/parameters for re-evaluating spherical coverage for handheld UE type</a:t>
            </a:r>
          </a:p>
          <a:p>
            <a:pPr lvl="2"/>
            <a:r>
              <a:rPr lang="en-GB" altLang="ko-KR" dirty="0"/>
              <a:t>Most companies view: no more factors to study in Rel16 because multiple panels already studied in Rel-15</a:t>
            </a:r>
          </a:p>
          <a:p>
            <a:pPr lvl="2"/>
            <a:r>
              <a:rPr lang="en-GB" altLang="ko-KR" dirty="0"/>
              <a:t>2 companies view: support to see </a:t>
            </a:r>
            <a:r>
              <a:rPr lang="en-US" altLang="ko-KR" dirty="0"/>
              <a:t>the performance differences with increasing number of panels from previous discussion in Rel-15</a:t>
            </a:r>
            <a:endParaRPr lang="en-GB" altLang="ko-KR" dirty="0"/>
          </a:p>
          <a:p>
            <a:pPr lvl="1" hangingPunct="0"/>
            <a:r>
              <a:rPr lang="en-GB" altLang="ko-KR" dirty="0"/>
              <a:t>Method to specify possible enhancements</a:t>
            </a:r>
          </a:p>
          <a:p>
            <a:pPr lvl="2"/>
            <a:r>
              <a:rPr lang="en-US" altLang="ko-KR" dirty="0"/>
              <a:t>Most companies view: no reason to change the current requirement</a:t>
            </a:r>
            <a:endParaRPr lang="ko-KR" altLang="ko-KR" dirty="0"/>
          </a:p>
          <a:p>
            <a:pPr lvl="2"/>
            <a:r>
              <a:rPr lang="en-US" altLang="ko-KR" dirty="0"/>
              <a:t>2 companies view: support to specify multiple power classes or power requirement for handheld UE</a:t>
            </a:r>
            <a:endParaRPr lang="ko-KR" altLang="ko-KR" dirty="0"/>
          </a:p>
          <a:p>
            <a:pPr lvl="1" hangingPunct="0"/>
            <a:r>
              <a:rPr lang="en-GB" altLang="ko-KR" dirty="0"/>
              <a:t>Work plan for possible enhancements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to focus on seeking contributing factors before deciding on the method to specify possible enhancements</a:t>
            </a:r>
          </a:p>
          <a:p>
            <a:r>
              <a:rPr lang="en-US" altLang="ko-KR" dirty="0"/>
              <a:t>Following option is also agreed </a:t>
            </a:r>
            <a:r>
              <a:rPr lang="en-US" altLang="ko-KR" dirty="0" smtClean="0">
                <a:solidFill>
                  <a:srgbClr val="FF0000"/>
                </a:solidFill>
              </a:rPr>
              <a:t>[</a:t>
            </a:r>
            <a:r>
              <a:rPr lang="en-US" altLang="ko-KR" strike="sngStrike" dirty="0" smtClean="0"/>
              <a:t>as </a:t>
            </a:r>
            <a:r>
              <a:rPr lang="en-US" altLang="ko-KR" strike="sngStrike" dirty="0"/>
              <a:t>a</a:t>
            </a:r>
            <a:r>
              <a:rPr lang="en-US" altLang="ko-KR" strike="sngStrike" dirty="0">
                <a:solidFill>
                  <a:srgbClr val="0000FF"/>
                </a:solidFill>
              </a:rPr>
              <a:t>n option baseline</a:t>
            </a:r>
            <a:r>
              <a:rPr lang="en-US" altLang="ko-KR" strike="sngStrike" dirty="0"/>
              <a:t> to make </a:t>
            </a:r>
            <a:r>
              <a:rPr lang="en-US" altLang="ko-KR" strike="sngStrike" dirty="0" smtClean="0"/>
              <a:t>progress</a:t>
            </a:r>
            <a:r>
              <a:rPr lang="en-US" altLang="ko-KR" dirty="0" smtClean="0">
                <a:solidFill>
                  <a:srgbClr val="FF0000"/>
                </a:solidFill>
              </a:rPr>
              <a:t>]</a:t>
            </a:r>
            <a:r>
              <a:rPr lang="en-US" altLang="ko-KR" dirty="0" smtClean="0"/>
              <a:t> </a:t>
            </a:r>
            <a:r>
              <a:rPr lang="en-US" altLang="ko-KR" dirty="0"/>
              <a:t>for further study in RAN4</a:t>
            </a:r>
          </a:p>
          <a:p>
            <a:pPr lvl="1"/>
            <a:r>
              <a:rPr lang="en-US" altLang="ko-KR" dirty="0"/>
              <a:t>RAN4 continues discussion on new factors, if </a:t>
            </a:r>
            <a:r>
              <a:rPr lang="en-US" altLang="ko-KR" dirty="0" smtClean="0"/>
              <a:t>any, </a:t>
            </a:r>
            <a:r>
              <a:rPr lang="en-US" altLang="ko-KR" dirty="0" smtClean="0">
                <a:solidFill>
                  <a:srgbClr val="FF0000"/>
                </a:solidFill>
              </a:rPr>
              <a:t>which have not been considered </a:t>
            </a:r>
            <a:r>
              <a:rPr lang="en-US" altLang="ko-KR" dirty="0" smtClean="0"/>
              <a:t> </a:t>
            </a:r>
            <a:r>
              <a:rPr lang="en-US" altLang="ko-KR" dirty="0"/>
              <a:t>(see Appendix pages)</a:t>
            </a:r>
          </a:p>
          <a:p>
            <a:r>
              <a:rPr lang="en-US" altLang="ko-KR" dirty="0"/>
              <a:t>Based on the agreements, companies are encouraged to provide views on new factors to help UE performance</a:t>
            </a:r>
          </a:p>
          <a:p>
            <a:r>
              <a:rPr lang="en-US" altLang="ko-KR" strike="dblStrike" dirty="0">
                <a:solidFill>
                  <a:srgbClr val="0000FF"/>
                </a:solidFill>
              </a:rPr>
              <a:t>This topic </a:t>
            </a:r>
            <a:r>
              <a:rPr lang="en-US" altLang="ko-KR" dirty="0">
                <a:solidFill>
                  <a:srgbClr val="0000FF"/>
                </a:solidFill>
              </a:rPr>
              <a:t>The spherical coverage enhancement discussion for PC3 in Rel-16</a:t>
            </a:r>
            <a:r>
              <a:rPr lang="en-US" altLang="ko-KR" strike="sngStrike" dirty="0">
                <a:solidFill>
                  <a:srgbClr val="FF0000"/>
                </a:solidFill>
              </a:rPr>
              <a:t> time frame</a:t>
            </a:r>
            <a:r>
              <a:rPr lang="en-US" altLang="ko-KR" dirty="0">
                <a:solidFill>
                  <a:srgbClr val="0000FF"/>
                </a:solidFill>
              </a:rPr>
              <a:t> </a:t>
            </a:r>
            <a:r>
              <a:rPr lang="en-US" altLang="ko-KR" dirty="0"/>
              <a:t>can be concluded if RAN4 does not reach </a:t>
            </a:r>
            <a:r>
              <a:rPr lang="en-US" altLang="ko-KR" dirty="0" smtClean="0">
                <a:solidFill>
                  <a:srgbClr val="FF0000"/>
                </a:solidFill>
              </a:rPr>
              <a:t>the </a:t>
            </a:r>
            <a:r>
              <a:rPr lang="en-US" altLang="ko-KR" dirty="0" smtClean="0"/>
              <a:t>consensus</a:t>
            </a:r>
            <a:r>
              <a:rPr lang="en-US" altLang="ko-KR" strike="dblStrike" dirty="0" smtClean="0">
                <a:solidFill>
                  <a:srgbClr val="0000FF"/>
                </a:solidFill>
              </a:rPr>
              <a:t> </a:t>
            </a:r>
            <a:r>
              <a:rPr lang="en-US" altLang="ko-KR" strike="dblStrike" dirty="0">
                <a:solidFill>
                  <a:srgbClr val="0000FF"/>
                </a:solidFill>
              </a:rPr>
              <a:t>on new factors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Appendix 1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09547"/>
              </p:ext>
            </p:extLst>
          </p:nvPr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Assumption for spherical coverage considered in Rel-15 [9]</a:t>
            </a:r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/>
              <a:t>Appendix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Contribution captured in section 7.2.1.4 in TR 38.817-01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D71DB-AA47-4BF8-AD8D-1CBF8B79D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7" t="-5467" r="8774"/>
          <a:stretch/>
        </p:blipFill>
        <p:spPr>
          <a:xfrm>
            <a:off x="635512" y="3278144"/>
            <a:ext cx="5530208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CB72611-0A45-42C5-AA26-0A1F758F6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6" r="9882" b="7013"/>
          <a:stretch/>
        </p:blipFill>
        <p:spPr>
          <a:xfrm>
            <a:off x="6479855" y="3276886"/>
            <a:ext cx="4996541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714D2F-FCA6-4171-AC33-E886893A9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234" r="-1458"/>
          <a:stretch/>
        </p:blipFill>
        <p:spPr>
          <a:xfrm>
            <a:off x="635512" y="1997708"/>
            <a:ext cx="7141028" cy="9138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00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2178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R4-1916184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for spherical coverage enhancement for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R4-2000020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[7]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R4-2001495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[8]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R4-20021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b="0" i="0" u="none" strike="dblStrike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Further discussion on Spherical coverage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[9]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R4-1801202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on EIRP CDF for spherical coverage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24586</TotalTime>
  <Words>680</Words>
  <Application>Microsoft Office PowerPoint</Application>
  <PresentationFormat>와이드스크린</PresentationFormat>
  <Paragraphs>202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ＭＳ Ｐゴシック</vt:lpstr>
      <vt:lpstr>맑은 고딕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프레젠테이션</vt:lpstr>
      <vt:lpstr>PowerPoint 프레젠테이션</vt:lpstr>
      <vt:lpstr>Appendix 1 </vt:lpstr>
      <vt:lpstr>Appendix 2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Taekhoon KIM</cp:lastModifiedBy>
  <cp:revision>454</cp:revision>
  <dcterms:created xsi:type="dcterms:W3CDTF">2017-05-16T04:27:47Z</dcterms:created>
  <dcterms:modified xsi:type="dcterms:W3CDTF">2020-03-05T00:03:06Z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