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  <p:sldMasterId id="2147483660" r:id="rId2"/>
  </p:sldMasterIdLst>
  <p:notesMasterIdLst>
    <p:notesMasterId r:id="rId9"/>
  </p:notesMasterIdLst>
  <p:sldIdLst>
    <p:sldId id="280" r:id="rId3"/>
    <p:sldId id="287" r:id="rId4"/>
    <p:sldId id="302" r:id="rId5"/>
    <p:sldId id="303" r:id="rId6"/>
    <p:sldId id="304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5" autoAdjust="0"/>
    <p:restoredTop sz="90158" autoAdjust="0"/>
  </p:normalViewPr>
  <p:slideViewPr>
    <p:cSldViewPr snapToGrid="0">
      <p:cViewPr varScale="1">
        <p:scale>
          <a:sx n="131" d="100"/>
          <a:sy n="131" d="100"/>
        </p:scale>
        <p:origin x="42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95508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7305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6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5874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GB" altLang="ko-KR" b="1" dirty="0"/>
              <a:t>WF on spherical coverage improvements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Samsung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R4-2002829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</a:t>
            </a:r>
          </a:p>
          <a:p>
            <a:r>
              <a:rPr lang="en-GB" altLang="ko-KR" b="1" dirty="0"/>
              <a:t>Electronic Meeting, Feb.24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– Mar.6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2020</a:t>
            </a:r>
            <a:endParaRPr lang="en-GB" b="1" dirty="0"/>
          </a:p>
          <a:p>
            <a:r>
              <a:rPr lang="en-GB" b="1" dirty="0"/>
              <a:t>Agenda: 8.14.1.9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0" y="1341477"/>
            <a:ext cx="12306299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In RAN4 #93, a way forward was approved for further discussions about how to enhance spherical coverage requirements [1]</a:t>
            </a:r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>
                <a:solidFill>
                  <a:prstClr val="black"/>
                </a:solidFill>
              </a:rPr>
              <a:t>Following topics are discussed in RAN4#94-e for spherical coverage requirements of Rel-16 based on input contributions [2-8]</a:t>
            </a:r>
            <a:endParaRPr lang="en-GB" altLang="ko-KR" dirty="0"/>
          </a:p>
          <a:p>
            <a:pPr lvl="1" hangingPunct="0"/>
            <a:r>
              <a:rPr lang="en-GB" altLang="ko-KR" dirty="0"/>
              <a:t>Contributing factors/parameters for re-evaluating spherical coverage for handheld UE type</a:t>
            </a:r>
          </a:p>
          <a:p>
            <a:pPr lvl="2"/>
            <a:r>
              <a:rPr lang="en-GB" altLang="ko-KR" dirty="0">
                <a:solidFill>
                  <a:srgbClr val="FF0000"/>
                </a:solidFill>
              </a:rPr>
              <a:t>Most companies </a:t>
            </a:r>
            <a:r>
              <a:rPr lang="en-GB" altLang="ko-KR" dirty="0" err="1">
                <a:solidFill>
                  <a:srgbClr val="0000FF"/>
                </a:solidFill>
              </a:rPr>
              <a:t>view</a:t>
            </a:r>
            <a:r>
              <a:rPr lang="en-GB" altLang="ko-KR" strike="dblStrike" dirty="0" err="1">
                <a:solidFill>
                  <a:srgbClr val="0000FF"/>
                </a:solidFill>
              </a:rPr>
              <a:t>see</a:t>
            </a:r>
            <a:r>
              <a:rPr lang="en-GB" altLang="ko-KR" dirty="0">
                <a:solidFill>
                  <a:srgbClr val="0000FF"/>
                </a:solidFill>
              </a:rPr>
              <a:t>: there is</a:t>
            </a:r>
            <a:r>
              <a:rPr lang="en-GB" altLang="ko-KR" dirty="0">
                <a:solidFill>
                  <a:srgbClr val="FF0000"/>
                </a:solidFill>
              </a:rPr>
              <a:t> no more factors to study </a:t>
            </a:r>
            <a:r>
              <a:rPr lang="en-GB" altLang="ko-KR" dirty="0">
                <a:solidFill>
                  <a:srgbClr val="0000FF"/>
                </a:solidFill>
              </a:rPr>
              <a:t>in Rel16</a:t>
            </a:r>
            <a:r>
              <a:rPr lang="en-GB" altLang="ko-KR" strike="dblStrike" dirty="0">
                <a:solidFill>
                  <a:srgbClr val="0000FF"/>
                </a:solidFill>
              </a:rPr>
              <a:t>,</a:t>
            </a:r>
            <a:r>
              <a:rPr lang="en-GB" altLang="ko-KR" dirty="0">
                <a:solidFill>
                  <a:srgbClr val="FF0000"/>
                </a:solidFill>
              </a:rPr>
              <a:t> because multiple panels already studied in Rel-15</a:t>
            </a:r>
          </a:p>
          <a:p>
            <a:pPr lvl="2"/>
            <a:r>
              <a:rPr lang="en-GB" altLang="ko-KR" dirty="0">
                <a:solidFill>
                  <a:srgbClr val="FF0000"/>
                </a:solidFill>
              </a:rPr>
              <a:t>2 companies </a:t>
            </a:r>
            <a:r>
              <a:rPr lang="en-GB" altLang="ko-KR" dirty="0">
                <a:solidFill>
                  <a:srgbClr val="0000FF"/>
                </a:solidFill>
              </a:rPr>
              <a:t>view:</a:t>
            </a:r>
            <a:r>
              <a:rPr lang="en-GB" altLang="ko-KR" dirty="0">
                <a:solidFill>
                  <a:srgbClr val="FF0000"/>
                </a:solidFill>
              </a:rPr>
              <a:t> support to see </a:t>
            </a:r>
            <a:r>
              <a:rPr lang="en-US" altLang="ko-KR" dirty="0">
                <a:solidFill>
                  <a:srgbClr val="FF0000"/>
                </a:solidFill>
              </a:rPr>
              <a:t>the performance differences with increasing number of panels from previous discussion in Rel-15</a:t>
            </a:r>
            <a:endParaRPr lang="en-GB" altLang="ko-KR" dirty="0">
              <a:solidFill>
                <a:srgbClr val="FF0000"/>
              </a:solidFill>
            </a:endParaRPr>
          </a:p>
          <a:p>
            <a:pPr lvl="1" hangingPunct="0"/>
            <a:r>
              <a:rPr lang="en-GB" altLang="ko-KR" dirty="0"/>
              <a:t>Method to specify possible enhancements</a:t>
            </a:r>
          </a:p>
          <a:p>
            <a:pPr lvl="2"/>
            <a:r>
              <a:rPr lang="en-US" altLang="ko-KR" dirty="0">
                <a:solidFill>
                  <a:srgbClr val="FF0000"/>
                </a:solidFill>
              </a:rPr>
              <a:t>Most companies see no reason to change the current requirement</a:t>
            </a:r>
            <a:endParaRPr lang="ko-KR" altLang="ko-KR" dirty="0">
              <a:solidFill>
                <a:srgbClr val="FF0000"/>
              </a:solidFill>
            </a:endParaRPr>
          </a:p>
          <a:p>
            <a:pPr lvl="2"/>
            <a:r>
              <a:rPr lang="en-US" altLang="ko-KR" dirty="0">
                <a:solidFill>
                  <a:srgbClr val="FF0000"/>
                </a:solidFill>
              </a:rPr>
              <a:t>2 companies support to specify multiple power classes </a:t>
            </a:r>
            <a:r>
              <a:rPr lang="en-US" altLang="ko-KR" dirty="0">
                <a:solidFill>
                  <a:srgbClr val="0000FF"/>
                </a:solidFill>
              </a:rPr>
              <a:t>or power requirement</a:t>
            </a:r>
            <a:r>
              <a:rPr lang="en-US" altLang="ko-KR" dirty="0">
                <a:solidFill>
                  <a:srgbClr val="FF0000"/>
                </a:solidFill>
              </a:rPr>
              <a:t> for handheld UE</a:t>
            </a:r>
            <a:endParaRPr lang="ko-KR" altLang="ko-KR" dirty="0">
              <a:solidFill>
                <a:srgbClr val="FF0000"/>
              </a:solidFill>
            </a:endParaRPr>
          </a:p>
          <a:p>
            <a:pPr lvl="1" hangingPunct="0"/>
            <a:r>
              <a:rPr lang="en-GB" altLang="ko-KR" dirty="0"/>
              <a:t>Work plan for possible enhancements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RAN4 agrees to focus on seeking contributing factors before deciding on the method to specify possible enhancements</a:t>
            </a:r>
          </a:p>
          <a:p>
            <a:r>
              <a:rPr lang="en-US" altLang="ko-KR" dirty="0"/>
              <a:t>Following option</a:t>
            </a:r>
            <a:r>
              <a:rPr lang="en-US" altLang="ko-KR" dirty="0">
                <a:solidFill>
                  <a:srgbClr val="FF0000"/>
                </a:solidFill>
              </a:rPr>
              <a:t> is also agreed </a:t>
            </a:r>
            <a:r>
              <a:rPr lang="en-US" altLang="ko-KR" dirty="0"/>
              <a:t>as a baseline to make progress </a:t>
            </a:r>
            <a:r>
              <a:rPr lang="en-US" altLang="ko-KR" dirty="0">
                <a:solidFill>
                  <a:srgbClr val="FF0000"/>
                </a:solidFill>
              </a:rPr>
              <a:t>for further study in RAN4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RAN4 continues discussion on new factors, if any</a:t>
            </a:r>
          </a:p>
          <a:p>
            <a:pPr lvl="1"/>
            <a:r>
              <a:rPr lang="en-US" altLang="ko-KR" strike="dblStrike" dirty="0">
                <a:solidFill>
                  <a:srgbClr val="0000FF"/>
                </a:solidFill>
              </a:rPr>
              <a:t>Factors considered in Rel-15 is captured in Appendix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Based on the agreements, companies are encouraged to provide views </a:t>
            </a:r>
            <a:r>
              <a:rPr lang="en-US" altLang="ko-KR" strike="dblStrike" dirty="0">
                <a:solidFill>
                  <a:srgbClr val="0000FF"/>
                </a:solidFill>
              </a:rPr>
              <a:t>focusing </a:t>
            </a:r>
            <a:r>
              <a:rPr lang="en-US" altLang="ko-KR" dirty="0">
                <a:solidFill>
                  <a:srgbClr val="FF0000"/>
                </a:solidFill>
              </a:rPr>
              <a:t>on new factors to help UE performance</a:t>
            </a:r>
          </a:p>
          <a:p>
            <a:r>
              <a:rPr lang="en-US" altLang="ko-KR" dirty="0">
                <a:solidFill>
                  <a:srgbClr val="7030A0"/>
                </a:solidFill>
              </a:rPr>
              <a:t>This topic can be concluded if RAN4 does not reach consensus on new factors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113178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prstClr val="black"/>
                </a:solidFill>
              </a:rPr>
              <a:t>Appendix 1 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54003" y="1895473"/>
          <a:ext cx="11747501" cy="4572000"/>
        </p:xfrm>
        <a:graphic>
          <a:graphicData uri="http://schemas.openxmlformats.org/drawingml/2006/table">
            <a:tbl>
              <a:tblPr/>
              <a:tblGrid>
                <a:gridCol w="2550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194675228"/>
                    </a:ext>
                  </a:extLst>
                </a:gridCol>
                <a:gridCol w="1769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248"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Assumptions5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Frequency 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 in an antenna module/set</a:t>
                      </a:r>
                      <a:b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(# of patches, # of dipoles, etc.)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module/set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</a:t>
                      </a:r>
                      <a:r>
                        <a:rPr lang="en-US" altLang="zh-TW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UV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test points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test point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Beam phase shifter controller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degree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beam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type (patch, dipole, or both)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module/set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location (front, back, top-side, left-side, right-side, bottom-side)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combination of the lists are not precluded.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Front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This information is meaningful only if it’s the same with the material which covers antennas. 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Back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 cover / Frame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Device size (WxHxD)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cm3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This is for information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Display panel – Full (Y)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 Partial (N)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7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Bezel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odule can’t be placed outer edge of UE to secure mechanical reliability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Assumption for spherical coverage considered in Rel-15 [9]</a:t>
            </a:r>
          </a:p>
        </p:txBody>
      </p:sp>
    </p:spTree>
    <p:extLst>
      <p:ext uri="{BB962C8B-B14F-4D97-AF65-F5344CB8AC3E}">
        <p14:creationId xmlns:p14="http://schemas.microsoft.com/office/powerpoint/2010/main" val="269089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Appendix 2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rgbClr val="0000FF"/>
                </a:solidFill>
              </a:rPr>
              <a:t>Contribution captured in section 7.2.1.4 in TR 38.817-01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F5D71DB-AA47-4BF8-AD8D-1CBF8B79DB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57" t="-5467" r="8774"/>
          <a:stretch/>
        </p:blipFill>
        <p:spPr>
          <a:xfrm>
            <a:off x="635512" y="3278144"/>
            <a:ext cx="5530208" cy="3463333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CB72611-0A45-42C5-AA26-0A1F758F61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16" r="9882" b="7013"/>
          <a:stretch/>
        </p:blipFill>
        <p:spPr>
          <a:xfrm>
            <a:off x="6479855" y="3276886"/>
            <a:ext cx="4996541" cy="3463333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A714D2F-FCA6-4171-AC33-E886893A93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234" r="-1458"/>
          <a:stretch/>
        </p:blipFill>
        <p:spPr>
          <a:xfrm>
            <a:off x="635512" y="1997708"/>
            <a:ext cx="7141028" cy="913845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49001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62178"/>
              </p:ext>
            </p:extLst>
          </p:nvPr>
        </p:nvGraphicFramePr>
        <p:xfrm>
          <a:off x="876835" y="1507808"/>
          <a:ext cx="10438331" cy="41701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2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01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Tdoc #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Title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Source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R4-1916184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WF for spherical coverage enhancement for FR2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42449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R4-2000020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Views on PC3 spherical coverage requirements in Rel-16 and beyond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[3]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R4-2000317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on spherical coverage improvement for Rel-16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[4]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R4-2000750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spherical coverage enhancement for PC3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vivo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[5]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R4-2000956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potential spherical coverage enhancements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[6]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R4-2001233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spherical coverage enhancement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OPPO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[7]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R4-2001495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Views on improvement to spherical coverage requirements for PC3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Sony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4411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[8]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R4-20021</a:t>
                      </a:r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600" b="0" i="0" u="none" strike="dblStrike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Further discussion on Spherical coverage enhancement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NTT DOCOMO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0800998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[9]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R4-1801202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WF on EIRP CDF for spherical coverage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009553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562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24479</TotalTime>
  <Words>698</Words>
  <Application>Microsoft Macintosh PowerPoint</Application>
  <PresentationFormat>Widescreen</PresentationFormat>
  <Paragraphs>203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맑은 고딕</vt:lpstr>
      <vt:lpstr>ＭＳ Ｐゴシック</vt:lpstr>
      <vt:lpstr>Arial</vt:lpstr>
      <vt:lpstr>Calibri</vt:lpstr>
      <vt:lpstr>Calibri Light</vt:lpstr>
      <vt:lpstr>Office Theme</vt:lpstr>
      <vt:lpstr>1_Office Theme</vt:lpstr>
      <vt:lpstr>WF on spherical coverage improvements</vt:lpstr>
      <vt:lpstr>PowerPoint Presentation</vt:lpstr>
      <vt:lpstr>PowerPoint Presentation</vt:lpstr>
      <vt:lpstr>Appendix 1 </vt:lpstr>
      <vt:lpstr>Appendix 2 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Toliy Ioffe</cp:lastModifiedBy>
  <cp:revision>446</cp:revision>
  <dcterms:created xsi:type="dcterms:W3CDTF">2017-05-16T04:27:47Z</dcterms:created>
  <dcterms:modified xsi:type="dcterms:W3CDTF">2020-03-04T13:58:07Z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</Properties>
</file>