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1">
  <p:sldMasterIdLst>
    <p:sldMasterId id="2147483648" r:id="rId1"/>
    <p:sldMasterId id="2147483660" r:id="rId2"/>
  </p:sldMasterIdLst>
  <p:notesMasterIdLst>
    <p:notesMasterId r:id="rId8"/>
  </p:notesMasterIdLst>
  <p:sldIdLst>
    <p:sldId id="280" r:id="rId3"/>
    <p:sldId id="287" r:id="rId4"/>
    <p:sldId id="302" r:id="rId5"/>
    <p:sldId id="303" r:id="rId6"/>
    <p:sldId id="29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1" autoAdjust="0"/>
    <p:restoredTop sz="90158" autoAdjust="0"/>
  </p:normalViewPr>
  <p:slideViewPr>
    <p:cSldViewPr snapToGrid="0">
      <p:cViewPr varScale="1">
        <p:scale>
          <a:sx n="120" d="100"/>
          <a:sy n="120" d="100"/>
        </p:scale>
        <p:origin x="24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2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008577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3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008577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4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955083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5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15874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03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54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638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0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16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38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036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6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14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43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6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1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GB" altLang="ko-KR" b="1" dirty="0"/>
              <a:t>WF on spherical coverage improvements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Samsung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R4-2002829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4297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</a:t>
            </a:r>
            <a:r>
              <a:rPr lang="en-GB" b="1" dirty="0" smtClean="0"/>
              <a:t>#94-e</a:t>
            </a:r>
            <a:endParaRPr lang="en-GB" b="1" dirty="0"/>
          </a:p>
          <a:p>
            <a:r>
              <a:rPr lang="en-GB" altLang="ko-KR" b="1" dirty="0"/>
              <a:t>Electronic Meeting, Feb.24</a:t>
            </a:r>
            <a:r>
              <a:rPr lang="en-GB" altLang="ko-KR" b="1" baseline="30000" dirty="0"/>
              <a:t>th</a:t>
            </a:r>
            <a:r>
              <a:rPr lang="en-GB" altLang="ko-KR" b="1" dirty="0"/>
              <a:t> – Mar.6</a:t>
            </a:r>
            <a:r>
              <a:rPr lang="en-GB" altLang="ko-KR" b="1" baseline="30000" dirty="0"/>
              <a:t>th</a:t>
            </a:r>
            <a:r>
              <a:rPr lang="en-GB" altLang="ko-KR" b="1" dirty="0"/>
              <a:t> 2020</a:t>
            </a:r>
            <a:endParaRPr lang="en-GB" b="1" dirty="0"/>
          </a:p>
          <a:p>
            <a:r>
              <a:rPr lang="en-GB" b="1" dirty="0"/>
              <a:t>Agenda: </a:t>
            </a:r>
            <a:r>
              <a:rPr lang="en-GB" b="1" dirty="0" smtClean="0"/>
              <a:t>8.14.1.9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smtClean="0"/>
              <a:t>In RAN4 </a:t>
            </a:r>
            <a:r>
              <a:rPr lang="en-GB" altLang="ko-KR" dirty="0"/>
              <a:t>#</a:t>
            </a:r>
            <a:r>
              <a:rPr lang="en-GB" altLang="ko-KR" dirty="0" smtClean="0"/>
              <a:t>93, a </a:t>
            </a:r>
            <a:r>
              <a:rPr lang="en-GB" altLang="ko-KR" dirty="0"/>
              <a:t>way forward </a:t>
            </a:r>
            <a:r>
              <a:rPr lang="en-GB" altLang="ko-KR" dirty="0" smtClean="0"/>
              <a:t>was approved for further discussions about how to enhance spherical coverage requirements [1]</a:t>
            </a:r>
            <a:endParaRPr lang="en-US" altLang="ko-KR" dirty="0" smtClean="0">
              <a:solidFill>
                <a:prstClr val="black"/>
              </a:solidFill>
            </a:endParaRPr>
          </a:p>
          <a:p>
            <a:r>
              <a:rPr lang="en-US" altLang="ko-KR" dirty="0" smtClean="0">
                <a:solidFill>
                  <a:prstClr val="black"/>
                </a:solidFill>
              </a:rPr>
              <a:t>Following topics are discussed in RAN4#94-e for spherical coverage requirements of Rel-16 based on input contributions [2-8]</a:t>
            </a:r>
            <a:endParaRPr lang="en-GB" altLang="ko-KR" dirty="0" smtClean="0"/>
          </a:p>
          <a:p>
            <a:pPr lvl="1" hangingPunct="0"/>
            <a:r>
              <a:rPr lang="en-GB" altLang="ko-KR" dirty="0" smtClean="0"/>
              <a:t>Contributing </a:t>
            </a:r>
            <a:r>
              <a:rPr lang="en-GB" altLang="ko-KR" dirty="0"/>
              <a:t>factors/parameters for re-evaluating spherical coverage for handheld UE </a:t>
            </a:r>
            <a:r>
              <a:rPr lang="en-GB" altLang="ko-KR" dirty="0" smtClean="0"/>
              <a:t>type</a:t>
            </a:r>
          </a:p>
          <a:p>
            <a:pPr lvl="2"/>
            <a:r>
              <a:rPr lang="en-GB" altLang="ko-KR" dirty="0" smtClean="0">
                <a:solidFill>
                  <a:srgbClr val="FF0000"/>
                </a:solidFill>
              </a:rPr>
              <a:t>Most </a:t>
            </a:r>
            <a:r>
              <a:rPr lang="en-GB" altLang="ko-KR" dirty="0">
                <a:solidFill>
                  <a:srgbClr val="FF0000"/>
                </a:solidFill>
              </a:rPr>
              <a:t>companies see no more factors to study, because multiple panels already studied in Rel-15</a:t>
            </a:r>
            <a:endParaRPr lang="en-GB" altLang="ko-KR" dirty="0" smtClean="0">
              <a:solidFill>
                <a:srgbClr val="FF0000"/>
              </a:solidFill>
            </a:endParaRPr>
          </a:p>
          <a:p>
            <a:pPr lvl="2"/>
            <a:r>
              <a:rPr lang="en-GB" altLang="ko-KR" dirty="0" smtClean="0">
                <a:solidFill>
                  <a:srgbClr val="FF0000"/>
                </a:solidFill>
              </a:rPr>
              <a:t>2 </a:t>
            </a:r>
            <a:r>
              <a:rPr lang="en-GB" altLang="ko-KR" dirty="0">
                <a:solidFill>
                  <a:srgbClr val="FF0000"/>
                </a:solidFill>
              </a:rPr>
              <a:t>companies support </a:t>
            </a:r>
            <a:r>
              <a:rPr lang="en-GB" altLang="ko-KR" dirty="0" smtClean="0">
                <a:solidFill>
                  <a:srgbClr val="FF0000"/>
                </a:solidFill>
              </a:rPr>
              <a:t>to see </a:t>
            </a:r>
            <a:r>
              <a:rPr lang="en-US" altLang="ko-KR" dirty="0">
                <a:solidFill>
                  <a:srgbClr val="FF0000"/>
                </a:solidFill>
              </a:rPr>
              <a:t>the </a:t>
            </a:r>
            <a:r>
              <a:rPr lang="en-US" altLang="ko-KR" dirty="0" smtClean="0">
                <a:solidFill>
                  <a:srgbClr val="FF0000"/>
                </a:solidFill>
              </a:rPr>
              <a:t>performance </a:t>
            </a:r>
            <a:r>
              <a:rPr lang="en-US" altLang="ko-KR" dirty="0">
                <a:solidFill>
                  <a:srgbClr val="FF0000"/>
                </a:solidFill>
              </a:rPr>
              <a:t>differences with increasing number of </a:t>
            </a:r>
            <a:r>
              <a:rPr lang="en-US" altLang="ko-KR" dirty="0" smtClean="0">
                <a:solidFill>
                  <a:srgbClr val="FF0000"/>
                </a:solidFill>
              </a:rPr>
              <a:t>panels from previous discussion in Rel-15</a:t>
            </a:r>
            <a:endParaRPr lang="en-GB" altLang="ko-KR" dirty="0">
              <a:solidFill>
                <a:srgbClr val="FF0000"/>
              </a:solidFill>
            </a:endParaRPr>
          </a:p>
          <a:p>
            <a:pPr lvl="1" hangingPunct="0"/>
            <a:r>
              <a:rPr lang="en-GB" altLang="ko-KR" dirty="0" smtClean="0"/>
              <a:t>Method </a:t>
            </a:r>
            <a:r>
              <a:rPr lang="en-GB" altLang="ko-KR" dirty="0"/>
              <a:t>to specify possible </a:t>
            </a:r>
            <a:r>
              <a:rPr lang="en-GB" altLang="ko-KR" dirty="0" smtClean="0"/>
              <a:t>enhancements</a:t>
            </a:r>
          </a:p>
          <a:p>
            <a:pPr lvl="2"/>
            <a:r>
              <a:rPr lang="en-US" altLang="ko-KR" dirty="0" smtClean="0">
                <a:solidFill>
                  <a:srgbClr val="FF0000"/>
                </a:solidFill>
              </a:rPr>
              <a:t>Most </a:t>
            </a:r>
            <a:r>
              <a:rPr lang="en-US" altLang="ko-KR" dirty="0">
                <a:solidFill>
                  <a:srgbClr val="FF0000"/>
                </a:solidFill>
              </a:rPr>
              <a:t>companies </a:t>
            </a:r>
            <a:r>
              <a:rPr lang="en-US" altLang="ko-KR" dirty="0" smtClean="0">
                <a:solidFill>
                  <a:srgbClr val="FF0000"/>
                </a:solidFill>
              </a:rPr>
              <a:t>see no </a:t>
            </a:r>
            <a:r>
              <a:rPr lang="en-US" altLang="ko-KR" dirty="0">
                <a:solidFill>
                  <a:srgbClr val="FF0000"/>
                </a:solidFill>
              </a:rPr>
              <a:t>reason to change the current </a:t>
            </a:r>
            <a:r>
              <a:rPr lang="en-US" altLang="ko-KR" dirty="0" smtClean="0">
                <a:solidFill>
                  <a:srgbClr val="FF0000"/>
                </a:solidFill>
              </a:rPr>
              <a:t>requirement</a:t>
            </a:r>
            <a:endParaRPr lang="ko-KR" altLang="ko-KR" dirty="0">
              <a:solidFill>
                <a:srgbClr val="FF0000"/>
              </a:solidFill>
            </a:endParaRPr>
          </a:p>
          <a:p>
            <a:pPr lvl="2"/>
            <a:r>
              <a:rPr lang="en-US" altLang="ko-KR" dirty="0" smtClean="0">
                <a:solidFill>
                  <a:srgbClr val="FF0000"/>
                </a:solidFill>
              </a:rPr>
              <a:t>2 companies support to specify multiple </a:t>
            </a:r>
            <a:r>
              <a:rPr lang="en-US" altLang="ko-KR" dirty="0">
                <a:solidFill>
                  <a:srgbClr val="FF0000"/>
                </a:solidFill>
              </a:rPr>
              <a:t>power classes </a:t>
            </a:r>
            <a:r>
              <a:rPr lang="en-US" altLang="ko-KR" dirty="0" smtClean="0">
                <a:solidFill>
                  <a:srgbClr val="FF0000"/>
                </a:solidFill>
              </a:rPr>
              <a:t>for handheld UE</a:t>
            </a:r>
            <a:endParaRPr lang="ko-KR" altLang="ko-KR" dirty="0">
              <a:solidFill>
                <a:srgbClr val="FF0000"/>
              </a:solidFill>
            </a:endParaRPr>
          </a:p>
          <a:p>
            <a:pPr lvl="1" hangingPunct="0"/>
            <a:r>
              <a:rPr lang="en-GB" altLang="ko-KR" dirty="0"/>
              <a:t>Work plan for possible </a:t>
            </a:r>
            <a:r>
              <a:rPr lang="en-GB" altLang="ko-KR" dirty="0" smtClean="0"/>
              <a:t>enhancements</a:t>
            </a:r>
            <a:endParaRPr lang="en-GB" altLang="ko-K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1277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68632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RAN4 agrees to focus on seeking contributing factors before deciding on the method to </a:t>
            </a:r>
            <a:r>
              <a:rPr lang="en-US" altLang="ko-KR" dirty="0"/>
              <a:t>specify possible enhancements</a:t>
            </a:r>
          </a:p>
          <a:p>
            <a:r>
              <a:rPr lang="en-US" altLang="ko-KR" dirty="0" smtClean="0"/>
              <a:t>Following option</a:t>
            </a:r>
            <a:r>
              <a:rPr lang="en-US" altLang="ko-KR" dirty="0" smtClean="0">
                <a:solidFill>
                  <a:srgbClr val="FF0000"/>
                </a:solidFill>
              </a:rPr>
              <a:t> is also agreed </a:t>
            </a:r>
            <a:r>
              <a:rPr lang="en-US" altLang="ko-KR" dirty="0" smtClean="0"/>
              <a:t>as a baseline to </a:t>
            </a:r>
            <a:r>
              <a:rPr lang="en-US" altLang="ko-KR" dirty="0" smtClean="0"/>
              <a:t>make </a:t>
            </a:r>
            <a:r>
              <a:rPr lang="en-US" altLang="ko-KR" dirty="0"/>
              <a:t>progress </a:t>
            </a:r>
            <a:r>
              <a:rPr lang="en-US" altLang="ko-KR" dirty="0">
                <a:solidFill>
                  <a:srgbClr val="FF0000"/>
                </a:solidFill>
              </a:rPr>
              <a:t>for further </a:t>
            </a:r>
            <a:r>
              <a:rPr lang="en-US" altLang="ko-KR" dirty="0" smtClean="0">
                <a:solidFill>
                  <a:srgbClr val="FF0000"/>
                </a:solidFill>
              </a:rPr>
              <a:t>study in RAN4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RAN4 </a:t>
            </a:r>
            <a:r>
              <a:rPr lang="en-US" altLang="ko-KR" dirty="0" smtClean="0">
                <a:solidFill>
                  <a:srgbClr val="FF0000"/>
                </a:solidFill>
              </a:rPr>
              <a:t>continues discussion </a:t>
            </a:r>
            <a:r>
              <a:rPr lang="en-US" altLang="ko-KR" dirty="0" smtClean="0">
                <a:solidFill>
                  <a:srgbClr val="FF0000"/>
                </a:solidFill>
              </a:rPr>
              <a:t>on </a:t>
            </a:r>
            <a:r>
              <a:rPr lang="en-US" altLang="ko-KR" dirty="0">
                <a:solidFill>
                  <a:srgbClr val="FF0000"/>
                </a:solidFill>
              </a:rPr>
              <a:t>new </a:t>
            </a:r>
            <a:r>
              <a:rPr lang="en-US" altLang="ko-KR" dirty="0" smtClean="0">
                <a:solidFill>
                  <a:srgbClr val="FF0000"/>
                </a:solidFill>
              </a:rPr>
              <a:t>factors, if any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Factors considered in Rel-15 is captured in </a:t>
            </a:r>
            <a:r>
              <a:rPr lang="en-US" altLang="ko-KR" dirty="0" smtClean="0">
                <a:solidFill>
                  <a:srgbClr val="FF0000"/>
                </a:solidFill>
              </a:rPr>
              <a:t>Appendix</a:t>
            </a:r>
            <a:endParaRPr lang="en-US" altLang="ko-KR" dirty="0">
              <a:solidFill>
                <a:srgbClr val="FF0000"/>
              </a:solidFill>
            </a:endParaRPr>
          </a:p>
          <a:p>
            <a:r>
              <a:rPr lang="en-US" altLang="ko-KR" dirty="0" smtClean="0">
                <a:solidFill>
                  <a:srgbClr val="FF0000"/>
                </a:solidFill>
              </a:rPr>
              <a:t>Based on the agreements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en-US" altLang="ko-KR" dirty="0" smtClean="0">
                <a:solidFill>
                  <a:srgbClr val="FF0000"/>
                </a:solidFill>
              </a:rPr>
              <a:t>companies </a:t>
            </a:r>
            <a:r>
              <a:rPr lang="en-US" altLang="ko-KR" dirty="0">
                <a:solidFill>
                  <a:srgbClr val="FF0000"/>
                </a:solidFill>
              </a:rPr>
              <a:t>are </a:t>
            </a:r>
            <a:r>
              <a:rPr lang="en-US" altLang="ko-KR" dirty="0" smtClean="0">
                <a:solidFill>
                  <a:srgbClr val="FF0000"/>
                </a:solidFill>
              </a:rPr>
              <a:t>encouraged </a:t>
            </a:r>
            <a:r>
              <a:rPr lang="en-US" altLang="ko-KR" dirty="0">
                <a:solidFill>
                  <a:srgbClr val="FF0000"/>
                </a:solidFill>
              </a:rPr>
              <a:t>to </a:t>
            </a:r>
            <a:r>
              <a:rPr lang="en-US" altLang="ko-KR" dirty="0" smtClean="0">
                <a:solidFill>
                  <a:srgbClr val="FF0000"/>
                </a:solidFill>
              </a:rPr>
              <a:t>provide views focusing on new factors to help UE performance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Way </a:t>
            </a:r>
            <a:r>
              <a:rPr lang="en-US" dirty="0" smtClean="0">
                <a:solidFill>
                  <a:prstClr val="black"/>
                </a:solidFill>
              </a:rPr>
              <a:t>Forward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78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9442"/>
            <a:ext cx="10515600" cy="74670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prstClr val="black"/>
                </a:solidFill>
              </a:rPr>
              <a:t>Appendix 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254003" y="1895473"/>
          <a:ext cx="11747501" cy="4572000"/>
        </p:xfrm>
        <a:graphic>
          <a:graphicData uri="http://schemas.openxmlformats.org/drawingml/2006/table">
            <a:tbl>
              <a:tblPr/>
              <a:tblGrid>
                <a:gridCol w="2550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194675228"/>
                    </a:ext>
                  </a:extLst>
                </a:gridCol>
                <a:gridCol w="1769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248">
                <a:tc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Assumptions5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Frequency range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# of antenna in an antenna module/set</a:t>
                      </a:r>
                      <a:b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(# of patches, # of dipoles, etc.)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Depends on the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current implementation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# of antenna</a:t>
                      </a:r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module/set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 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Finite </a:t>
                      </a:r>
                      <a:r>
                        <a:rPr lang="en-US" altLang="zh-TW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UV</a:t>
                      </a:r>
                      <a:r>
                        <a:rPr lang="zh-TW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test points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Y/N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Finite test point shall be the baseline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Beam phase shifter controller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degree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Finite beam shall be the baseline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Antenna type (patch, dipole, or both)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Depends on the</a:t>
                      </a:r>
                      <a:r>
                        <a:rPr lang="en-US" altLang="ko-KR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current implementation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Antenna module/set</a:t>
                      </a:r>
                      <a:r>
                        <a:rPr lang="zh-TW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location (front, back, top-side, left-side, right-side, bottom-side)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/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/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Top &amp; Bottom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Left &amp; Right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Left &amp; Right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combination of the lists are not precluded.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Front cover (Plastic, Glass, Ceramic, Metal)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This information is meaningful only if it’s the same with the material which covers antennas. 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Back cover (Plastic, Glass, Ceramic, Metal)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 cover / Frame (Plastic, Glass, Ceramic, Metal)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Device size (WxHxD)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cm3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This is for information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Display panel – Full (Y)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or Partial (N)</a:t>
                      </a: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Y/N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7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Bezel Margin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en-US" altLang="ko-KR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odule can’t be placed outer edge of UE to secure mechanical reliability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Assumption for spherical coverage considered in Rel-15 </a:t>
            </a:r>
            <a:r>
              <a:rPr lang="en-US" altLang="ko-KR" dirty="0" smtClean="0"/>
              <a:t>[9]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90897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469704"/>
              </p:ext>
            </p:extLst>
          </p:nvPr>
        </p:nvGraphicFramePr>
        <p:xfrm>
          <a:off x="876835" y="1507808"/>
          <a:ext cx="10438331" cy="41701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429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3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1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018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Tdoc #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Title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Source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[1]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R4-1916184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WF for spherical coverage enhancement for FR2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34244901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[2]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R4-2000020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Views on PC3 spherical coverage requirements in Rel-16 and beyond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altLang="ko-K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 smtClean="0">
                          <a:effectLst/>
                          <a:latin typeface="+mn-lt"/>
                        </a:rPr>
                        <a:t>[3]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 smtClean="0">
                          <a:latin typeface="+mn-lt"/>
                        </a:rPr>
                        <a:t>R4-2000317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 on spherical coverage improvement for Rel-16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Samsung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 smtClean="0">
                          <a:effectLst/>
                          <a:latin typeface="+mn-lt"/>
                        </a:rPr>
                        <a:t>[4]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 smtClean="0">
                          <a:latin typeface="+mn-lt"/>
                        </a:rPr>
                        <a:t>R4-2000750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Views on spherical coverage enhancement for PC3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vivo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 smtClean="0">
                          <a:effectLst/>
                          <a:latin typeface="+mn-lt"/>
                        </a:rPr>
                        <a:t>[5]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 smtClean="0">
                          <a:latin typeface="+mn-lt"/>
                        </a:rPr>
                        <a:t>R4-2000956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Views on potential spherical coverage enhancements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 smtClean="0">
                          <a:effectLst/>
                          <a:latin typeface="+mn-lt"/>
                        </a:rPr>
                        <a:t>[6]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 smtClean="0">
                          <a:latin typeface="+mn-lt"/>
                        </a:rPr>
                        <a:t>R4-2001233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altLang="ko-K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About spherical coverage enhancement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OPPO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[7]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R4-2001495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Views on improvement to spherical coverage requirements for PC3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Sony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44111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[8]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R4-2002133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Further discussion on Spherical coverage enhancement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NTT DOCOMO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0800998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[9]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R4-1801202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WF on EIRP CDF for spherical coverage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0095533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85626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24458</TotalTime>
  <Words>627</Words>
  <Application>Microsoft Office PowerPoint</Application>
  <PresentationFormat>와이드스크린</PresentationFormat>
  <Paragraphs>199</Paragraphs>
  <Slides>5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MS PGothic</vt:lpstr>
      <vt:lpstr>맑은 고딕</vt:lpstr>
      <vt:lpstr>Arial</vt:lpstr>
      <vt:lpstr>Calibri</vt:lpstr>
      <vt:lpstr>Calibri Light</vt:lpstr>
      <vt:lpstr>Office Theme</vt:lpstr>
      <vt:lpstr>1_Office Theme</vt:lpstr>
      <vt:lpstr>WF on spherical coverage improvements</vt:lpstr>
      <vt:lpstr>PowerPoint 프레젠테이션</vt:lpstr>
      <vt:lpstr>PowerPoint 프레젠테이션</vt:lpstr>
      <vt:lpstr>Appendix 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spherical coverage improvements</dc:title>
  <dc:creator>Taekhoon KIM</dc:creator>
  <cp:lastModifiedBy>Taekhoon KIM</cp:lastModifiedBy>
  <cp:revision>439</cp:revision>
  <dcterms:created xsi:type="dcterms:W3CDTF">2017-05-16T04:27:47Z</dcterms:created>
  <dcterms:modified xsi:type="dcterms:W3CDTF">2020-03-04T10:17:24Z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4061daba-1ed1-4b4f-93f7-4ae66b4e0742</vt:lpwstr>
  </property>
  <property fmtid="{D5CDD505-2E9C-101B-9397-08002B2CF9AE}" pid="3" name="CTP_TimeStamp">
    <vt:lpwstr>2017-10-13 08:45:58Z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NewReviewCycle">
    <vt:lpwstr/>
  </property>
  <property fmtid="{D5CDD505-2E9C-101B-9397-08002B2CF9AE}" pid="9" name="NSCPROP_SA">
    <vt:lpwstr>C:\Users\kuhn.kim\AppData\Local\Temp\Temp1_R4-1801202.zip\R4-1801202_WF on EIRP CDF for spherical coverage.pptx</vt:lpwstr>
  </property>
</Properties>
</file>