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8"/>
  </p:notesMasterIdLst>
  <p:sldIdLst>
    <p:sldId id="280" r:id="rId3"/>
    <p:sldId id="287" r:id="rId4"/>
    <p:sldId id="302" r:id="rId5"/>
    <p:sldId id="288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1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985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R4-2002829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</a:t>
            </a:r>
            <a:r>
              <a:rPr lang="en-GB" b="1" dirty="0" smtClean="0"/>
              <a:t>#94-e</a:t>
            </a:r>
            <a:endParaRPr lang="en-GB" b="1" dirty="0"/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GB" b="1" dirty="0" smtClean="0"/>
              <a:t>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In RAN4 </a:t>
            </a:r>
            <a:r>
              <a:rPr lang="en-GB" altLang="ko-KR" dirty="0"/>
              <a:t>#</a:t>
            </a:r>
            <a:r>
              <a:rPr lang="en-GB" altLang="ko-KR" dirty="0" smtClean="0"/>
              <a:t>93, a </a:t>
            </a:r>
            <a:r>
              <a:rPr lang="en-GB" altLang="ko-KR" dirty="0"/>
              <a:t>way forward </a:t>
            </a:r>
            <a:r>
              <a:rPr lang="en-GB" altLang="ko-KR" dirty="0" smtClean="0"/>
              <a:t>was approved for further discussions about how to enhance spherical coverage requirements [1]</a:t>
            </a:r>
            <a:endParaRPr lang="en-US" altLang="ko-KR" dirty="0" smtClean="0">
              <a:solidFill>
                <a:prstClr val="black"/>
              </a:solidFill>
            </a:endParaRPr>
          </a:p>
          <a:p>
            <a:r>
              <a:rPr lang="en-US" altLang="ko-KR" dirty="0" smtClean="0">
                <a:solidFill>
                  <a:prstClr val="black"/>
                </a:solidFill>
              </a:rPr>
              <a:t>Following </a:t>
            </a:r>
            <a:r>
              <a:rPr lang="en-US" altLang="ko-KR" dirty="0" smtClean="0">
                <a:solidFill>
                  <a:prstClr val="black"/>
                </a:solidFill>
              </a:rPr>
              <a:t>topics are discussed in RAN4#94-e for spherical coverage requirements of Rel-16 based on input contributions </a:t>
            </a:r>
            <a:r>
              <a:rPr lang="en-US" altLang="ko-KR" dirty="0" smtClean="0">
                <a:solidFill>
                  <a:prstClr val="black"/>
                </a:solidFill>
              </a:rPr>
              <a:t>[2-8]</a:t>
            </a:r>
            <a:endParaRPr lang="en-GB" altLang="ko-KR" dirty="0" smtClean="0"/>
          </a:p>
          <a:p>
            <a:pPr lvl="1" hangingPunct="0"/>
            <a:r>
              <a:rPr lang="en-GB" altLang="ko-KR" dirty="0" smtClean="0"/>
              <a:t>Contributing </a:t>
            </a:r>
            <a:r>
              <a:rPr lang="en-GB" altLang="ko-KR" dirty="0"/>
              <a:t>factors/parameters for re-evaluating spherical coverage for handheld UE </a:t>
            </a:r>
            <a:r>
              <a:rPr lang="en-GB" altLang="ko-KR" dirty="0" smtClean="0"/>
              <a:t>type</a:t>
            </a:r>
          </a:p>
          <a:p>
            <a:pPr lvl="2"/>
            <a:r>
              <a:rPr lang="en-GB" altLang="ko-KR" dirty="0" smtClean="0"/>
              <a:t>More </a:t>
            </a:r>
            <a:r>
              <a:rPr lang="en-GB" altLang="ko-KR" dirty="0"/>
              <a:t>than 1 panel assumptions of Rel-15 </a:t>
            </a:r>
            <a:endParaRPr lang="ko-KR" altLang="ko-KR" dirty="0" smtClean="0"/>
          </a:p>
          <a:p>
            <a:pPr lvl="1" hangingPunct="0"/>
            <a:r>
              <a:rPr lang="en-GB" altLang="ko-KR" dirty="0" smtClean="0"/>
              <a:t>Method </a:t>
            </a:r>
            <a:r>
              <a:rPr lang="en-GB" altLang="ko-KR" dirty="0"/>
              <a:t>to specify possible </a:t>
            </a:r>
            <a:r>
              <a:rPr lang="en-GB" altLang="ko-KR" dirty="0" smtClean="0"/>
              <a:t>enhancements</a:t>
            </a:r>
          </a:p>
          <a:p>
            <a:pPr lvl="2"/>
            <a:r>
              <a:rPr lang="en-GB" altLang="ko-KR" dirty="0" smtClean="0"/>
              <a:t>Update </a:t>
            </a:r>
            <a:r>
              <a:rPr lang="en-GB" altLang="ko-KR" dirty="0"/>
              <a:t>the requirement of PC3</a:t>
            </a:r>
            <a:endParaRPr lang="ko-KR" altLang="ko-KR" dirty="0"/>
          </a:p>
          <a:p>
            <a:pPr lvl="2"/>
            <a:r>
              <a:rPr lang="en-GB" altLang="ko-KR" dirty="0" smtClean="0"/>
              <a:t>Introduce </a:t>
            </a:r>
            <a:r>
              <a:rPr lang="en-GB" altLang="ko-KR" dirty="0"/>
              <a:t>new power class for handheld </a:t>
            </a:r>
            <a:r>
              <a:rPr lang="en-GB" altLang="ko-KR" dirty="0" smtClean="0"/>
              <a:t>UE</a:t>
            </a:r>
          </a:p>
          <a:p>
            <a:pPr lvl="3"/>
            <a:r>
              <a:rPr lang="en-GB" altLang="ko-KR" dirty="0"/>
              <a:t>Optional and dynamic feature of handheld </a:t>
            </a:r>
            <a:r>
              <a:rPr lang="en-GB" altLang="ko-KR" dirty="0" smtClean="0"/>
              <a:t>UEs</a:t>
            </a:r>
            <a:endParaRPr lang="ko-KR" altLang="ko-KR" dirty="0"/>
          </a:p>
          <a:p>
            <a:pPr lvl="1" hangingPunct="0"/>
            <a:r>
              <a:rPr lang="en-GB" altLang="ko-KR" dirty="0"/>
              <a:t>Work plan for possible </a:t>
            </a:r>
            <a:r>
              <a:rPr lang="en-GB" altLang="ko-KR" dirty="0" smtClean="0"/>
              <a:t>enhancements</a:t>
            </a:r>
          </a:p>
          <a:p>
            <a:pPr lvl="2" hangingPunct="0"/>
            <a:endParaRPr lang="en-GB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RAN4 agrees to focus on seeking contributing factors before deciding on the method to </a:t>
            </a:r>
            <a:r>
              <a:rPr lang="en-US" altLang="ko-KR" dirty="0"/>
              <a:t>specify possible enhancements</a:t>
            </a:r>
          </a:p>
          <a:p>
            <a:r>
              <a:rPr lang="en-US" altLang="ko-KR" dirty="0" smtClean="0"/>
              <a:t>Following options will be further discussed in RAN4#94-Bis, and either of the options will be used as a baseline to make progress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RAN4 </a:t>
            </a:r>
            <a:r>
              <a:rPr lang="en-US" altLang="ko-KR" dirty="0" smtClean="0"/>
              <a:t>continues discussion </a:t>
            </a:r>
            <a:r>
              <a:rPr lang="en-US" altLang="ko-KR" dirty="0"/>
              <a:t>on new factors except the number of panels 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RAN4 </a:t>
            </a:r>
            <a:r>
              <a:rPr lang="en-US" altLang="ko-KR" dirty="0" smtClean="0"/>
              <a:t>continues discussion </a:t>
            </a:r>
            <a:r>
              <a:rPr lang="en-US" altLang="ko-KR" dirty="0"/>
              <a:t>with 2 or 3 panel assumptions of </a:t>
            </a:r>
            <a:r>
              <a:rPr lang="en-US" altLang="ko-KR" dirty="0" smtClean="0"/>
              <a:t>Rel-15</a:t>
            </a:r>
            <a:endParaRPr lang="en-US" altLang="ko-KR" dirty="0"/>
          </a:p>
          <a:p>
            <a:pPr lvl="1"/>
            <a:r>
              <a:rPr lang="en-US" altLang="ko-KR" dirty="0" smtClean="0"/>
              <a:t>Other options are not precluded</a:t>
            </a:r>
          </a:p>
          <a:p>
            <a:r>
              <a:rPr lang="en-US" altLang="ko-KR" dirty="0" smtClean="0"/>
              <a:t>Companies are also encouraged to provide views on how </a:t>
            </a:r>
            <a:r>
              <a:rPr lang="en-US" altLang="ko-KR" dirty="0"/>
              <a:t>to </a:t>
            </a:r>
            <a:r>
              <a:rPr lang="en-US" altLang="ko-KR" dirty="0" smtClean="0"/>
              <a:t>specify </a:t>
            </a:r>
            <a:r>
              <a:rPr lang="en-US" altLang="ko-KR" dirty="0"/>
              <a:t>possible </a:t>
            </a:r>
            <a:r>
              <a:rPr lang="en-US" altLang="ko-KR" dirty="0" smtClean="0"/>
              <a:t>enhancements for future discussions</a:t>
            </a:r>
          </a:p>
          <a:p>
            <a:pPr lvl="1"/>
            <a:r>
              <a:rPr lang="en-US" altLang="ko-KR" dirty="0" smtClean="0"/>
              <a:t>Alt 1: Introduce additional power level within PC3</a:t>
            </a:r>
          </a:p>
          <a:p>
            <a:pPr lvl="1"/>
            <a:r>
              <a:rPr lang="en-US" altLang="ko-KR" dirty="0" smtClean="0"/>
              <a:t>Alt 2: Introduce additional power class for handheld UE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</a:t>
            </a:r>
            <a:r>
              <a:rPr lang="en-US" dirty="0" smtClean="0">
                <a:solidFill>
                  <a:prstClr val="black"/>
                </a:solidFill>
              </a:rPr>
              <a:t>Forward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prstClr val="black"/>
                </a:solidFill>
              </a:rPr>
              <a:t>Appendix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51550"/>
              </p:ext>
            </p:extLst>
          </p:nvPr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Assumption for spherical coverage considered in Rel-15 </a:t>
            </a:r>
            <a:r>
              <a:rPr lang="en-US" altLang="ko-KR" dirty="0" smtClean="0"/>
              <a:t>[9]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95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70124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[1]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R4-1916184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WF for spherical coverage enhancement for FR2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[2]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R4-2000020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[7]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R4-2001495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[8]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R4-2002133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Further discussion on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[9]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R4-1801202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WF on EIRP CDF for spherical coverage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24082</TotalTime>
  <Words>637</Words>
  <Application>Microsoft Office PowerPoint</Application>
  <PresentationFormat>와이드스크린</PresentationFormat>
  <Paragraphs>201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ＭＳ Ｐゴシック</vt:lpstr>
      <vt:lpstr>맑은 고딕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프레젠테이션</vt:lpstr>
      <vt:lpstr>PowerPoint 프레젠테이션</vt:lpstr>
      <vt:lpstr>Appendix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Taekhoon KIM</cp:lastModifiedBy>
  <cp:revision>420</cp:revision>
  <dcterms:created xsi:type="dcterms:W3CDTF">2017-05-16T04:27:47Z</dcterms:created>
  <dcterms:modified xsi:type="dcterms:W3CDTF">2020-03-04T00:04:48Z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