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79" r:id="rId4"/>
    <p:sldId id="277" r:id="rId5"/>
    <p:sldId id="281" r:id="rId6"/>
    <p:sldId id="283" r:id="rId7"/>
    <p:sldId id="284" r:id="rId8"/>
    <p:sldId id="258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2" autoAdjust="0"/>
    <p:restoredTop sz="96310" autoAdjust="0"/>
  </p:normalViewPr>
  <p:slideViewPr>
    <p:cSldViewPr>
      <p:cViewPr>
        <p:scale>
          <a:sx n="66" d="100"/>
          <a:sy n="66" d="100"/>
        </p:scale>
        <p:origin x="-12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86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A0CB0-14AD-4ECF-830A-69FCEFE0EA34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F3830-A412-4AA2-83CD-EC03323953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63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8BF88-121E-4EA2-9B07-38FC07869C79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8F23-A105-4BA3-9C09-B5F7973376AC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D4B2-6D3F-45AC-A402-656467359E65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CD67F-A92B-4D73-9193-F4B6999E5EF1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AFC4-7B41-4793-8230-C90E2FCD8E1C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A384-328A-4757-AABB-333F66EE8AE8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D13A7-5E5E-44D9-894B-F27069EEC128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01AC-BA80-43C9-BB85-E3648C819FED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D51B5-1AD5-4F92-B862-5C1B1B20C4A0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E22-268D-406B-AE57-6E94AC02E9BE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EE7DE-FE63-4522-B7D4-30BBF168EB46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E20C-5F87-428B-918B-D83E1E7D179C}" type="datetime1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sz="4000" dirty="0" smtClean="0"/>
              <a:t>Way forward on RF requirements for </a:t>
            </a:r>
            <a:r>
              <a:rPr lang="en-US" altLang="zh-CN" sz="4000" dirty="0" err="1" smtClean="0"/>
              <a:t>Tx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switching between two uplink carriers</a:t>
            </a:r>
            <a:endParaRPr lang="zh-CN" altLang="en-US" sz="4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906" y="253097"/>
            <a:ext cx="57422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3GPP TSG-RAN WG4 Meeting #94-e	</a:t>
            </a:r>
          </a:p>
          <a:p>
            <a:r>
              <a:rPr lang="en-US" altLang="zh-CN" sz="2000" dirty="0"/>
              <a:t>Electronic Meeting, </a:t>
            </a:r>
            <a:r>
              <a:rPr lang="en-US" altLang="zh-CN" sz="2000" dirty="0" smtClean="0"/>
              <a:t>Feb.24th </a:t>
            </a:r>
            <a:r>
              <a:rPr lang="en-US" altLang="zh-CN" sz="2000" dirty="0"/>
              <a:t>- Mar</a:t>
            </a:r>
            <a:r>
              <a:rPr lang="en-US" altLang="zh-CN" sz="2000" dirty="0" smtClean="0"/>
              <a:t>. 6th 2020</a:t>
            </a:r>
          </a:p>
          <a:p>
            <a:r>
              <a:rPr lang="en-US" altLang="ja-JP" sz="2000" dirty="0" smtClean="0"/>
              <a:t>Agenda: </a:t>
            </a:r>
            <a:r>
              <a:rPr lang="en-GB" altLang="zh-CN" sz="2000" dirty="0"/>
              <a:t>8.13.1.6</a:t>
            </a:r>
            <a:endParaRPr lang="en-US" altLang="ja-JP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6041132" y="332656"/>
            <a:ext cx="27073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zh-CN" sz="2000" dirty="0" smtClean="0"/>
              <a:t>R4-20xxxxx </a:t>
            </a:r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1371600" y="4509120"/>
            <a:ext cx="64008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smtClean="0">
                <a:solidFill>
                  <a:schemeClr val="tx1"/>
                </a:solidFill>
              </a:rPr>
              <a:t>China Telecom, ZTE, vivo, LGE</a:t>
            </a:r>
            <a:r>
              <a:rPr lang="en-US" altLang="zh-CN" sz="2400" dirty="0">
                <a:solidFill>
                  <a:schemeClr val="tx1"/>
                </a:solidFill>
              </a:rPr>
              <a:t>, </a:t>
            </a:r>
            <a:r>
              <a:rPr lang="en-US" altLang="zh-CN" sz="2400" dirty="0" err="1">
                <a:solidFill>
                  <a:schemeClr val="tx1"/>
                </a:solidFill>
              </a:rPr>
              <a:t>MediaTek</a:t>
            </a:r>
            <a:r>
              <a:rPr lang="en-US" altLang="zh-CN" sz="2400" dirty="0">
                <a:solidFill>
                  <a:schemeClr val="tx1"/>
                </a:solidFill>
              </a:rPr>
              <a:t> , </a:t>
            </a:r>
            <a:r>
              <a:rPr lang="en-US" altLang="zh-CN" sz="2400" dirty="0" smtClean="0">
                <a:solidFill>
                  <a:schemeClr val="tx1"/>
                </a:solidFill>
              </a:rPr>
              <a:t>CMCC, China Unicom</a:t>
            </a:r>
            <a:endParaRPr lang="en-US" altLang="zh-CN" sz="2400" dirty="0" smtClean="0">
              <a:solidFill>
                <a:schemeClr val="tx1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6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 smtClean="0"/>
              <a:t>Background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altLang="zh-CN" sz="2400" dirty="0" smtClean="0"/>
              <a:t>Agreed WF in previous meetings</a:t>
            </a:r>
          </a:p>
          <a:p>
            <a:pPr lvl="1">
              <a:spcBef>
                <a:spcPts val="600"/>
              </a:spcBef>
            </a:pPr>
            <a:r>
              <a:rPr lang="en-US" altLang="zh-CN" sz="2000" dirty="0" smtClean="0"/>
              <a:t>R4-1913041</a:t>
            </a:r>
            <a:r>
              <a:rPr lang="en-US" altLang="zh-CN" sz="2000" dirty="0"/>
              <a:t>, RAN4 #</a:t>
            </a:r>
            <a:r>
              <a:rPr lang="en-US" altLang="zh-CN" sz="2000" dirty="0" smtClean="0"/>
              <a:t>92bis</a:t>
            </a:r>
          </a:p>
          <a:p>
            <a:pPr lvl="1">
              <a:spcBef>
                <a:spcPts val="600"/>
              </a:spcBef>
            </a:pPr>
            <a:r>
              <a:rPr lang="en-US" altLang="zh-CN" sz="2000" dirty="0" smtClean="0"/>
              <a:t>R4-1916084, </a:t>
            </a:r>
            <a:r>
              <a:rPr lang="en-US" altLang="zh-CN" sz="2000" dirty="0"/>
              <a:t>RAN4 </a:t>
            </a:r>
            <a:r>
              <a:rPr lang="en-US" altLang="zh-CN" sz="2000" dirty="0" smtClean="0"/>
              <a:t>#93</a:t>
            </a:r>
            <a:endParaRPr lang="en-US" altLang="zh-CN" sz="2000" dirty="0"/>
          </a:p>
          <a:p>
            <a:pPr lvl="1">
              <a:spcBef>
                <a:spcPts val="600"/>
              </a:spcBef>
            </a:pPr>
            <a:endParaRPr lang="zh-CN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1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 smtClean="0"/>
              <a:t>WF on switching period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r>
              <a:rPr lang="en-US" altLang="zh-CN" sz="2400" dirty="0" smtClean="0"/>
              <a:t>Length </a:t>
            </a:r>
            <a:r>
              <a:rPr lang="en-US" altLang="zh-CN" sz="2400" dirty="0"/>
              <a:t>of UL switching period for defining UE RF requirements and capability reporting:</a:t>
            </a:r>
            <a:endParaRPr lang="zh-CN" altLang="zh-CN" sz="2400" dirty="0"/>
          </a:p>
          <a:p>
            <a:pPr lvl="1"/>
            <a:r>
              <a:rPr lang="en-US" altLang="zh-CN" sz="2000" dirty="0" smtClean="0"/>
              <a:t>For </a:t>
            </a:r>
            <a:r>
              <a:rPr lang="en-US" altLang="zh-CN" sz="2000" dirty="0"/>
              <a:t>SUL and UL CA</a:t>
            </a:r>
          </a:p>
          <a:p>
            <a:pPr lvl="2"/>
            <a:r>
              <a:rPr lang="en-US" altLang="zh-CN" sz="1800" dirty="0"/>
              <a:t>{35us, 140 us, 210us} or {1, 4, and 6} OFDM symbols for 30kHz SCS</a:t>
            </a:r>
          </a:p>
          <a:p>
            <a:pPr lvl="1"/>
            <a:r>
              <a:rPr lang="en-US" altLang="zh-CN" sz="2000" dirty="0"/>
              <a:t>For EN-DC</a:t>
            </a:r>
          </a:p>
          <a:p>
            <a:pPr lvl="2"/>
            <a:r>
              <a:rPr lang="en-US" altLang="zh-CN" sz="1800" dirty="0"/>
              <a:t>{35us, 140 us} or {1, 4} OFDM symbols for 30kHz SCS</a:t>
            </a:r>
          </a:p>
          <a:p>
            <a:pPr lvl="1"/>
            <a:r>
              <a:rPr lang="en-US" altLang="zh-CN" sz="2000" dirty="0" smtClean="0"/>
              <a:t>Send the above information to RAN 1/2</a:t>
            </a:r>
            <a:endParaRPr lang="en-US" altLang="zh-CN" sz="2000" dirty="0"/>
          </a:p>
          <a:p>
            <a:pPr lvl="1"/>
            <a:endParaRPr lang="en-US" altLang="zh-CN" sz="20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04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52528"/>
          </a:xfrm>
        </p:spPr>
        <p:txBody>
          <a:bodyPr>
            <a:noAutofit/>
          </a:bodyPr>
          <a:lstStyle/>
          <a:p>
            <a:pPr fontAlgn="base" hangingPunct="0"/>
            <a:r>
              <a:rPr lang="en-US" altLang="zh-CN" sz="2000" dirty="0" smtClean="0"/>
              <a:t>For </a:t>
            </a:r>
            <a:r>
              <a:rPr lang="en-US" altLang="zh-CN" sz="2000" dirty="0"/>
              <a:t>the following duplex mode combinations, no DL reception interruption (carrier 1 + carrier 2):</a:t>
            </a:r>
          </a:p>
          <a:p>
            <a:pPr lvl="1" fontAlgn="base" hangingPunct="0"/>
            <a:r>
              <a:rPr lang="en-US" altLang="zh-CN" sz="1600" dirty="0"/>
              <a:t>SUL+TDD</a:t>
            </a:r>
          </a:p>
          <a:p>
            <a:pPr lvl="1" fontAlgn="base" hangingPunct="0"/>
            <a:r>
              <a:rPr lang="en-US" altLang="zh-CN" sz="1600" dirty="0"/>
              <a:t>TDD+TDD </a:t>
            </a:r>
            <a:r>
              <a:rPr lang="en-US" altLang="zh-CN" sz="1600" dirty="0" smtClean="0"/>
              <a:t>CA with </a:t>
            </a:r>
            <a:r>
              <a:rPr lang="en-US" altLang="zh-CN" sz="1600" dirty="0"/>
              <a:t>the same UL-DL </a:t>
            </a:r>
            <a:r>
              <a:rPr lang="en-US" altLang="zh-CN" sz="1600" dirty="0" smtClean="0"/>
              <a:t>pattern</a:t>
            </a:r>
          </a:p>
          <a:p>
            <a:pPr lvl="1" fontAlgn="base" hangingPunct="0"/>
            <a:r>
              <a:rPr lang="en-US" altLang="zh-CN" sz="1600" dirty="0"/>
              <a:t>TDD+TDD EN-DC </a:t>
            </a:r>
            <a:r>
              <a:rPr lang="en-US" altLang="zh-CN" sz="1600" dirty="0" smtClean="0"/>
              <a:t>with </a:t>
            </a:r>
            <a:r>
              <a:rPr lang="en-US" altLang="zh-CN" sz="1600" dirty="0"/>
              <a:t>the same UL-DL pattern</a:t>
            </a:r>
          </a:p>
          <a:p>
            <a:pPr marL="342900" lvl="1" indent="-342900" fontAlgn="base" hangingPunct="0">
              <a:buFont typeface="Arial" pitchFamily="34" charset="0"/>
              <a:buChar char="•"/>
            </a:pPr>
            <a:r>
              <a:rPr lang="en-US" altLang="zh-CN" sz="2000" dirty="0"/>
              <a:t>For other duplex mode combinations, define different capabilities for UEs with and without DL interruption</a:t>
            </a:r>
          </a:p>
          <a:p>
            <a:pPr lvl="1" fontAlgn="base" hangingPunct="0"/>
            <a:r>
              <a:rPr lang="en-US" altLang="zh-CN" sz="1800" dirty="0" smtClean="0"/>
              <a:t>Define </a:t>
            </a:r>
            <a:r>
              <a:rPr lang="en-US" altLang="zh-CN" sz="1800" dirty="0"/>
              <a:t>UE capability per band pair in each band combination </a:t>
            </a:r>
          </a:p>
          <a:p>
            <a:pPr lvl="2" fontAlgn="base" hangingPunct="0"/>
            <a:r>
              <a:rPr lang="en-GB" altLang="zh-CN" sz="1600" dirty="0"/>
              <a:t>UE reports for each band within the pair of bands in each band combination</a:t>
            </a:r>
            <a:r>
              <a:rPr lang="en-US" altLang="zh-CN" sz="1600" dirty="0"/>
              <a:t>.</a:t>
            </a:r>
          </a:p>
          <a:p>
            <a:pPr lvl="2" fontAlgn="base" hangingPunct="0"/>
            <a:r>
              <a:rPr lang="en-US" altLang="zh-CN" sz="1600" dirty="0"/>
              <a:t>If UE does not report this capability, it means there is no DL interruption.</a:t>
            </a:r>
          </a:p>
          <a:p>
            <a:pPr lvl="1" fontAlgn="base" hangingPunct="0"/>
            <a:r>
              <a:rPr lang="en-US" altLang="zh-CN" sz="1800" dirty="0"/>
              <a:t>For the band pairs listed in slide #7, encourage chipset/UE vendors to check before RAN4 #94bis if DL interruption can be avoided. </a:t>
            </a:r>
          </a:p>
          <a:p>
            <a:pPr lvl="1" fontAlgn="base" hangingPunct="0"/>
            <a:r>
              <a:rPr lang="en-US" altLang="zh-CN" sz="1800" dirty="0"/>
              <a:t>Send the above information to RAN2</a:t>
            </a:r>
          </a:p>
          <a:p>
            <a:pPr lvl="1" fontAlgn="base" hangingPunct="0"/>
            <a:r>
              <a:rPr lang="en-US" altLang="zh-CN" sz="1800" dirty="0"/>
              <a:t>Send LS to RAN1 and ask RAN1’s feedback on RAN1 spec impact if there is DL reception interruption in some scenarios. </a:t>
            </a:r>
            <a:endParaRPr lang="zh-CN" altLang="zh-CN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918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WF on </a:t>
            </a:r>
            <a:r>
              <a:rPr lang="en-GB" altLang="zh-CN" sz="3200" dirty="0" smtClean="0"/>
              <a:t>applicability </a:t>
            </a:r>
            <a:r>
              <a:rPr lang="en-US" altLang="zh-CN" sz="3200" dirty="0" smtClean="0"/>
              <a:t>of DL interruption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299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 on CR</a:t>
            </a:r>
            <a:r>
              <a:rPr lang="en-US" altLang="zh-CN" dirty="0"/>
              <a:t> </a:t>
            </a:r>
            <a:r>
              <a:rPr lang="en-US" altLang="zh-CN" dirty="0" smtClean="0"/>
              <a:t>drafting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CR </a:t>
            </a:r>
            <a:r>
              <a:rPr lang="en-US" altLang="zh-CN" sz="2000" dirty="0" smtClean="0"/>
              <a:t>structure</a:t>
            </a:r>
            <a:endParaRPr lang="en-GB" altLang="zh-CN" sz="2000" dirty="0" smtClean="0"/>
          </a:p>
          <a:p>
            <a:pPr lvl="1"/>
            <a:r>
              <a:rPr lang="en-US" altLang="zh-CN" sz="1800" dirty="0" smtClean="0"/>
              <a:t>One single CR for 38.101-1: </a:t>
            </a:r>
            <a:r>
              <a:rPr lang="en-GB" altLang="zh-CN" sz="1800" dirty="0"/>
              <a:t>Add the time mask requirements for UL CA in sub-clause 6.3A.3, and add the time mask requirements for SUL in sub-clause </a:t>
            </a:r>
            <a:r>
              <a:rPr lang="en-GB" altLang="zh-CN" sz="1800" dirty="0" smtClean="0"/>
              <a:t>6.3C.3.</a:t>
            </a:r>
          </a:p>
          <a:p>
            <a:pPr lvl="1"/>
            <a:r>
              <a:rPr lang="en-US" altLang="zh-CN" sz="1800" dirty="0"/>
              <a:t>One single CR for </a:t>
            </a:r>
            <a:r>
              <a:rPr lang="en-US" altLang="zh-CN" sz="1800" dirty="0" smtClean="0"/>
              <a:t>38.101-3: </a:t>
            </a:r>
            <a:r>
              <a:rPr lang="en-GB" altLang="zh-CN" sz="1800" dirty="0"/>
              <a:t>Add the time mask requirements for </a:t>
            </a:r>
            <a:r>
              <a:rPr lang="en-GB" altLang="zh-CN" sz="1800" dirty="0" smtClean="0"/>
              <a:t>EN-DC in </a:t>
            </a:r>
            <a:r>
              <a:rPr lang="en-GB" altLang="zh-CN" sz="1800" dirty="0"/>
              <a:t>sub-clause </a:t>
            </a:r>
            <a:r>
              <a:rPr lang="en-GB" altLang="zh-CN" sz="1800" dirty="0" smtClean="0"/>
              <a:t>6.3B.4.</a:t>
            </a: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</a:rPr>
              <a:t>Rank adaptation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lvl="1"/>
            <a:r>
              <a:rPr lang="en-GB" altLang="zh-CN" sz="1800" dirty="0" smtClean="0"/>
              <a:t>Capture the following RAN4 #93 agreement </a:t>
            </a:r>
            <a:r>
              <a:rPr lang="en-GB" altLang="zh-CN" sz="1800" dirty="0">
                <a:solidFill>
                  <a:srgbClr val="FF0000"/>
                </a:solidFill>
              </a:rPr>
              <a:t>in 38.101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as a note in RAN4 time mask requirements</a:t>
            </a:r>
            <a:endParaRPr lang="en-US" altLang="zh-CN" sz="1800" strike="sngStrike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 smtClean="0">
                <a:solidFill>
                  <a:prstClr val="black"/>
                </a:solidFill>
              </a:rPr>
              <a:t>For UE supporting UL </a:t>
            </a:r>
            <a:r>
              <a:rPr lang="en-US" altLang="zh-CN" sz="1600" dirty="0" err="1" smtClean="0">
                <a:solidFill>
                  <a:prstClr val="black"/>
                </a:solidFill>
              </a:rPr>
              <a:t>Tx</a:t>
            </a:r>
            <a:r>
              <a:rPr lang="en-US" altLang="zh-CN" sz="1600" dirty="0" smtClean="0">
                <a:solidFill>
                  <a:prstClr val="black"/>
                </a:solidFill>
              </a:rPr>
              <a:t> switching, it is mandated to support 2-layer UL-MIMO transmission and single-layer transmission on carrier 2 following the BS scheduling and rank adaptation (if rank adaptation is applicable).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02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WF on </a:t>
            </a:r>
            <a:r>
              <a:rPr lang="en-US" altLang="zh-CN" dirty="0"/>
              <a:t>CR drafting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Power class</a:t>
            </a:r>
          </a:p>
          <a:p>
            <a:pPr lvl="1"/>
            <a:r>
              <a:rPr lang="en-GB" altLang="zh-CN" sz="2000" dirty="0"/>
              <a:t>Capture </a:t>
            </a:r>
            <a:r>
              <a:rPr lang="en-US" altLang="zh-CN" sz="2000" dirty="0" smtClean="0"/>
              <a:t>the following </a:t>
            </a:r>
            <a:r>
              <a:rPr lang="en-GB" altLang="zh-CN" sz="2000" dirty="0" smtClean="0"/>
              <a:t>RAN4 #93 </a:t>
            </a:r>
            <a:r>
              <a:rPr lang="en-US" altLang="zh-CN" sz="2000" dirty="0" smtClean="0"/>
              <a:t>agreement on power class clarification </a:t>
            </a:r>
            <a:r>
              <a:rPr lang="en-US" altLang="zh-CN" sz="2000" strike="sngStrike" dirty="0" smtClean="0">
                <a:solidFill>
                  <a:srgbClr val="FF0000"/>
                </a:solidFill>
              </a:rPr>
              <a:t>as a note </a:t>
            </a:r>
            <a:r>
              <a:rPr lang="en-US" altLang="zh-CN" sz="2000" dirty="0" smtClean="0"/>
              <a:t>in 38.101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pPr lvl="2" fontAlgn="base" hangingPunct="0"/>
            <a:r>
              <a:rPr lang="en-GB" altLang="zh-CN" sz="1800" dirty="0" smtClean="0"/>
              <a:t>Power class declaration will NOT be changed between case 1 and case 2. </a:t>
            </a:r>
            <a:endParaRPr lang="zh-CN" altLang="zh-CN" sz="1800" dirty="0" smtClean="0"/>
          </a:p>
          <a:p>
            <a:pPr lvl="2" fontAlgn="base" hangingPunct="0"/>
            <a:r>
              <a:rPr lang="en-GB" altLang="zh-CN" sz="1800" dirty="0" smtClean="0"/>
              <a:t>Rel-16 power class sing</a:t>
            </a:r>
            <a:r>
              <a:rPr lang="en-US" altLang="zh-CN" sz="1800" dirty="0" smtClean="0"/>
              <a:t>a</a:t>
            </a:r>
            <a:r>
              <a:rPr lang="en-GB" altLang="zh-CN" sz="1800" dirty="0" smtClean="0"/>
              <a:t>ling will be followed for </a:t>
            </a:r>
            <a:r>
              <a:rPr lang="en-GB" altLang="zh-CN" sz="1800" dirty="0" err="1" smtClean="0"/>
              <a:t>Tx</a:t>
            </a:r>
            <a:r>
              <a:rPr lang="en-GB" altLang="zh-CN" sz="1800" dirty="0" smtClean="0"/>
              <a:t> switching between case 1 and case 2. </a:t>
            </a:r>
          </a:p>
          <a:p>
            <a:pPr lvl="1" fontAlgn="base" hangingPunct="0"/>
            <a:r>
              <a:rPr lang="en-GB" altLang="zh-CN" sz="2000" dirty="0" smtClean="0">
                <a:solidFill>
                  <a:srgbClr val="0070C0"/>
                </a:solidFill>
              </a:rPr>
              <a:t>Further discuss how to capture the above clarification</a:t>
            </a:r>
            <a:endParaRPr lang="en-GB" altLang="zh-CN" sz="2000" dirty="0">
              <a:solidFill>
                <a:srgbClr val="0070C0"/>
              </a:solidFill>
            </a:endParaRPr>
          </a:p>
          <a:p>
            <a:pPr lvl="1"/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3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de-DE" altLang="zh-CN" sz="2400" dirty="0" smtClean="0"/>
              <a:t>DL interruption: interested band pairs from operators and feedback from chipse/UE vendors (for information)</a:t>
            </a:r>
            <a:endParaRPr lang="de-DE" altLang="zh-CN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112568"/>
          </a:xfrm>
        </p:spPr>
        <p:txBody>
          <a:bodyPr>
            <a:noAutofit/>
          </a:bodyPr>
          <a:lstStyle/>
          <a:p>
            <a:r>
              <a:rPr lang="de-DE" altLang="zh-CN" sz="1800" dirty="0" smtClean="0"/>
              <a:t>Band pairs for FDD+TDD CA and FDD+TDD EN-DC (carrier 1 + carrier 2)</a:t>
            </a:r>
          </a:p>
          <a:p>
            <a:pPr lvl="1"/>
            <a:r>
              <a:rPr lang="de-DE" altLang="zh-CN" sz="1400" dirty="0" smtClean="0"/>
              <a:t>Band (n)1 + Band n78 (CTC, CU, KDDI, CHTTL)</a:t>
            </a:r>
          </a:p>
          <a:p>
            <a:pPr lvl="1"/>
            <a:r>
              <a:rPr lang="de-DE" altLang="zh-CN" sz="1400" dirty="0" smtClean="0"/>
              <a:t>Band (n)3 + Band n78 (CTC, CU, KDDI, CHTTL)</a:t>
            </a:r>
          </a:p>
          <a:p>
            <a:pPr lvl="1"/>
            <a:r>
              <a:rPr lang="de-DE" altLang="zh-CN" sz="1400" dirty="0" smtClean="0"/>
              <a:t>Band (n)1 + Band n77 (KDDI)</a:t>
            </a:r>
          </a:p>
          <a:p>
            <a:pPr lvl="1"/>
            <a:r>
              <a:rPr lang="de-DE" altLang="zh-CN" sz="1400" dirty="0" smtClean="0"/>
              <a:t>Band (n)3 + Band n77 (KDDI)</a:t>
            </a:r>
          </a:p>
          <a:p>
            <a:pPr lvl="1"/>
            <a:r>
              <a:rPr lang="de-DE" altLang="zh-CN" sz="1400" dirty="0" smtClean="0"/>
              <a:t>Band (n)18 + Band n77 or n78 (KDDI)</a:t>
            </a:r>
          </a:p>
          <a:p>
            <a:pPr lvl="1"/>
            <a:r>
              <a:rPr lang="de-DE" altLang="zh-CN" sz="1400" dirty="0" smtClean="0"/>
              <a:t>Band (n)28 + Band n77 or n78 (KDDI)</a:t>
            </a:r>
          </a:p>
          <a:p>
            <a:pPr lvl="1"/>
            <a:r>
              <a:rPr lang="de-DE" altLang="zh-CN" sz="1400" dirty="0" smtClean="0"/>
              <a:t>Band (n)3 + Band n41 or n79 (CMCC)</a:t>
            </a:r>
          </a:p>
          <a:p>
            <a:pPr lvl="1"/>
            <a:r>
              <a:rPr lang="de-DE" altLang="zh-CN" sz="1400" dirty="0" smtClean="0"/>
              <a:t>Band (n)8 + Band n41 or n79 (CMCC)</a:t>
            </a:r>
          </a:p>
          <a:p>
            <a:pPr lvl="1"/>
            <a:r>
              <a:rPr lang="de-DE" altLang="zh-CN" sz="1400" dirty="0" smtClean="0"/>
              <a:t>Band (n)8 + Band n77 or n78 (SoftBank)</a:t>
            </a:r>
          </a:p>
          <a:p>
            <a:pPr lvl="1"/>
            <a:r>
              <a:rPr lang="de-DE" altLang="zh-CN" sz="1400" dirty="0" smtClean="0"/>
              <a:t>Band 11 + Band n77 or n78 (SoftBank)</a:t>
            </a:r>
          </a:p>
          <a:p>
            <a:r>
              <a:rPr lang="en-US" altLang="zh-CN" sz="1800" dirty="0" smtClean="0"/>
              <a:t>Feedback in RAN4 #94e</a:t>
            </a:r>
          </a:p>
          <a:p>
            <a:pPr lvl="1"/>
            <a:r>
              <a:rPr lang="en-US" altLang="zh-CN" sz="1600" dirty="0" smtClean="0"/>
              <a:t>No DL interruption for the above band pairs: </a:t>
            </a:r>
            <a:r>
              <a:rPr lang="en-US" altLang="zh-CN" sz="1600" dirty="0" err="1" smtClean="0"/>
              <a:t>MediaTek</a:t>
            </a:r>
            <a:r>
              <a:rPr lang="en-US" altLang="zh-CN" sz="1600" dirty="0" smtClean="0"/>
              <a:t>, Huawei</a:t>
            </a:r>
          </a:p>
          <a:p>
            <a:pPr lvl="2"/>
            <a:r>
              <a:rPr lang="en-US" altLang="zh-CN" sz="1400" dirty="0" err="1" smtClean="0"/>
              <a:t>MediaTek</a:t>
            </a:r>
            <a:r>
              <a:rPr lang="en-US" altLang="zh-CN" sz="1400" dirty="0" smtClean="0"/>
              <a:t>: For FDD+TDD, accept no DL interruption only for listed and agreed CA/EN-DC combinations as long as frequency separation of TDD band is large enough to FDD DL band. Ex:</a:t>
            </a:r>
          </a:p>
          <a:p>
            <a:pPr lvl="3"/>
            <a:r>
              <a:rPr lang="en-US" altLang="zh-CN" sz="1200" dirty="0" smtClean="0"/>
              <a:t>FGAP&gt;200MHz separation when TDD band &lt;=2GHz. </a:t>
            </a:r>
          </a:p>
          <a:p>
            <a:pPr lvl="3"/>
            <a:r>
              <a:rPr lang="en-US" altLang="zh-CN" sz="1200" dirty="0" smtClean="0"/>
              <a:t>FGAP &gt;400MHz when 2GHz &lt;=TDD band &lt;=4GHz. </a:t>
            </a:r>
          </a:p>
          <a:p>
            <a:pPr lvl="3"/>
            <a:r>
              <a:rPr lang="en-US" altLang="zh-CN" sz="1200" dirty="0" smtClean="0"/>
              <a:t>FGAP &gt;800MHz when TDD band &gt;=4GHz.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07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95736" y="2708920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 smtClean="0">
                <a:ea typeface="微软雅黑" pitchFamily="34" charset="-122"/>
              </a:rPr>
              <a:t>Thanks</a:t>
            </a:r>
            <a:r>
              <a:rPr lang="en-US" altLang="zh-CN" sz="5400" dirty="0">
                <a:ea typeface="微软雅黑" pitchFamily="34" charset="-122"/>
              </a:rPr>
              <a:t>!</a:t>
            </a:r>
            <a:endParaRPr lang="zh-CN" altLang="en-US" sz="5400" dirty="0"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99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5467</TotalTime>
  <Words>670</Words>
  <Application>Microsoft Office PowerPoint</Application>
  <PresentationFormat>全屏显示(4:3)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Way forward on RF requirements for Tx switching between two uplink carriers</vt:lpstr>
      <vt:lpstr>Background</vt:lpstr>
      <vt:lpstr>WF on switching period</vt:lpstr>
      <vt:lpstr>WF on applicability of DL interruption</vt:lpstr>
      <vt:lpstr>WF on CR drafting</vt:lpstr>
      <vt:lpstr>WF on CR drafting</vt:lpstr>
      <vt:lpstr>DL interruption: interested band pairs from operators and feedback from chipse/UE vendors (for information)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switching period between two FR1 uplink carriers</dc:title>
  <dc:creator>Yang Shan</dc:creator>
  <cp:lastModifiedBy>China Telecom 3</cp:lastModifiedBy>
  <cp:revision>330</cp:revision>
  <dcterms:created xsi:type="dcterms:W3CDTF">2019-09-05T02:26:38Z</dcterms:created>
  <dcterms:modified xsi:type="dcterms:W3CDTF">2020-03-04T08:21:40Z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(2)9nmzNnROtrku6He4mdY/julwhlxNynOxXmbnjEw11A3V08GeRbsrKdJfHt8aYO2Oj2o3vzqs
Z5DTKFwKTqJHVYIlONoykCVAYmJn0CJCXqon+7XBdGYTOTaMnjglyceGGk05kFoUWYvtKHHp
1ZBvRjsZuovfmcBq+2z1cFO9AxxnYU1QDvEUrHKcEEnicISrZ9GjrM2RSGAe6lOMlGKHbrdU
xCZqLN4L2MEuF4Qalr</vt:lpwstr>
  </property>
  <property fmtid="{D5CDD505-2E9C-101B-9397-08002B2CF9AE}" pid="3" name="_2015_ms_pID_7253431">
    <vt:lpwstr>UQzA3bcRhbAiK7biMtIKEXT8tWwLIqAsgeldD+EkkGiWlOexQ1SbUk
TCqfqQqpTtJHFLvBJ7Y8w4MorGSKdeZbMq46FFbQG5eLwjCk21qRmI23JiFWHueRmeW7L7Mr
/J/n4qJEjJ11YZ4M6m8xs+buQjNryPlFzNFoJ7lwcgz6+31NjKKTkROVy9276a7wQDI=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1582507889</vt:lpwstr>
  </property>
</Properties>
</file>