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71" r:id="rId3"/>
    <p:sldId id="260" r:id="rId4"/>
    <p:sldId id="269" r:id="rId5"/>
    <p:sldId id="262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139" autoAdjust="0"/>
  </p:normalViewPr>
  <p:slideViewPr>
    <p:cSldViewPr snapToGrid="0">
      <p:cViewPr varScale="1">
        <p:scale>
          <a:sx n="118" d="100"/>
          <a:sy n="118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8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8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5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7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2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7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3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5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3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3" y="498764"/>
            <a:ext cx="10299468" cy="3011199"/>
          </a:xfrm>
        </p:spPr>
        <p:txBody>
          <a:bodyPr>
            <a:normAutofit fontScale="90000"/>
          </a:bodyPr>
          <a:lstStyle/>
          <a:p>
            <a:pPr algn="l"/>
            <a:r>
              <a:rPr lang="en-GB" sz="2000" b="1" dirty="0"/>
              <a:t>3GPP TSG-RAN WG4 Meeting #94-e	</a:t>
            </a:r>
            <a:r>
              <a:rPr lang="en-GB" sz="2000" b="1" dirty="0" smtClean="0"/>
              <a:t>				R4-2002784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Electronic Meeting, Feb.24</a:t>
            </a:r>
            <a:r>
              <a:rPr lang="en-GB" sz="2000" b="1" baseline="30000" dirty="0"/>
              <a:t>th</a:t>
            </a:r>
            <a:r>
              <a:rPr lang="en-GB" sz="2000" b="1" dirty="0"/>
              <a:t> – Mar.6</a:t>
            </a:r>
            <a:r>
              <a:rPr lang="en-GB" sz="2000" b="1" baseline="30000" dirty="0"/>
              <a:t>th</a:t>
            </a:r>
            <a:r>
              <a:rPr lang="en-GB" sz="2000" b="1" dirty="0"/>
              <a:t> 2020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 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pt-BR" sz="2000" b="1" dirty="0"/>
              <a:t>Agenda </a:t>
            </a:r>
            <a:r>
              <a:rPr lang="pt-BR" sz="2000" b="1" dirty="0" smtClean="0"/>
              <a:t>item: 	</a:t>
            </a:r>
            <a:r>
              <a:rPr lang="en-GB" sz="2000" dirty="0" smtClean="0"/>
              <a:t>8.4.1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Source:	</a:t>
            </a:r>
            <a:r>
              <a:rPr lang="en-GB" sz="2000" b="1" dirty="0" smtClean="0"/>
              <a:t>	</a:t>
            </a:r>
            <a:r>
              <a:rPr lang="en-GB" sz="2000" dirty="0" smtClean="0"/>
              <a:t>Qualcomm </a:t>
            </a:r>
            <a:r>
              <a:rPr lang="en-GB" sz="2000" dirty="0" err="1" smtClean="0"/>
              <a:t>Inc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Title:	</a:t>
            </a:r>
            <a:r>
              <a:rPr lang="en-GB" sz="2000" b="1" dirty="0" smtClean="0"/>
              <a:t>	</a:t>
            </a:r>
            <a:r>
              <a:rPr lang="en-GB" sz="2000" dirty="0" smtClean="0"/>
              <a:t>WF </a:t>
            </a:r>
            <a:r>
              <a:rPr lang="en-GB" sz="2000" dirty="0"/>
              <a:t>on on/off time switched period for TDM operation between LTE SL and NR SL transmission without dual PA capability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Document for:	</a:t>
            </a:r>
            <a:r>
              <a:rPr lang="en-GB" sz="2000" dirty="0" smtClean="0"/>
              <a:t>Approval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583" y="3602038"/>
            <a:ext cx="10922922" cy="16557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DRAFT </a:t>
            </a:r>
            <a:r>
              <a:rPr lang="en-US" dirty="0" smtClean="0">
                <a:solidFill>
                  <a:srgbClr val="FF0000"/>
                </a:solidFill>
              </a:rPr>
              <a:t>WF V1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79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Tuesday March 3,  noon PST: </a:t>
            </a:r>
            <a:r>
              <a:rPr lang="en-US" dirty="0" smtClean="0"/>
              <a:t>Interested companies complete first round of comments by editing and uploading a modified copy of WF document </a:t>
            </a:r>
          </a:p>
          <a:p>
            <a:r>
              <a:rPr lang="en-US" u="sng" dirty="0" smtClean="0"/>
              <a:t>Tuesday March 3,  5pm PST: </a:t>
            </a:r>
            <a:r>
              <a:rPr lang="en-US" dirty="0" smtClean="0"/>
              <a:t> Updated WF document created and uploaded (if necessary)</a:t>
            </a:r>
          </a:p>
          <a:p>
            <a:r>
              <a:rPr lang="en-US" u="sng" dirty="0" smtClean="0"/>
              <a:t>Wed March 4,  noon PST: </a:t>
            </a:r>
            <a:r>
              <a:rPr lang="en-US" dirty="0" smtClean="0"/>
              <a:t>Interested companies complete second round of comments on updated WF document</a:t>
            </a:r>
          </a:p>
          <a:p>
            <a:r>
              <a:rPr lang="en-US" u="sng" dirty="0" smtClean="0"/>
              <a:t>Wed March 4, 5pm PST: </a:t>
            </a:r>
            <a:r>
              <a:rPr lang="en-US" dirty="0" smtClean="0"/>
              <a:t>WF </a:t>
            </a:r>
            <a:r>
              <a:rPr lang="en-US" dirty="0" err="1" smtClean="0"/>
              <a:t>tdoc</a:t>
            </a:r>
            <a:r>
              <a:rPr lang="en-US" dirty="0" smtClean="0"/>
              <a:t> complete and uploaded to inbox. Per Chairman deadline.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 from thread in this WF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78226"/>
          </a:xfrm>
        </p:spPr>
        <p:txBody>
          <a:bodyPr>
            <a:normAutofit/>
          </a:bodyPr>
          <a:lstStyle/>
          <a:p>
            <a:r>
              <a:rPr lang="en-US" dirty="0" smtClean="0"/>
              <a:t>Open issue #2-1.1 Switching time</a:t>
            </a:r>
          </a:p>
          <a:p>
            <a:r>
              <a:rPr lang="en-US" dirty="0" smtClean="0"/>
              <a:t>Open issue #2-1.2 Transmit OFF during switching time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Open issue #2-1.3 Switching period position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68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Companies who have included comments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359346"/>
            <a:ext cx="10515600" cy="1678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B050"/>
                </a:solidFill>
              </a:rPr>
              <a:t>Qualcomm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LG Electronics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Huawei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4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15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 Issue #2-1.1:  Switching time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71341"/>
              </p:ext>
            </p:extLst>
          </p:nvPr>
        </p:nvGraphicFramePr>
        <p:xfrm>
          <a:off x="381558" y="858729"/>
          <a:ext cx="1142888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180">
                  <a:extLst>
                    <a:ext uri="{9D8B030D-6E8A-4147-A177-3AD203B41FA5}">
                      <a16:colId xmlns:a16="http://schemas.microsoft.com/office/drawing/2014/main" val="1831944879"/>
                    </a:ext>
                  </a:extLst>
                </a:gridCol>
                <a:gridCol w="2495777">
                  <a:extLst>
                    <a:ext uri="{9D8B030D-6E8A-4147-A177-3AD203B41FA5}">
                      <a16:colId xmlns:a16="http://schemas.microsoft.com/office/drawing/2014/main" val="3850275651"/>
                    </a:ext>
                  </a:extLst>
                </a:gridCol>
                <a:gridCol w="2495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5777">
                  <a:extLst>
                    <a:ext uri="{9D8B030D-6E8A-4147-A177-3AD203B41FA5}">
                      <a16:colId xmlns:a16="http://schemas.microsoft.com/office/drawing/2014/main" val="334532370"/>
                    </a:ext>
                  </a:extLst>
                </a:gridCol>
                <a:gridCol w="2348373">
                  <a:extLst>
                    <a:ext uri="{9D8B030D-6E8A-4147-A177-3AD203B41FA5}">
                      <a16:colId xmlns:a16="http://schemas.microsoft.com/office/drawing/2014/main" val="863897369"/>
                    </a:ext>
                  </a:extLst>
                </a:gridCol>
              </a:tblGrid>
              <a:tr h="58198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r>
                        <a:rPr lang="en-US" baseline="0" dirty="0" smtClean="0"/>
                        <a:t> 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About 140 </a:t>
                      </a:r>
                      <a:r>
                        <a:rPr lang="en-US" dirty="0" err="1" smtClean="0"/>
                        <a:t>usec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 </a:t>
                      </a:r>
                      <a:r>
                        <a:rPr lang="en-US" dirty="0" err="1" smtClean="0"/>
                        <a:t>usec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 </a:t>
                      </a:r>
                      <a:r>
                        <a:rPr lang="en-US" dirty="0" err="1" smtClean="0"/>
                        <a:t>usec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 company additional comments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272022"/>
                  </a:ext>
                </a:extLst>
              </a:tr>
              <a:tr h="912119">
                <a:tc>
                  <a:txBody>
                    <a:bodyPr/>
                    <a:lstStyle/>
                    <a:p>
                      <a:r>
                        <a:rPr lang="en-US" dirty="0" smtClean="0"/>
                        <a:t>LGE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 20+120+ 10 =150us will be specified as switched period when V2X UE switched from LTE SL to NR SL or vice versa. The switched period allowed in NR slot. </a:t>
                      </a:r>
                      <a:endParaRPr lang="en-US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816505"/>
                  </a:ext>
                </a:extLst>
              </a:tr>
              <a:tr h="19122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Futurewei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addition to the above general ON / OFF time masks, the additional switching period of about 140us is applicable between the NR SL and LTE SL.  Considering that the NR V2X CBW is 10/20/30/40 MHz and that of LTE V2X is 10/20MHz, the spectrum span for contiguous and non-contiguous transmission would be similar, the switching time can be 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similar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paper (0471) include 50us for the RF chain reconfiguration, on top of 140us switching period.  So far, we do not have any discussion on this. 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067281"/>
                  </a:ext>
                </a:extLst>
              </a:tr>
              <a:tr h="1153885">
                <a:tc>
                  <a:txBody>
                    <a:bodyPr/>
                    <a:lstStyle/>
                    <a:p>
                      <a:r>
                        <a:rPr lang="en-US" dirty="0" smtClean="0"/>
                        <a:t>Qualcomm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Does not</a:t>
                      </a:r>
                      <a:r>
                        <a:rPr lang="en-US" sz="1100" baseline="0" dirty="0" smtClean="0"/>
                        <a:t> provide sufficient time for reconfiguration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/>
                        <a:t>Tighter than needed and no performance advantage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Does not</a:t>
                      </a:r>
                      <a:r>
                        <a:rPr lang="en-US" sz="1100" baseline="0" dirty="0" smtClean="0"/>
                        <a:t> provide sufficient time for reconfiguration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/>
                        <a:t>Tighter than needed and no performance advantage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210 includes 70usec for RF </a:t>
                      </a:r>
                      <a:r>
                        <a:rPr lang="en-US" sz="1100" dirty="0" err="1" smtClean="0"/>
                        <a:t>reconfig</a:t>
                      </a:r>
                      <a:endParaRPr lang="en-US" sz="11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Allows sufficient time for reconfiguration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Less</a:t>
                      </a:r>
                      <a:r>
                        <a:rPr lang="en-US" sz="1100" baseline="0" dirty="0" smtClean="0"/>
                        <a:t> taxing on the UE than 120/140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power consumption reduced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no radio link performance difference from 120/140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All proposals require</a:t>
                      </a:r>
                      <a:r>
                        <a:rPr lang="en-US" sz="1100" baseline="0" dirty="0" smtClean="0"/>
                        <a:t> additional </a:t>
                      </a:r>
                      <a:r>
                        <a:rPr lang="en-US" sz="1100" baseline="0" dirty="0" err="1" smtClean="0"/>
                        <a:t>subframe</a:t>
                      </a:r>
                      <a:r>
                        <a:rPr lang="en-US" sz="1100" baseline="0" dirty="0" smtClean="0"/>
                        <a:t>/slot to prevent post-switch </a:t>
                      </a:r>
                      <a:r>
                        <a:rPr lang="en-US" sz="1100" baseline="0" dirty="0" err="1" smtClean="0"/>
                        <a:t>subframe</a:t>
                      </a:r>
                      <a:r>
                        <a:rPr lang="en-US" sz="1100" baseline="0" dirty="0" smtClean="0"/>
                        <a:t>/slot corruption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Assumption is LTE/NR </a:t>
                      </a:r>
                      <a:r>
                        <a:rPr lang="en-US" sz="1100" baseline="0" dirty="0" err="1" smtClean="0"/>
                        <a:t>subframe</a:t>
                      </a:r>
                      <a:r>
                        <a:rPr lang="en-US" sz="1100" baseline="0" dirty="0" smtClean="0"/>
                        <a:t>/slot are synchronized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880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0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 on switching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All companies agree on 10 and 20 </a:t>
            </a:r>
            <a:r>
              <a:rPr lang="en-US" dirty="0" err="1" smtClean="0">
                <a:solidFill>
                  <a:srgbClr val="00B050"/>
                </a:solidFill>
              </a:rPr>
              <a:t>usec</a:t>
            </a:r>
            <a:r>
              <a:rPr lang="en-US" dirty="0" smtClean="0">
                <a:solidFill>
                  <a:srgbClr val="00B050"/>
                </a:solidFill>
              </a:rPr>
              <a:t> transient times</a:t>
            </a:r>
          </a:p>
          <a:p>
            <a:r>
              <a:rPr lang="en-US" strike="dblStrike" dirty="0" smtClean="0"/>
              <a:t>Five</a:t>
            </a:r>
            <a:r>
              <a:rPr lang="en-US" dirty="0" smtClean="0"/>
              <a:t> </a:t>
            </a:r>
            <a:r>
              <a:rPr lang="en-US" dirty="0" smtClean="0"/>
              <a:t>Three WF </a:t>
            </a:r>
            <a:r>
              <a:rPr lang="en-US" dirty="0" smtClean="0"/>
              <a:t>options on switching time</a:t>
            </a:r>
          </a:p>
          <a:p>
            <a:pPr lvl="1"/>
            <a:r>
              <a:rPr lang="en-US" strike="dblStrike" dirty="0" smtClean="0">
                <a:solidFill>
                  <a:srgbClr val="0070C0"/>
                </a:solidFill>
              </a:rPr>
              <a:t>Option Time = 140 : We support </a:t>
            </a:r>
            <a:r>
              <a:rPr lang="en-US" altLang="ko-KR" strike="dblStrike" dirty="0" err="1">
                <a:solidFill>
                  <a:srgbClr val="0070C0"/>
                </a:solidFill>
              </a:rPr>
              <a:t>approx</a:t>
            </a:r>
            <a:r>
              <a:rPr lang="en-US" altLang="ko-KR" strike="dblStrike" dirty="0">
                <a:solidFill>
                  <a:srgbClr val="0070C0"/>
                </a:solidFill>
              </a:rPr>
              <a:t> 140 </a:t>
            </a:r>
            <a:r>
              <a:rPr lang="en-US" altLang="ko-KR" strike="dblStrike" dirty="0" err="1">
                <a:solidFill>
                  <a:srgbClr val="0070C0"/>
                </a:solidFill>
              </a:rPr>
              <a:t>usec</a:t>
            </a:r>
            <a:endParaRPr lang="en-US" strike="dblStrike" dirty="0" smtClean="0">
              <a:solidFill>
                <a:srgbClr val="0070C0"/>
              </a:solidFill>
            </a:endParaRPr>
          </a:p>
          <a:p>
            <a:pPr lvl="2"/>
            <a:r>
              <a:rPr lang="en-US" strike="dblStrike" dirty="0" smtClean="0">
                <a:solidFill>
                  <a:srgbClr val="FF0000"/>
                </a:solidFill>
              </a:rPr>
              <a:t>Company A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Option Time = 150: We support </a:t>
            </a:r>
            <a:r>
              <a:rPr lang="en-US" dirty="0" err="1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solidFill>
                  <a:srgbClr val="0070C0"/>
                </a:solidFill>
              </a:rPr>
              <a:t>pprox</a:t>
            </a:r>
            <a:r>
              <a:rPr lang="en-US" dirty="0" smtClean="0">
                <a:solidFill>
                  <a:srgbClr val="0070C0"/>
                </a:solidFill>
              </a:rPr>
              <a:t> 150 </a:t>
            </a:r>
            <a:r>
              <a:rPr lang="en-US" dirty="0" err="1" smtClean="0">
                <a:solidFill>
                  <a:srgbClr val="0070C0"/>
                </a:solidFill>
              </a:rPr>
              <a:t>usec</a:t>
            </a:r>
            <a:endParaRPr lang="en-US" dirty="0" smtClean="0">
              <a:solidFill>
                <a:srgbClr val="0070C0"/>
              </a:solidFill>
            </a:endParaRP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LG </a:t>
            </a:r>
            <a:r>
              <a:rPr lang="en-US" dirty="0" smtClean="0">
                <a:solidFill>
                  <a:srgbClr val="00B050"/>
                </a:solidFill>
              </a:rPr>
              <a:t>Electronics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Huawei</a:t>
            </a:r>
          </a:p>
          <a:p>
            <a:pPr lvl="1"/>
            <a:r>
              <a:rPr lang="en-US" dirty="0" smtClean="0"/>
              <a:t>Option Time = 210: We support 210 </a:t>
            </a:r>
            <a:r>
              <a:rPr lang="en-US" dirty="0" err="1" smtClean="0"/>
              <a:t>usec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Qualcomm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Option Time = </a:t>
            </a:r>
            <a:r>
              <a:rPr lang="en-US" dirty="0" err="1" smtClean="0"/>
              <a:t>SquareBracket</a:t>
            </a:r>
            <a:r>
              <a:rPr lang="en-US" dirty="0" smtClean="0"/>
              <a:t>: We support 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strike="dblStrike" dirty="0" smtClean="0">
                <a:solidFill>
                  <a:srgbClr val="0070C0"/>
                </a:solidFill>
              </a:rPr>
              <a:t>140,</a:t>
            </a:r>
            <a:r>
              <a:rPr lang="en-US" dirty="0" smtClean="0">
                <a:solidFill>
                  <a:srgbClr val="0070C0"/>
                </a:solidFill>
              </a:rPr>
              <a:t>150,210] or [TBD] </a:t>
            </a:r>
            <a:r>
              <a:rPr lang="en-US" dirty="0" smtClean="0"/>
              <a:t>in the draft spec and further discussion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LG Electronics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Qualcomm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strike="dblStrike" dirty="0" smtClean="0"/>
              <a:t>Option Time = </a:t>
            </a:r>
            <a:r>
              <a:rPr lang="en-US" strike="dblStrike" dirty="0" err="1" smtClean="0"/>
              <a:t>FurtherDiscussion</a:t>
            </a:r>
            <a:r>
              <a:rPr lang="en-US" strike="dblStrike" dirty="0" smtClean="0"/>
              <a:t> : We would like further discussion on which of these 3 values to use after RAN4-94e</a:t>
            </a:r>
          </a:p>
          <a:p>
            <a:pPr lvl="2"/>
            <a:r>
              <a:rPr lang="en-US" strike="dblStrike" dirty="0" smtClean="0">
                <a:solidFill>
                  <a:srgbClr val="FF0000"/>
                </a:solidFill>
              </a:rPr>
              <a:t>Company E</a:t>
            </a:r>
            <a:endParaRPr lang="en-US" strike="dblStrike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 #2-1.2:  OFF power during switching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0371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This was a comment from </a:t>
            </a:r>
            <a:r>
              <a:rPr lang="en-US" sz="1800" dirty="0" smtClean="0"/>
              <a:t>Huawei </a:t>
            </a:r>
            <a:r>
              <a:rPr lang="en-US" sz="1800" dirty="0" smtClean="0"/>
              <a:t>in thread #11</a:t>
            </a:r>
          </a:p>
          <a:p>
            <a:pPr lvl="1"/>
            <a:r>
              <a:rPr lang="en-US" sz="1800" dirty="0" smtClean="0"/>
              <a:t>Huawei : “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ea typeface="DengXian"/>
              </a:rPr>
              <a:t>Whether the switching period is totally considered as OFF power period should be further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ea typeface="DengXian"/>
              </a:rPr>
              <a:t>discussed</a:t>
            </a:r>
            <a:r>
              <a:rPr lang="en-US" sz="1800" dirty="0" smtClean="0"/>
              <a:t>” </a:t>
            </a:r>
          </a:p>
          <a:p>
            <a:pPr lvl="1"/>
            <a:r>
              <a:rPr lang="en-US" sz="1800" dirty="0" smtClean="0"/>
              <a:t>QCOM: Our interpretation “ Does the OFF power requirement apply during the entire switching period?” </a:t>
            </a:r>
            <a:r>
              <a:rPr lang="en-US" sz="1800" dirty="0" smtClean="0">
                <a:solidFill>
                  <a:srgbClr val="FF0000"/>
                </a:solidFill>
              </a:rPr>
              <a:t>Huawei please comment </a:t>
            </a:r>
            <a:r>
              <a:rPr lang="en-US" sz="1800" dirty="0" smtClean="0"/>
              <a:t>if this is the correct interpretation of the discussion question.”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Huawei: Yes, correct understanding. It should be defined as switching period rather than OFF power period</a:t>
            </a:r>
          </a:p>
          <a:p>
            <a:r>
              <a:rPr lang="en-US" sz="1800" dirty="0" smtClean="0"/>
              <a:t>WF position on OFF power for each company</a:t>
            </a:r>
          </a:p>
          <a:p>
            <a:pPr lvl="1"/>
            <a:r>
              <a:rPr lang="en-US" sz="1800" dirty="0" smtClean="0"/>
              <a:t>OFF power requirement applies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Company A thinks OFF power applies</a:t>
            </a:r>
          </a:p>
          <a:p>
            <a:pPr lvl="1"/>
            <a:r>
              <a:rPr lang="en-US" sz="1800" dirty="0" smtClean="0"/>
              <a:t>More discussion needed on OFF power during switching period</a:t>
            </a:r>
          </a:p>
          <a:p>
            <a:pPr lvl="2"/>
            <a:r>
              <a:rPr lang="en-US" sz="1800" dirty="0">
                <a:solidFill>
                  <a:srgbClr val="00B050"/>
                </a:solidFill>
              </a:rPr>
              <a:t>(LG Electronics, Huawei</a:t>
            </a:r>
            <a:r>
              <a:rPr lang="en-US" sz="1800" dirty="0" smtClean="0">
                <a:solidFill>
                  <a:srgbClr val="00B050"/>
                </a:solidFill>
              </a:rPr>
              <a:t>…)</a:t>
            </a:r>
            <a:endParaRPr lang="en-US" sz="1800" dirty="0" smtClean="0">
              <a:solidFill>
                <a:srgbClr val="00B050"/>
              </a:solidFill>
            </a:endParaRPr>
          </a:p>
          <a:p>
            <a:pPr lvl="2"/>
            <a:r>
              <a:rPr lang="en-US" sz="1800" dirty="0" smtClean="0">
                <a:solidFill>
                  <a:srgbClr val="00B050"/>
                </a:solidFill>
              </a:rPr>
              <a:t>Qualcomm</a:t>
            </a:r>
            <a:endParaRPr lang="en-US" sz="1800" dirty="0" smtClean="0">
              <a:solidFill>
                <a:srgbClr val="00B050"/>
              </a:solidFill>
            </a:endParaRPr>
          </a:p>
          <a:p>
            <a:r>
              <a:rPr lang="en-US" sz="1800" dirty="0" smtClean="0">
                <a:solidFill>
                  <a:srgbClr val="FF0000"/>
                </a:solidFill>
              </a:rPr>
              <a:t>Switching period position</a:t>
            </a:r>
          </a:p>
          <a:p>
            <a:pPr lvl="1"/>
            <a:r>
              <a:rPr lang="en-US" sz="1700" dirty="0" smtClean="0">
                <a:solidFill>
                  <a:srgbClr val="FF0000"/>
                </a:solidFill>
              </a:rPr>
              <a:t>Option </a:t>
            </a:r>
            <a:r>
              <a:rPr lang="en-US" sz="1700" dirty="0" smtClean="0">
                <a:solidFill>
                  <a:srgbClr val="FF0000"/>
                </a:solidFill>
              </a:rPr>
              <a:t>1: follow the time mask for intra-band EN-DC to put the switching period at the NR side</a:t>
            </a:r>
          </a:p>
          <a:p>
            <a:pPr lvl="1"/>
            <a:r>
              <a:rPr lang="en-US" sz="1700" dirty="0" smtClean="0">
                <a:solidFill>
                  <a:srgbClr val="FF0000"/>
                </a:solidFill>
              </a:rPr>
              <a:t>Option 2: Put the switching period at the previous sub-frame or NR slot </a:t>
            </a:r>
          </a:p>
          <a:p>
            <a:pPr lvl="1"/>
            <a:r>
              <a:rPr lang="en-US" sz="1700" dirty="0" smtClean="0">
                <a:solidFill>
                  <a:srgbClr val="FF0000"/>
                </a:solidFill>
              </a:rPr>
              <a:t>Option 3: Switching period depends on priority</a:t>
            </a:r>
          </a:p>
          <a:p>
            <a:pPr lvl="1"/>
            <a:r>
              <a:rPr lang="en-US" sz="1700" dirty="0" smtClean="0">
                <a:solidFill>
                  <a:srgbClr val="FF0000"/>
                </a:solidFill>
              </a:rPr>
              <a:t>Other options are not </a:t>
            </a:r>
            <a:r>
              <a:rPr lang="en-US" sz="1700" dirty="0" smtClean="0">
                <a:solidFill>
                  <a:srgbClr val="FF0000"/>
                </a:solidFill>
              </a:rPr>
              <a:t>precluded</a:t>
            </a:r>
          </a:p>
          <a:p>
            <a:pPr lvl="1"/>
            <a:r>
              <a:rPr lang="en-US" sz="1700" dirty="0" smtClean="0">
                <a:solidFill>
                  <a:srgbClr val="FF0000"/>
                </a:solidFill>
              </a:rPr>
              <a:t>Option 4: Further discussion is required</a:t>
            </a:r>
          </a:p>
          <a:p>
            <a:pPr lvl="2"/>
            <a:r>
              <a:rPr lang="en-US" sz="1700" dirty="0" smtClean="0">
                <a:solidFill>
                  <a:srgbClr val="00B050"/>
                </a:solidFill>
              </a:rPr>
              <a:t>Qualcomm</a:t>
            </a:r>
            <a:endParaRPr lang="en-US" sz="1700" dirty="0">
              <a:solidFill>
                <a:srgbClr val="00B050"/>
              </a:solidFill>
            </a:endParaRPr>
          </a:p>
          <a:p>
            <a:endParaRPr lang="en-US" dirty="0" smtClean="0"/>
          </a:p>
          <a:p>
            <a:endParaRPr lang="en-US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7724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695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Malgun Gothic</vt:lpstr>
      <vt:lpstr>SimSun</vt:lpstr>
      <vt:lpstr>Arial</vt:lpstr>
      <vt:lpstr>Calibri</vt:lpstr>
      <vt:lpstr>Calibri Light</vt:lpstr>
      <vt:lpstr>DengXian</vt:lpstr>
      <vt:lpstr>Times New Roman</vt:lpstr>
      <vt:lpstr>Office Theme</vt:lpstr>
      <vt:lpstr>3GPP TSG-RAN WG4 Meeting #94-e     R4-2002784 Electronic Meeting, Feb.24th – Mar.6th 2020   Agenda item:  8.4.1 Source:  Qualcomm Inc Title:  WF on on/off time switched period for TDM operation between LTE SL and NR SL transmission without dual PA capability Document for: Approval </vt:lpstr>
      <vt:lpstr>Timeline</vt:lpstr>
      <vt:lpstr>Open issues from thread in this WF</vt:lpstr>
      <vt:lpstr>Open Issue #2-1.1:  Switching time</vt:lpstr>
      <vt:lpstr>WF on switching time</vt:lpstr>
      <vt:lpstr>Open Issue #2-1.2:  OFF power during switching period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2020-03-03T20:00:32Z</dcterms:created>
  <dcterms:modified xsi:type="dcterms:W3CDTF">2020-03-03T20:12:03Z</dcterms:modified>
</cp:coreProperties>
</file>