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71" r:id="rId6"/>
    <p:sldId id="260" r:id="rId7"/>
    <p:sldId id="269" r:id="rId8"/>
    <p:sldId id="26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39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</a:t>
            </a:r>
            <a:r>
              <a:rPr lang="en-GB" sz="2000" b="1" dirty="0" smtClean="0"/>
              <a:t>				R4-2002784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pt-BR" sz="2000" b="1" dirty="0"/>
              <a:t>Agenda </a:t>
            </a:r>
            <a:r>
              <a:rPr lang="pt-BR" sz="2000" b="1" dirty="0" smtClean="0"/>
              <a:t>item: 	</a:t>
            </a:r>
            <a:r>
              <a:rPr lang="en-GB" sz="2000" dirty="0" smtClean="0"/>
              <a:t>8.4.1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Source:	</a:t>
            </a:r>
            <a:r>
              <a:rPr lang="en-GB" sz="2000" b="1" dirty="0" smtClean="0"/>
              <a:t>	</a:t>
            </a:r>
            <a:r>
              <a:rPr lang="en-GB" sz="2000" dirty="0" smtClean="0"/>
              <a:t>Qualcomm </a:t>
            </a:r>
            <a:r>
              <a:rPr lang="en-GB" sz="2000" dirty="0" err="1" smtClean="0"/>
              <a:t>Inc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Title:	</a:t>
            </a:r>
            <a:r>
              <a:rPr lang="en-GB" sz="2000" b="1" dirty="0" smtClean="0"/>
              <a:t>	</a:t>
            </a:r>
            <a:r>
              <a:rPr lang="en-GB" sz="2000" dirty="0" smtClean="0"/>
              <a:t>WF </a:t>
            </a:r>
            <a:r>
              <a:rPr lang="en-GB" sz="2000" dirty="0"/>
              <a:t>on on/off time switched period for TDM operation between LTE SL and NR SL transmission without dual PA capability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 smtClean="0"/>
              <a:t>Approval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DRAFT WF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Tuesday March 3,  noon PST: </a:t>
            </a:r>
            <a:r>
              <a:rPr lang="en-US" dirty="0" smtClean="0"/>
              <a:t>Interested companies complete first round of comments by editing and uploading a modified copy of WF document </a:t>
            </a:r>
          </a:p>
          <a:p>
            <a:r>
              <a:rPr lang="en-US" u="sng" dirty="0" smtClean="0"/>
              <a:t>Tuesday March 3,  5pm PST: </a:t>
            </a:r>
            <a:r>
              <a:rPr lang="en-US" dirty="0" smtClean="0"/>
              <a:t> Updated WF document created and uploaded (if necessary)</a:t>
            </a:r>
          </a:p>
          <a:p>
            <a:r>
              <a:rPr lang="en-US" u="sng" dirty="0" smtClean="0"/>
              <a:t>Wed March 4,  noon PST: </a:t>
            </a:r>
            <a:r>
              <a:rPr lang="en-US" dirty="0" smtClean="0"/>
              <a:t>Interested companies complete second round of comments on updated WF document</a:t>
            </a:r>
          </a:p>
          <a:p>
            <a:r>
              <a:rPr lang="en-US" u="sng" dirty="0" smtClean="0"/>
              <a:t>Wed March 4, 5pm PST: </a:t>
            </a:r>
            <a:r>
              <a:rPr lang="en-US" dirty="0" smtClean="0"/>
              <a:t>WF </a:t>
            </a:r>
            <a:r>
              <a:rPr lang="en-US" dirty="0" err="1" smtClean="0"/>
              <a:t>tdoc</a:t>
            </a:r>
            <a:r>
              <a:rPr lang="en-US" dirty="0" smtClean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from thread in this 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issue #2-1.1 Switching time</a:t>
            </a:r>
          </a:p>
          <a:p>
            <a:r>
              <a:rPr lang="en-US" dirty="0" smtClean="0"/>
              <a:t>Open issue #2-1.2 Transmit OFF during switching </a:t>
            </a:r>
            <a:r>
              <a:rPr lang="en-US" dirty="0" smtClean="0"/>
              <a:t>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Open issue #2-1.3 Switching period position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Issue #2-1.1:  Switching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71341"/>
              </p:ext>
            </p:extLst>
          </p:nvPr>
        </p:nvGraphicFramePr>
        <p:xfrm>
          <a:off x="381558" y="858729"/>
          <a:ext cx="114288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80">
                  <a:extLst>
                    <a:ext uri="{9D8B030D-6E8A-4147-A177-3AD203B41FA5}">
                      <a16:colId xmlns:a16="http://schemas.microsoft.com/office/drawing/2014/main" xmlns="" val="1831944879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xmlns="" val="3850275651"/>
                    </a:ext>
                  </a:extLst>
                </a:gridCol>
                <a:gridCol w="2495777"/>
                <a:gridCol w="2495777">
                  <a:extLst>
                    <a:ext uri="{9D8B030D-6E8A-4147-A177-3AD203B41FA5}">
                      <a16:colId xmlns:a16="http://schemas.microsoft.com/office/drawing/2014/main" xmlns="" val="334532370"/>
                    </a:ext>
                  </a:extLst>
                </a:gridCol>
                <a:gridCol w="2348373">
                  <a:extLst>
                    <a:ext uri="{9D8B030D-6E8A-4147-A177-3AD203B41FA5}">
                      <a16:colId xmlns:a16="http://schemas.microsoft.com/office/drawing/2014/main" xmlns="" val="863897369"/>
                    </a:ext>
                  </a:extLst>
                </a:gridCol>
              </a:tblGrid>
              <a:tr h="58198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140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</a:t>
                      </a:r>
                      <a:r>
                        <a:rPr lang="en-US" dirty="0" err="1" smtClean="0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company additional 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4272022"/>
                  </a:ext>
                </a:extLst>
              </a:tr>
              <a:tr h="912119">
                <a:tc>
                  <a:txBody>
                    <a:bodyPr/>
                    <a:lstStyle/>
                    <a:p>
                      <a:r>
                        <a:rPr lang="en-US" dirty="0" smtClean="0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816505"/>
                  </a:ext>
                </a:extLst>
              </a:tr>
              <a:tr h="19122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067281"/>
                  </a:ext>
                </a:extLst>
              </a:tr>
              <a:tr h="1153885">
                <a:tc>
                  <a:txBody>
                    <a:bodyPr/>
                    <a:lstStyle/>
                    <a:p>
                      <a:r>
                        <a:rPr lang="en-US" dirty="0" smtClean="0"/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210 includes 70usec for RF </a:t>
                      </a:r>
                      <a:r>
                        <a:rPr lang="en-US" sz="1100" dirty="0" err="1" smtClean="0"/>
                        <a:t>reconfig</a:t>
                      </a:r>
                      <a:endParaRPr lang="en-US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Allows 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</a:t>
                      </a:r>
                      <a:r>
                        <a:rPr lang="en-US" sz="1100" baseline="0" dirty="0" smtClean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 proposals require</a:t>
                      </a:r>
                      <a:r>
                        <a:rPr lang="en-US" sz="1100" baseline="0" dirty="0" smtClean="0"/>
                        <a:t> additional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to prevent post-switch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Assumption is LTE/NR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switching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All companies agree on 10 and 20 </a:t>
            </a:r>
            <a:r>
              <a:rPr lang="en-US" dirty="0" err="1" smtClean="0">
                <a:solidFill>
                  <a:srgbClr val="92D050"/>
                </a:solidFill>
              </a:rPr>
              <a:t>usec</a:t>
            </a:r>
            <a:r>
              <a:rPr lang="en-US" dirty="0" smtClean="0">
                <a:solidFill>
                  <a:srgbClr val="92D050"/>
                </a:solidFill>
              </a:rPr>
              <a:t> transient times</a:t>
            </a:r>
          </a:p>
          <a:p>
            <a:r>
              <a:rPr lang="en-US" dirty="0" smtClean="0"/>
              <a:t>Five WF options on switching time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140 : We support </a:t>
            </a:r>
            <a:r>
              <a:rPr lang="en-US" altLang="ko-KR" dirty="0" err="1">
                <a:solidFill>
                  <a:srgbClr val="0070C0"/>
                </a:solidFill>
              </a:rPr>
              <a:t>approx</a:t>
            </a:r>
            <a:r>
              <a:rPr lang="en-US" altLang="ko-KR" dirty="0">
                <a:solidFill>
                  <a:srgbClr val="0070C0"/>
                </a:solidFill>
              </a:rPr>
              <a:t> 140 </a:t>
            </a:r>
            <a:r>
              <a:rPr lang="en-US" altLang="ko-KR" dirty="0" err="1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150: We support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pprox</a:t>
            </a:r>
            <a:r>
              <a:rPr lang="en-US" dirty="0" smtClean="0">
                <a:solidFill>
                  <a:srgbClr val="0070C0"/>
                </a:solidFill>
              </a:rPr>
              <a:t> 150 </a:t>
            </a:r>
            <a:r>
              <a:rPr lang="en-US" dirty="0" err="1" smtClean="0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B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LG </a:t>
            </a:r>
            <a:r>
              <a:rPr lang="en-US" dirty="0" smtClean="0">
                <a:solidFill>
                  <a:srgbClr val="0070C0"/>
                </a:solidFill>
              </a:rPr>
              <a:t>Electronics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Huawei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Option Time = 210: We support 210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C</a:t>
            </a:r>
          </a:p>
          <a:p>
            <a:pPr lvl="2"/>
            <a:r>
              <a:rPr lang="en-US" dirty="0" smtClean="0"/>
              <a:t>Qualcomm</a:t>
            </a: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SquareBracket</a:t>
            </a:r>
            <a:r>
              <a:rPr lang="en-US" dirty="0" smtClean="0"/>
              <a:t>: We support </a:t>
            </a:r>
            <a:r>
              <a:rPr lang="en-US" dirty="0" smtClean="0">
                <a:solidFill>
                  <a:srgbClr val="0070C0"/>
                </a:solidFill>
              </a:rPr>
              <a:t>[140,150,210] or [TBD] </a:t>
            </a:r>
            <a:r>
              <a:rPr lang="en-US" dirty="0" smtClean="0"/>
              <a:t>in the draft spec and further discussion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LG Electronics</a:t>
            </a: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FurtherDiscussion</a:t>
            </a:r>
            <a:r>
              <a:rPr lang="en-US" dirty="0" smtClean="0"/>
              <a:t> : We would like further discussion on which of these 3 values to use after RAN4-94e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 #2-1.2:  OFF power during switching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 smtClean="0"/>
              <a:t>This was a comment from </a:t>
            </a:r>
            <a:r>
              <a:rPr lang="en-US" sz="1800" dirty="0" err="1" smtClean="0"/>
              <a:t>Hauwei</a:t>
            </a:r>
            <a:r>
              <a:rPr lang="en-US" sz="1800" dirty="0" smtClean="0"/>
              <a:t> in thread #11</a:t>
            </a:r>
          </a:p>
          <a:p>
            <a:pPr lvl="1"/>
            <a:r>
              <a:rPr lang="en-US" sz="1800" dirty="0" smtClean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discussed</a:t>
            </a:r>
            <a:r>
              <a:rPr lang="en-US" sz="1800" dirty="0" smtClean="0"/>
              <a:t>” </a:t>
            </a:r>
          </a:p>
          <a:p>
            <a:pPr lvl="1"/>
            <a:r>
              <a:rPr lang="en-US" sz="1800" dirty="0" smtClean="0"/>
              <a:t>QCOM: Our interpretation “ Does the OFF power requirement apply during the entire switching period?” </a:t>
            </a:r>
            <a:r>
              <a:rPr lang="en-US" sz="1800" dirty="0" smtClean="0">
                <a:solidFill>
                  <a:srgbClr val="FF0000"/>
                </a:solidFill>
              </a:rPr>
              <a:t>Huawei please comment </a:t>
            </a:r>
            <a:r>
              <a:rPr lang="en-US" sz="1800" dirty="0" smtClean="0"/>
              <a:t>if this is the correct interpretation of the discussion question</a:t>
            </a:r>
            <a:r>
              <a:rPr lang="en-US" sz="1800" dirty="0" smtClean="0"/>
              <a:t>.”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Huawei: Yes, correct understanding. It should be defined as switching period rather than OFF power period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WF position on OFF power for each company</a:t>
            </a:r>
          </a:p>
          <a:p>
            <a:pPr lvl="1"/>
            <a:r>
              <a:rPr lang="en-US" sz="1800" dirty="0" smtClean="0"/>
              <a:t>OFF power requirement applies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 smtClean="0"/>
              <a:t>More discussion needed on OFF power during switching period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B thinks more discussion is needed </a:t>
            </a:r>
            <a:r>
              <a:rPr lang="en-US" sz="1800" dirty="0" smtClean="0">
                <a:solidFill>
                  <a:srgbClr val="0070C0"/>
                </a:solidFill>
              </a:rPr>
              <a:t>(LG Electronics, </a:t>
            </a:r>
            <a:r>
              <a:rPr lang="en-US" sz="1800" dirty="0" smtClean="0">
                <a:solidFill>
                  <a:srgbClr val="0070C0"/>
                </a:solidFill>
              </a:rPr>
              <a:t>Huawei…)</a:t>
            </a:r>
          </a:p>
          <a:p>
            <a:r>
              <a:rPr lang="en-US" sz="1800" dirty="0">
                <a:solidFill>
                  <a:srgbClr val="FF0000"/>
                </a:solidFill>
              </a:rPr>
              <a:t>Switching period </a:t>
            </a:r>
            <a:r>
              <a:rPr lang="en-US" sz="1800" dirty="0" smtClean="0">
                <a:solidFill>
                  <a:srgbClr val="FF0000"/>
                </a:solidFill>
              </a:rPr>
              <a:t>position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Option 1: follow the time mask for intra-band EN-DC to put the switching period at the NR side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Option 2: Put the switching period at the previous sub-frame or NR slot 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Option 3: Switching period depends on priority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Other options are not precluded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6E1A66-D098-4FED-A6F7-FFA16B15C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AF75E-DE1B-427D-B0A1-287F8A012161}">
  <ds:schemaRefs>
    <ds:schemaRef ds:uri="ba37140e-f4c5-4a6c-a9b4-20a691ce6c8a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c9c437c-ae0c-4066-8d90-a0f7de78612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F1F072-5F6E-4182-871B-B1E4DFADA4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Malgun Gothic</vt:lpstr>
      <vt:lpstr>等线</vt:lpstr>
      <vt:lpstr>宋体</vt:lpstr>
      <vt:lpstr>Arial</vt:lpstr>
      <vt:lpstr>Calibri</vt:lpstr>
      <vt:lpstr>Calibri Light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2020-03-02T17:57:35Z</dcterms:created>
  <dcterms:modified xsi:type="dcterms:W3CDTF">2020-03-03T12:18:26Z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