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15E9-C25B-D645-896C-7177BD6B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F8FD5-F37B-6D43-B260-2A28C5A3C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6D041-8541-E34A-8387-264E463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CB898-A235-2B4E-984E-F0119C92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0ABF-08B4-3043-892D-3E34C61FB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6B226-A7B2-3B42-AD0B-6FB96265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FB64D1-24FD-7F47-AD28-541995C49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87075-6AC9-4E4E-8064-BCAD0F61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CB9D2-880B-8741-95B1-B54A428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1A256-119E-BE47-AF9D-47133AFAA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479DB-FC42-5D41-A49B-566DA72B96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BFAF0D-BFEB-3745-A632-11A5EE5EE5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3A01A-7A61-2546-9D00-C8FE66D4D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575F7-6822-1446-B68E-ADB759BE6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298EA-E93B-A840-AB67-3EE73A103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5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F174-7BF7-AF49-806A-C05B34DFB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37C7A-B840-9946-8598-D483CDCA7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25F55-A519-124C-A93B-CBAE5B35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1992C-1046-1F47-B392-7C704D20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39C32-2D02-0240-B9DE-889B6D1D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75E43-B0A2-9E4C-8D18-906782BC5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E1648-2463-4D46-A522-1F9E34FFA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4D3FD-730A-A549-92A4-D22C78BB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F8000-AD43-2544-804F-104B179D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5525-AD59-6A47-A726-C6B5461B3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7A3B1-2697-504C-9998-C3B00F0B1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0CDC9-0E79-4549-A0CB-E3C774856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D609-2D4C-7244-9003-C95840011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10CFC-DE40-6A47-AE61-2DF108E4F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6DEFE8-DF83-5142-AD36-EE49F850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1AC9E-DA4E-DE4A-AA0B-33BFEF89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74063-4BD2-4E44-9F90-AE365202B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78F79-BCD2-394D-86F8-8407AE514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67067-1754-D541-94F8-88AD0F6C0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1B29A2-1ACD-AD40-8C93-52DF9CFF3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A589B-B7E7-D64C-89F3-2BC040F03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6B1111-90A3-3745-85BD-35235FFA3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F4E7D-984D-4147-BC4E-C95A65482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55CAB-3040-4A4C-9D74-FC00D95D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95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DA795-AA47-804E-AA62-4C1C357A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86C82-3D70-0F42-AD70-266FE45E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7771-09DD-0B4E-AC20-E1BAC65F0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AF00A-B449-EB44-B4E8-BB3F3A95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2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A075-CB7E-BA43-84F6-F0B90131B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86AC1-D000-7D44-BF10-E15D4674E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2C7D7-8622-1846-853C-23594363E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1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4835B-2151-EC4E-BBD4-ACC1A25D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E16C-37C9-3A4B-B4E7-03F045CC8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2E945-935C-0743-9861-987EDBDF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56D1A-F095-9445-950A-1D970A36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557A6-4304-A648-9F26-D6174577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82002-C22D-A445-AF63-0414D0FD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76C0-6605-E34C-B724-CB448824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D8761E-9F87-5049-8FF0-714C573E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BBFA8-5810-984C-9A03-7C5A84E4F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7E9D9-E536-4F4A-960D-043BA4204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D767D-563D-DE4C-926C-9BDA03A8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376A1-BA8B-F648-8EB6-07BE0AE52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9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57F27D-6045-9C46-B3C2-F23755E6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78BD8-0E1D-4D46-AE7B-B487BFDDA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B50D4-929D-2F4D-A972-D6C0F724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2C170-4264-D94E-B9BF-F9B4B45AEDA6}" type="datetimeFigureOut">
              <a:rPr lang="en-US" smtClean="0"/>
              <a:t>3/4/20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72F46-0B7F-2840-9DD4-9CFFD6BE2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106A1-A31E-E64B-937B-3954DD2E8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3DE1-8E6E-7145-A9AB-2F2CC6B935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</a:p>
        </p:txBody>
      </p:sp>
    </p:spTree>
    <p:extLst>
      <p:ext uri="{BB962C8B-B14F-4D97-AF65-F5344CB8AC3E}">
        <p14:creationId xmlns:p14="http://schemas.microsoft.com/office/powerpoint/2010/main" val="276449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A58FC-92EA-4349-B832-1FC55CE6B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0237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dirty="0"/>
              <a:t>WF on inter-band con-current operation and example band combinations in rel-16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A4E002-20D0-7D4B-AC6A-66CEE770D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7695"/>
            <a:ext cx="9144000" cy="1655762"/>
          </a:xfrm>
        </p:spPr>
        <p:txBody>
          <a:bodyPr/>
          <a:lstStyle/>
          <a:p>
            <a:r>
              <a:rPr lang="en-US" dirty="0"/>
              <a:t>Dish Network, </a:t>
            </a:r>
            <a:r>
              <a:rPr lang="en-US"/>
              <a:t>LG Electronics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B095CE-6CF7-3846-BD02-960FBB904758}"/>
              </a:ext>
            </a:extLst>
          </p:cNvPr>
          <p:cNvSpPr txBox="1"/>
          <p:nvPr/>
        </p:nvSpPr>
        <p:spPr>
          <a:xfrm>
            <a:off x="383741" y="424543"/>
            <a:ext cx="4297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#94-e	</a:t>
            </a:r>
          </a:p>
          <a:p>
            <a:r>
              <a:rPr lang="en-GB" b="1" dirty="0"/>
              <a:t>Electronic Meeting, Feb.24</a:t>
            </a:r>
            <a:r>
              <a:rPr lang="en-GB" b="1" baseline="30000" dirty="0"/>
              <a:t>th</a:t>
            </a:r>
            <a:r>
              <a:rPr lang="en-GB" b="1" dirty="0"/>
              <a:t> – Mar.6</a:t>
            </a:r>
            <a:r>
              <a:rPr lang="en-GB" b="1" baseline="30000" dirty="0"/>
              <a:t>th</a:t>
            </a:r>
            <a:r>
              <a:rPr lang="en-GB" b="1" dirty="0"/>
              <a:t> 2020</a:t>
            </a:r>
            <a:endParaRPr lang="aa-ET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29A60C-D8D4-EC4A-8C7F-2B9F8AB281D9}"/>
              </a:ext>
            </a:extLst>
          </p:cNvPr>
          <p:cNvSpPr txBox="1"/>
          <p:nvPr/>
        </p:nvSpPr>
        <p:spPr>
          <a:xfrm>
            <a:off x="9541609" y="452658"/>
            <a:ext cx="1863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/>
              <a:t>Draft</a:t>
            </a:r>
            <a:r>
              <a:rPr lang="fi-FI" b="1" dirty="0"/>
              <a:t> R4-2002787</a:t>
            </a:r>
            <a:endParaRPr lang="aa-E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374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517B5-AB8F-F34B-A91F-55DB2B556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3036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EA945-430B-0442-9D10-0C555585A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/>
          <a:lstStyle/>
          <a:p>
            <a:r>
              <a:rPr lang="en-GB" dirty="0"/>
              <a:t> Concurrent operation of </a:t>
            </a:r>
            <a:r>
              <a:rPr lang="en-GB" dirty="0" err="1"/>
              <a:t>Uu</a:t>
            </a:r>
            <a:r>
              <a:rPr lang="en-GB" dirty="0"/>
              <a:t> and SL is part of the WID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In RAN4, the specification work where spectrum is involved includes:</a:t>
            </a:r>
          </a:p>
          <a:p>
            <a:pPr lvl="1"/>
            <a:r>
              <a:rPr lang="en-GB" dirty="0"/>
              <a:t>Generic requirements</a:t>
            </a:r>
          </a:p>
          <a:p>
            <a:pPr lvl="1"/>
            <a:r>
              <a:rPr lang="en-GB" dirty="0"/>
              <a:t>Band combination specific requirements 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45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0915C-220E-8D42-A9B9-53EAD573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5535"/>
          </a:xfrm>
        </p:spPr>
        <p:txBody>
          <a:bodyPr/>
          <a:lstStyle/>
          <a:p>
            <a:r>
              <a:rPr lang="en-US" dirty="0"/>
              <a:t>Generic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54172-480B-764A-84F2-428DDF1E7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660"/>
            <a:ext cx="10515600" cy="52222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General requirements should be part of the work carried out during the WID</a:t>
            </a:r>
          </a:p>
          <a:p>
            <a:pPr lvl="1"/>
            <a:r>
              <a:rPr lang="en-US" dirty="0"/>
              <a:t>If all the generic requirements are not finished, then there is a risk that the feature is not functional</a:t>
            </a:r>
          </a:p>
          <a:p>
            <a:r>
              <a:rPr lang="en-US" dirty="0"/>
              <a:t>During 1</a:t>
            </a:r>
            <a:r>
              <a:rPr lang="en-US" baseline="30000" dirty="0"/>
              <a:t>st</a:t>
            </a:r>
            <a:r>
              <a:rPr lang="en-US" dirty="0"/>
              <a:t> round, the CR’s have been discussed on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</a:t>
            </a:r>
          </a:p>
          <a:p>
            <a:r>
              <a:rPr lang="en-GB" dirty="0"/>
              <a:t>No draft CR has been created for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</a:t>
            </a:r>
          </a:p>
          <a:p>
            <a:r>
              <a:rPr lang="en-US" dirty="0"/>
              <a:t>With the assumption that NR SL is not replacing LTE SL, complementing it instead, generic requirements also for NR </a:t>
            </a:r>
            <a:r>
              <a:rPr lang="en-US" dirty="0" err="1"/>
              <a:t>Uu</a:t>
            </a:r>
            <a:r>
              <a:rPr lang="en-US" dirty="0"/>
              <a:t> + LTE SL have to be defined in Rel16</a:t>
            </a:r>
          </a:p>
          <a:p>
            <a:pPr lvl="1"/>
            <a:r>
              <a:rPr lang="en-US" dirty="0"/>
              <a:t>For instance, the support of Basic Safety messages by NR SL is not explicitly defined in RAN1, hence LTE SL might be needed even if NR SL is being used</a:t>
            </a:r>
          </a:p>
          <a:p>
            <a:r>
              <a:rPr lang="en-US" dirty="0">
                <a:solidFill>
                  <a:srgbClr val="00B050"/>
                </a:solidFill>
              </a:rPr>
              <a:t>With the assumption that both NR SL and LTE SL would be needed, also case with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on licensed band + NR SL </a:t>
            </a:r>
            <a:r>
              <a:rPr lang="en-US" u="sng" dirty="0">
                <a:solidFill>
                  <a:srgbClr val="00B050"/>
                </a:solidFill>
              </a:rPr>
              <a:t>and</a:t>
            </a:r>
            <a:r>
              <a:rPr lang="en-US" dirty="0">
                <a:solidFill>
                  <a:srgbClr val="00B050"/>
                </a:solidFill>
              </a:rPr>
              <a:t> LTE SL on unlicensed band needs to be clarified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For instance, Intra-band SL combination B47+n47 is likely specified in Rel16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To bring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into that, 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and/or LTE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B47 SL +n47 SL should be specified</a:t>
            </a:r>
          </a:p>
          <a:p>
            <a:r>
              <a:rPr lang="en-US" b="1" dirty="0"/>
              <a:t>WF: </a:t>
            </a:r>
            <a:r>
              <a:rPr lang="en-US" dirty="0"/>
              <a:t>Create generic requirements for </a:t>
            </a:r>
            <a:r>
              <a:rPr lang="en-US" strike="sngStrike" dirty="0"/>
              <a:t>three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these</a:t>
            </a:r>
            <a:r>
              <a:rPr lang="en-US" dirty="0"/>
              <a:t> cases in Rel16 timeframe (by June 2020)</a:t>
            </a: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dirty="0">
                <a:solidFill>
                  <a:srgbClr val="FF0000"/>
                </a:solidFill>
              </a:rPr>
              <a:t>(1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>
                <a:solidFill>
                  <a:srgbClr val="FF0000"/>
                </a:solidFill>
              </a:rPr>
              <a:t> priority)</a:t>
            </a:r>
          </a:p>
          <a:p>
            <a:pPr lvl="1"/>
            <a:r>
              <a:rPr lang="en-GB" dirty="0"/>
              <a:t>LTE </a:t>
            </a:r>
            <a:r>
              <a:rPr lang="en-GB" dirty="0" err="1"/>
              <a:t>Uu</a:t>
            </a:r>
            <a:r>
              <a:rPr lang="en-GB" dirty="0"/>
              <a:t> + NR SL </a:t>
            </a:r>
            <a:r>
              <a:rPr lang="en-GB" altLang="ko-KR" dirty="0">
                <a:solidFill>
                  <a:srgbClr val="FF0000"/>
                </a:solidFill>
              </a:rPr>
              <a:t>(1</a:t>
            </a:r>
            <a:r>
              <a:rPr lang="en-GB" altLang="ko-KR" baseline="30000" dirty="0">
                <a:solidFill>
                  <a:srgbClr val="FF0000"/>
                </a:solidFill>
              </a:rPr>
              <a:t>st</a:t>
            </a:r>
            <a:r>
              <a:rPr lang="en-GB" altLang="ko-KR" dirty="0">
                <a:solidFill>
                  <a:srgbClr val="FF0000"/>
                </a:solidFill>
              </a:rPr>
              <a:t> priority)</a:t>
            </a:r>
            <a:endParaRPr lang="en-GB" dirty="0">
              <a:solidFill>
                <a:srgbClr val="FF0000"/>
              </a:solidFill>
            </a:endParaRPr>
          </a:p>
          <a:p>
            <a:pPr lvl="1"/>
            <a:r>
              <a:rPr lang="en-GB" dirty="0"/>
              <a:t>NR </a:t>
            </a:r>
            <a:r>
              <a:rPr lang="en-GB" dirty="0" err="1"/>
              <a:t>Uu</a:t>
            </a:r>
            <a:r>
              <a:rPr lang="en-GB" dirty="0"/>
              <a:t> + LTE SL </a:t>
            </a:r>
            <a:r>
              <a:rPr lang="en-GB" dirty="0">
                <a:solidFill>
                  <a:srgbClr val="FF0000"/>
                </a:solidFill>
              </a:rPr>
              <a:t>(2</a:t>
            </a:r>
            <a:r>
              <a:rPr lang="en-GB" baseline="30000" dirty="0">
                <a:solidFill>
                  <a:srgbClr val="FF0000"/>
                </a:solidFill>
              </a:rPr>
              <a:t>nd</a:t>
            </a:r>
            <a:r>
              <a:rPr lang="en-GB" dirty="0">
                <a:solidFill>
                  <a:srgbClr val="FF0000"/>
                </a:solidFill>
              </a:rPr>
              <a:t> priority, depend on RAN1/RAN2 specification progress)</a:t>
            </a:r>
          </a:p>
          <a:p>
            <a:pPr lvl="1"/>
            <a:r>
              <a:rPr lang="en-GB" dirty="0">
                <a:solidFill>
                  <a:srgbClr val="00B050"/>
                </a:solidFill>
              </a:rPr>
              <a:t>LTE/NR </a:t>
            </a:r>
            <a:r>
              <a:rPr lang="en-GB" dirty="0" err="1">
                <a:solidFill>
                  <a:srgbClr val="00B050"/>
                </a:solidFill>
              </a:rPr>
              <a:t>Uu</a:t>
            </a:r>
            <a:r>
              <a:rPr lang="en-GB" dirty="0">
                <a:solidFill>
                  <a:srgbClr val="00B050"/>
                </a:solidFill>
              </a:rPr>
              <a:t> + LTE SL + NR SL (2</a:t>
            </a:r>
            <a:r>
              <a:rPr lang="en-GB" baseline="30000" dirty="0">
                <a:solidFill>
                  <a:srgbClr val="00B050"/>
                </a:solidFill>
              </a:rPr>
              <a:t>nd</a:t>
            </a:r>
            <a:r>
              <a:rPr lang="en-GB" dirty="0">
                <a:solidFill>
                  <a:srgbClr val="00B050"/>
                </a:solidFill>
              </a:rPr>
              <a:t> priority, depend on RAN1/RAN2 specification progress </a:t>
            </a:r>
            <a:r>
              <a:rPr lang="en-GB" dirty="0">
                <a:solidFill>
                  <a:srgbClr val="0070C0"/>
                </a:solidFill>
              </a:rPr>
              <a:t>and discussion on slide 5</a:t>
            </a:r>
            <a:r>
              <a:rPr lang="en-GB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GB" dirty="0">
                <a:solidFill>
                  <a:srgbClr val="00B050"/>
                </a:solidFill>
              </a:rPr>
              <a:t>LTE SL and NR SL on same unlicensed band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5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A780E-A714-5943-9257-D1E779E60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combination specific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67FAA-2B88-DE48-B29D-CF1E2E36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Band combinations for </a:t>
            </a:r>
            <a:r>
              <a:rPr lang="en-GB" dirty="0" err="1"/>
              <a:t>Uu</a:t>
            </a:r>
            <a:r>
              <a:rPr lang="en-GB" dirty="0"/>
              <a:t> + SL are created based on operator request</a:t>
            </a:r>
          </a:p>
          <a:p>
            <a:r>
              <a:rPr lang="en-US" strike="sngStrike" dirty="0">
                <a:solidFill>
                  <a:srgbClr val="FFC000"/>
                </a:solidFill>
              </a:rPr>
              <a:t>Only </a:t>
            </a:r>
            <a:r>
              <a:rPr lang="en-US" strike="sngStrike" dirty="0"/>
              <a:t>the band combination where the </a:t>
            </a:r>
            <a:r>
              <a:rPr lang="en-US" strike="sngStrike" dirty="0" err="1"/>
              <a:t>Uu</a:t>
            </a:r>
            <a:r>
              <a:rPr lang="en-US" strike="sngStrike" dirty="0"/>
              <a:t> schedules/configures SL by semi-persistent way can be specified as concurrent operation</a:t>
            </a:r>
          </a:p>
          <a:p>
            <a:r>
              <a:rPr lang="en-US" strike="sngStrike" dirty="0">
                <a:solidFill>
                  <a:srgbClr val="FFC000"/>
                </a:solidFill>
              </a:rPr>
              <a:t>Concurrent operation only considers </a:t>
            </a:r>
            <a:r>
              <a:rPr lang="en-US" strike="sngStrike" dirty="0" err="1">
                <a:solidFill>
                  <a:srgbClr val="FFC000"/>
                </a:solidFill>
              </a:rPr>
              <a:t>U</a:t>
            </a:r>
            <a:r>
              <a:rPr lang="en-US" altLang="zh-CN" strike="sngStrike" dirty="0" err="1">
                <a:solidFill>
                  <a:srgbClr val="FFC000"/>
                </a:solidFill>
              </a:rPr>
              <a:t>u</a:t>
            </a:r>
            <a:r>
              <a:rPr lang="en-US" altLang="zh-CN" strike="sngStrike" dirty="0">
                <a:solidFill>
                  <a:srgbClr val="FFC000"/>
                </a:solidFill>
              </a:rPr>
              <a:t> and SL in different operating bands</a:t>
            </a:r>
            <a:r>
              <a:rPr lang="en-US" strike="sngStrike" dirty="0">
                <a:solidFill>
                  <a:srgbClr val="FFC000"/>
                </a:solidFill>
              </a:rPr>
              <a:t> </a:t>
            </a:r>
            <a:endParaRPr lang="en-GB" strike="sngStrike" dirty="0">
              <a:solidFill>
                <a:srgbClr val="FFC000"/>
              </a:solidFill>
            </a:endParaRPr>
          </a:p>
          <a:p>
            <a:r>
              <a:rPr lang="en-GB" dirty="0"/>
              <a:t>Rel-16 is getting close to being finished, so operators should bring in their combinations ASAP</a:t>
            </a:r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Create requirements for band specific combinations based on operator requests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For Rel-16, such operator requests shall only be considered for </a:t>
            </a:r>
            <a:r>
              <a:rPr lang="en-US" dirty="0" err="1">
                <a:solidFill>
                  <a:schemeClr val="accent6"/>
                </a:solidFill>
              </a:rPr>
              <a:t>U</a:t>
            </a:r>
            <a:r>
              <a:rPr lang="en-US" altLang="zh-CN" dirty="0" err="1">
                <a:solidFill>
                  <a:schemeClr val="accent6"/>
                </a:solidFill>
              </a:rPr>
              <a:t>u</a:t>
            </a:r>
            <a:r>
              <a:rPr lang="en-US" altLang="zh-CN" dirty="0">
                <a:solidFill>
                  <a:schemeClr val="accent6"/>
                </a:solidFill>
              </a:rPr>
              <a:t> and </a:t>
            </a:r>
            <a:r>
              <a:rPr lang="en-US" altLang="zh-CN">
                <a:solidFill>
                  <a:schemeClr val="accent6"/>
                </a:solidFill>
              </a:rPr>
              <a:t>SL in </a:t>
            </a:r>
            <a:r>
              <a:rPr lang="en-US" altLang="zh-CN" dirty="0">
                <a:solidFill>
                  <a:schemeClr val="accent6"/>
                </a:solidFill>
              </a:rPr>
              <a:t>different operating bands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Vodafone: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LTE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(B20) + NR SL (n38) in RAN4 #94e-Meeting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DISH : </a:t>
            </a:r>
          </a:p>
          <a:p>
            <a:pPr lvl="3"/>
            <a:r>
              <a:rPr lang="en-US" dirty="0">
                <a:solidFill>
                  <a:srgbClr val="FF0000"/>
                </a:solidFill>
              </a:rPr>
              <a:t>NR </a:t>
            </a:r>
            <a:r>
              <a:rPr lang="en-US" dirty="0" err="1">
                <a:solidFill>
                  <a:srgbClr val="FF0000"/>
                </a:solidFill>
              </a:rPr>
              <a:t>Uu</a:t>
            </a:r>
            <a:r>
              <a:rPr lang="en-US" dirty="0">
                <a:solidFill>
                  <a:srgbClr val="FF0000"/>
                </a:solidFill>
              </a:rPr>
              <a:t> (n71) + NR SL (n47)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LTE SL (B47) in R4-1913968</a:t>
            </a:r>
          </a:p>
          <a:p>
            <a:pPr lvl="3"/>
            <a:r>
              <a:rPr lang="en-US" altLang="ko-KR" dirty="0">
                <a:solidFill>
                  <a:srgbClr val="FF0000"/>
                </a:solidFill>
              </a:rPr>
              <a:t>NR </a:t>
            </a:r>
            <a:r>
              <a:rPr lang="en-US" altLang="ko-KR" dirty="0" err="1">
                <a:solidFill>
                  <a:srgbClr val="FF0000"/>
                </a:solidFill>
              </a:rPr>
              <a:t>Uu</a:t>
            </a:r>
            <a:r>
              <a:rPr lang="en-US" altLang="ko-KR" dirty="0">
                <a:solidFill>
                  <a:srgbClr val="FF0000"/>
                </a:solidFill>
              </a:rPr>
              <a:t> (n71) + NR SL(n47) + LTE SL (B47) in R4-1913968 </a:t>
            </a:r>
            <a:r>
              <a:rPr lang="en-US" altLang="ko-KR" dirty="0">
                <a:solidFill>
                  <a:srgbClr val="0070C0"/>
                </a:solidFill>
              </a:rPr>
              <a:t>(</a:t>
            </a:r>
            <a:r>
              <a:rPr lang="en-US" dirty="0">
                <a:solidFill>
                  <a:srgbClr val="0070C0"/>
                </a:solidFill>
              </a:rPr>
              <a:t>In Rel-16 only if generic requirements are defined)</a:t>
            </a:r>
          </a:p>
          <a:p>
            <a:pPr lvl="1"/>
            <a:r>
              <a:rPr lang="en-US" dirty="0"/>
              <a:t>It is possible to include band combination specific requirements when the respective generic requirements are ready within Rel-16 timeframe </a:t>
            </a:r>
          </a:p>
          <a:p>
            <a:pPr lvl="1"/>
            <a:r>
              <a:rPr lang="en-US" dirty="0"/>
              <a:t>FFS: Whether the meaning “concurrent operation” should be further clarified in specifications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The following band combinations are at least captured in Rel-16 specifications</a:t>
            </a:r>
          </a:p>
          <a:p>
            <a:pPr lvl="2"/>
            <a:r>
              <a:rPr lang="en-US" strike="sngStrike" dirty="0">
                <a:solidFill>
                  <a:srgbClr val="FF0000"/>
                </a:solidFill>
              </a:rPr>
              <a:t>Combination X-Y </a:t>
            </a:r>
          </a:p>
          <a:p>
            <a:pPr lvl="1"/>
            <a:r>
              <a:rPr lang="en-US" strike="sngStrike" dirty="0">
                <a:solidFill>
                  <a:srgbClr val="FF0000"/>
                </a:solidFill>
              </a:rPr>
              <a:t>Create a Rel-17 WI to add band combination specific requirements</a:t>
            </a:r>
          </a:p>
        </p:txBody>
      </p:sp>
    </p:spTree>
    <p:extLst>
      <p:ext uri="{BB962C8B-B14F-4D97-AF65-F5344CB8AC3E}">
        <p14:creationId xmlns:p14="http://schemas.microsoft.com/office/powerpoint/2010/main" val="38558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200A8-BC7C-EA42-A82E-465D5741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aspect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EC499-A772-6841-A8B0-148CAF46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How to, and which specification should be used to capture</a:t>
            </a:r>
          </a:p>
          <a:p>
            <a:pPr lvl="1"/>
            <a:r>
              <a:rPr lang="en-US" dirty="0"/>
              <a:t>LTE </a:t>
            </a:r>
            <a:r>
              <a:rPr lang="en-US" dirty="0" err="1"/>
              <a:t>Uu</a:t>
            </a:r>
            <a:r>
              <a:rPr lang="en-US" dirty="0"/>
              <a:t> + NR SL</a:t>
            </a:r>
          </a:p>
          <a:p>
            <a:pPr lvl="1"/>
            <a:r>
              <a:rPr lang="en-US" dirty="0"/>
              <a:t>NR </a:t>
            </a:r>
            <a:r>
              <a:rPr lang="en-US" dirty="0" err="1"/>
              <a:t>Uu</a:t>
            </a:r>
            <a:r>
              <a:rPr lang="en-US" dirty="0"/>
              <a:t> + LTE SL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LTE/NR </a:t>
            </a:r>
            <a:r>
              <a:rPr lang="en-US" dirty="0" err="1">
                <a:solidFill>
                  <a:srgbClr val="00B050"/>
                </a:solidFill>
              </a:rPr>
              <a:t>Uu</a:t>
            </a:r>
            <a:r>
              <a:rPr lang="en-US" dirty="0">
                <a:solidFill>
                  <a:srgbClr val="00B050"/>
                </a:solidFill>
              </a:rPr>
              <a:t> + LTE SL + NR SL</a:t>
            </a:r>
          </a:p>
          <a:p>
            <a:endParaRPr lang="en-US" dirty="0"/>
          </a:p>
          <a:p>
            <a:r>
              <a:rPr lang="en-US" dirty="0"/>
              <a:t>The scope of 38.101-3 seems to be the relevant place to specify these configurations, as it says: </a:t>
            </a:r>
          </a:p>
          <a:p>
            <a:pPr lvl="1"/>
            <a:r>
              <a:rPr lang="en-GB" i="1" dirty="0"/>
              <a:t>The present document establishes the </a:t>
            </a:r>
            <a:r>
              <a:rPr lang="en-GB" i="1" u="sng" dirty="0"/>
              <a:t>minimum RF requirements for NR User Equipment (UE) Interworking operation with other radios</a:t>
            </a:r>
            <a:r>
              <a:rPr lang="en-GB" i="1" dirty="0"/>
              <a:t>. This includes but </a:t>
            </a:r>
            <a:r>
              <a:rPr lang="en-GB" i="1" u="sng" dirty="0"/>
              <a:t>is not limited to</a:t>
            </a:r>
            <a:r>
              <a:rPr lang="en-GB" i="1" dirty="0"/>
              <a:t> additional requirements for carrier aggregation or NR dual connectivity between Range 1 and Range 2 and additional requirements due to NR non-standalone (NSA) operation mode with E-UTRA.</a:t>
            </a:r>
          </a:p>
          <a:p>
            <a:endParaRPr lang="en-US" dirty="0"/>
          </a:p>
          <a:p>
            <a:r>
              <a:rPr lang="en-US" b="1" dirty="0"/>
              <a:t>WF: </a:t>
            </a:r>
          </a:p>
          <a:p>
            <a:pPr lvl="1"/>
            <a:r>
              <a:rPr lang="en-US" dirty="0"/>
              <a:t>Capture LTE </a:t>
            </a:r>
            <a:r>
              <a:rPr lang="en-US" dirty="0" err="1"/>
              <a:t>Uu</a:t>
            </a:r>
            <a:r>
              <a:rPr lang="en-US" dirty="0"/>
              <a:t> + NR SL and NR </a:t>
            </a:r>
            <a:r>
              <a:rPr lang="en-US" dirty="0" err="1"/>
              <a:t>Uu</a:t>
            </a:r>
            <a:r>
              <a:rPr lang="en-US" dirty="0"/>
              <a:t> + LTE SL </a:t>
            </a:r>
            <a:r>
              <a:rPr lang="en-US" strike="sngStrike" dirty="0">
                <a:solidFill>
                  <a:srgbClr val="00B050"/>
                </a:solidFill>
              </a:rPr>
              <a:t>and LTE/NR </a:t>
            </a:r>
            <a:r>
              <a:rPr lang="en-US" strike="sngStrike" dirty="0" err="1">
                <a:solidFill>
                  <a:srgbClr val="00B050"/>
                </a:solidFill>
              </a:rPr>
              <a:t>Uu</a:t>
            </a:r>
            <a:r>
              <a:rPr lang="en-US" strike="sngStrike" dirty="0">
                <a:solidFill>
                  <a:srgbClr val="00B050"/>
                </a:solidFill>
              </a:rPr>
              <a:t> + LTE SL + NR SL </a:t>
            </a:r>
            <a:r>
              <a:rPr lang="en-US" dirty="0"/>
              <a:t>in TS38.101-3</a:t>
            </a:r>
          </a:p>
          <a:p>
            <a:pPr lvl="2"/>
            <a:r>
              <a:rPr lang="en-US" dirty="0">
                <a:solidFill>
                  <a:srgbClr val="FFC000"/>
                </a:solidFill>
              </a:rPr>
              <a:t>FFS for LTE/NR </a:t>
            </a:r>
            <a:r>
              <a:rPr lang="en-US" dirty="0" err="1">
                <a:solidFill>
                  <a:srgbClr val="FFC000"/>
                </a:solidFill>
              </a:rPr>
              <a:t>Uu</a:t>
            </a:r>
            <a:r>
              <a:rPr lang="en-US" dirty="0">
                <a:solidFill>
                  <a:srgbClr val="FFC000"/>
                </a:solidFill>
              </a:rPr>
              <a:t> + LTE SL + NR SL </a:t>
            </a:r>
          </a:p>
          <a:p>
            <a:pPr lvl="1"/>
            <a:r>
              <a:rPr lang="en-US" dirty="0"/>
              <a:t>Consider if additional subchapters into the specification is needed due to introduction of these two as they differ from “EN-DC” and “NE-DC”</a:t>
            </a:r>
          </a:p>
        </p:txBody>
      </p:sp>
    </p:spTree>
    <p:extLst>
      <p:ext uri="{BB962C8B-B14F-4D97-AF65-F5344CB8AC3E}">
        <p14:creationId xmlns:p14="http://schemas.microsoft.com/office/powerpoint/2010/main" val="572897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775</Words>
  <Application>Microsoft Macintosh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WF on inter-band con-current operation and example band combinations in rel-16</vt:lpstr>
      <vt:lpstr>Background</vt:lpstr>
      <vt:lpstr>Generic requirements</vt:lpstr>
      <vt:lpstr>Band combination specific requirements</vt:lpstr>
      <vt:lpstr>Specification aspect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inter-band con-current operation and example band combinations in rel-16</dc:title>
  <dc:creator>Antti Immonen</dc:creator>
  <cp:lastModifiedBy>Antti Immonen</cp:lastModifiedBy>
  <cp:revision>45</cp:revision>
  <dcterms:created xsi:type="dcterms:W3CDTF">2020-02-28T07:01:55Z</dcterms:created>
  <dcterms:modified xsi:type="dcterms:W3CDTF">2020-03-04T13:14:24Z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2020-03-02T10:11:35.2011168Z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