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3" r:id="rId4"/>
    <p:sldId id="270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40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91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MPR/A-MPR </a:t>
            </a:r>
            <a:r>
              <a:rPr lang="en-US" altLang="zh-CN" dirty="0"/>
              <a:t>simulation assumptions for NR V2X PC2 UE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R4-2002791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hangingPunct="0"/>
            <a:r>
              <a:rPr lang="en-US" altLang="zh-CN" sz="2400" dirty="0"/>
              <a:t>In last RAN4 #93 </a:t>
            </a:r>
            <a:r>
              <a:rPr lang="en-US" altLang="zh-CN" sz="2400" dirty="0" smtClean="0"/>
              <a:t>meeting and e-mail discussion, </a:t>
            </a:r>
            <a:r>
              <a:rPr lang="en-US" altLang="zh-CN" sz="2400" dirty="0"/>
              <a:t>we discussed the basic simulation assumption of the required </a:t>
            </a:r>
            <a:r>
              <a:rPr lang="en-US" altLang="zh-CN" sz="2400" dirty="0" smtClean="0"/>
              <a:t>MPR/AMPR </a:t>
            </a:r>
            <a:r>
              <a:rPr lang="en-US" altLang="zh-CN" sz="2400" dirty="0"/>
              <a:t>levels </a:t>
            </a:r>
            <a:r>
              <a:rPr lang="en-US" altLang="zh-CN" sz="2400" dirty="0" smtClean="0"/>
              <a:t>for simultaneous </a:t>
            </a:r>
            <a:r>
              <a:rPr lang="en-US" altLang="zh-CN" sz="2400" dirty="0"/>
              <a:t>PSFCH transmission and PSSCH/PSCCH transmission</a:t>
            </a:r>
            <a:endParaRPr lang="zh-CN" altLang="zh-CN" sz="2400" dirty="0"/>
          </a:p>
          <a:p>
            <a:pPr algn="just"/>
            <a:r>
              <a:rPr lang="en-US" altLang="zh-CN" sz="2400" dirty="0" smtClean="0"/>
              <a:t>In RAN4 #94e, companies provide the MPR simulation results about S-SSB. </a:t>
            </a:r>
          </a:p>
          <a:p>
            <a:pPr algn="just"/>
            <a:r>
              <a:rPr lang="en-US" altLang="zh-CN" sz="2400" dirty="0" smtClean="0"/>
              <a:t>In order to derive MPR/AMPR for NR V2X PC2 UE, simulation assumptions were proposed.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MPR/AMPR</a:t>
            </a:r>
            <a:r>
              <a:rPr lang="en-US" altLang="zh-CN" dirty="0" smtClean="0"/>
              <a:t> </a:t>
            </a:r>
            <a:r>
              <a:rPr lang="en-US" altLang="zh-CN" dirty="0" smtClean="0"/>
              <a:t>Assumption and parameters for PC2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147791"/>
              </p:ext>
            </p:extLst>
          </p:nvPr>
        </p:nvGraphicFramePr>
        <p:xfrm>
          <a:off x="318356" y="1556792"/>
          <a:ext cx="8507288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Center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frequency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5.9GHz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output power for all kinds of channel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26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dBm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PA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calibration</a:t>
                      </a: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all kinds of channel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 calibrated to deliver -31dBc ACLR for a fully RB allocated 20MHz QPSK DFT-s-OFDM waveform at 1dB MPR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PSSCH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QPSK\16QAM\[64QAM]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PSSCH/PSCCH transmission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For other assumption, the sub-clause 8.1.2 from TR 38.886 can be referred to.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Simultaneous PSFCH transmission for multiple users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For other assumption, the WF (R4-2002758) on MPRA-MPR simulation assumptions and parameters for simultaneous PSFCH transmission can be referred to.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649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MPR/AMPR Assumption of S-SSB for NR V2X PC2 UE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881212"/>
              </p:ext>
            </p:extLst>
          </p:nvPr>
        </p:nvGraphicFramePr>
        <p:xfrm>
          <a:off x="321805" y="1340768"/>
          <a:ext cx="8507288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PSBCH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S-PSS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M-sequence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S-SSS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Golden-sequence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 allocation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</a:t>
                      </a: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start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All the possible cases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L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CRB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11 RB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US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S-SSB structure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345" y="5733256"/>
            <a:ext cx="5189748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08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Additional requirements for AMPR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Need to add NS_34 and [NS_49] to comply ETSI regulation and FCC regulation</a:t>
            </a:r>
          </a:p>
          <a:p>
            <a:endParaRPr lang="en-US" altLang="ko-KR" dirty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sz="3500" dirty="0">
              <a:solidFill>
                <a:srgbClr val="FF0000"/>
              </a:solidFill>
            </a:endParaRPr>
          </a:p>
          <a:p>
            <a:endParaRPr lang="en-US" altLang="ko-KR" sz="3500" dirty="0" smtClean="0">
              <a:solidFill>
                <a:srgbClr val="FF0000"/>
              </a:solidFill>
            </a:endParaRPr>
          </a:p>
          <a:p>
            <a:endParaRPr lang="en-US" altLang="ko-KR" sz="3500" dirty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The A-SE will further discuss since EN302 571 will be revised to remove the UE coexistence requirements in page 6 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표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7644374"/>
                  </p:ext>
                </p:extLst>
              </p:nvPr>
            </p:nvGraphicFramePr>
            <p:xfrm>
              <a:off x="2267744" y="2492897"/>
              <a:ext cx="4573905" cy="121348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87425"/>
                    <a:gridCol w="2433320"/>
                    <a:gridCol w="1153160"/>
                  </a:tblGrid>
                  <a:tr h="175260"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Spectrum emission limit (dBm EIRP)/ Channel bandwidth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2336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Δf</a:t>
                          </a:r>
                          <a:r>
                            <a:rPr lang="en-GB" sz="900" baseline="-25000">
                              <a:effectLst/>
                            </a:rPr>
                            <a:t>OOB</a:t>
                          </a:r>
                          <a:endParaRPr lang="ko-KR" sz="90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(MHz)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 MHz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Measurement bandwidth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93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0-0.5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a:rPr lang="en-GB" sz="900">
                                  <a:effectLst/>
                                  <a:latin typeface="Cambria Math" panose="02040503050406030204" pitchFamily="18" charset="0"/>
                                </a:rPr>
                                <m:t>−13−12</m:t>
                              </m:r>
                              <m:d>
                                <m:dPr>
                                  <m:ctrlPr>
                                    <a:rPr lang="ko-KR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ko-KR" sz="9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ko-KR" sz="9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9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GB" sz="900">
                                              <a:effectLst/>
                                            </a:rPr>
                                            <m:t>fOOB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GB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𝑀𝐻𝑧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GB" sz="900">
                              <a:effectLst/>
                            </a:rPr>
                            <a:t>]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413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0.5-5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a:rPr lang="en-GB" sz="900">
                                  <a:effectLst/>
                                  <a:latin typeface="Cambria Math" panose="02040503050406030204" pitchFamily="18" charset="0"/>
                                </a:rPr>
                                <m:t>−19−</m:t>
                              </m:r>
                              <m:f>
                                <m:fPr>
                                  <m:ctrlPr>
                                    <a:rPr lang="ko-KR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num>
                                <m:den>
                                  <m:r>
                                    <a:rPr lang="en-GB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ko-KR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ko-KR" sz="9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ko-KR" sz="9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9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GB" sz="900">
                                              <a:effectLst/>
                                            </a:rPr>
                                            <m:t>fOOB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GB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𝑀𝐻𝑧</m:t>
                                      </m:r>
                                    </m:den>
                                  </m:f>
                                  <m:r>
                                    <a:rPr lang="en-GB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−0.5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900">
                              <a:effectLst/>
                            </a:rPr>
                            <a:t>]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2923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5-10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a:rPr lang="en-GB" sz="900">
                                  <a:effectLst/>
                                  <a:latin typeface="Cambria Math" panose="02040503050406030204" pitchFamily="18" charset="0"/>
                                </a:rPr>
                                <m:t>−27−2</m:t>
                              </m:r>
                              <m:d>
                                <m:dPr>
                                  <m:ctrlPr>
                                    <a:rPr lang="ko-KR" sz="9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ko-KR" sz="9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ko-KR" sz="9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9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GB" sz="900">
                                              <a:effectLst/>
                                            </a:rPr>
                                            <m:t>fOOB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GB" sz="9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𝑀𝐻𝑧</m:t>
                                      </m:r>
                                    </m:den>
                                  </m:f>
                                  <m:r>
                                    <a:rPr lang="en-GB" sz="900">
                                      <a:effectLst/>
                                      <a:latin typeface="Cambria Math" panose="02040503050406030204" pitchFamily="18" charset="0"/>
                                    </a:rPr>
                                    <m:t>−5.0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900">
                              <a:effectLst/>
                            </a:rPr>
                            <a:t>]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표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7644374"/>
                  </p:ext>
                </p:extLst>
              </p:nvPr>
            </p:nvGraphicFramePr>
            <p:xfrm>
              <a:off x="2267744" y="2492897"/>
              <a:ext cx="4573905" cy="121348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87425"/>
                    <a:gridCol w="2433320"/>
                    <a:gridCol w="1153160"/>
                  </a:tblGrid>
                  <a:tr h="175260"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Spectrum emission limit (dBm EIRP)/ Channel bandwidth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Δf</a:t>
                          </a:r>
                          <a:r>
                            <a:rPr lang="en-GB" sz="900" baseline="-25000">
                              <a:effectLst/>
                            </a:rPr>
                            <a:t>OOB</a:t>
                          </a:r>
                          <a:endParaRPr lang="ko-KR" sz="90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(MHz)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 MHz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Measurement bandwidth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93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0-0.5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17780" marR="44450" marT="0" marB="0" anchor="ctr">
                        <a:blipFill rotWithShape="0">
                          <a:blip r:embed="rId2"/>
                          <a:stretch>
                            <a:fillRect l="-41000" t="-155102" r="-47750" b="-2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413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0.5-5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17780" marR="44450" marT="0" marB="0" anchor="ctr">
                        <a:blipFill rotWithShape="0">
                          <a:blip r:embed="rId2"/>
                          <a:stretch>
                            <a:fillRect l="-41000" t="-312500" r="-47750" b="-26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2923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5-10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17780" marR="44450" marT="0" marB="0" anchor="ctr">
                        <a:blipFill rotWithShape="0">
                          <a:blip r:embed="rId2"/>
                          <a:stretch>
                            <a:fillRect l="-41000" t="-434211" r="-47750" b="-17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4256" y="2132857"/>
            <a:ext cx="4572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Additional SEM requirements for 10MHz channel bandwidth in TS36.101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937454"/>
              </p:ext>
            </p:extLst>
          </p:nvPr>
        </p:nvGraphicFramePr>
        <p:xfrm>
          <a:off x="2555776" y="4147574"/>
          <a:ext cx="4176464" cy="1297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6431"/>
                <a:gridCol w="2298354"/>
                <a:gridCol w="981679"/>
              </a:tblGrid>
              <a:tr h="343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Δf</a:t>
                      </a:r>
                      <a:r>
                        <a:rPr lang="en-GB" sz="900" baseline="-25000">
                          <a:effectLst/>
                        </a:rPr>
                        <a:t>OOB</a:t>
                      </a:r>
                      <a:r>
                        <a:rPr lang="en-GB" sz="900">
                          <a:effectLst/>
                        </a:rPr>
                        <a:t> (MHz)</a:t>
                      </a:r>
                      <a:endParaRPr lang="ko-KR" sz="9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Emission Limit (dBm)</a:t>
                      </a:r>
                      <a:endParaRPr lang="ko-KR" sz="9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Measurement Bandwidth</a:t>
                      </a:r>
                      <a:endParaRPr lang="ko-KR" sz="9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0 - 2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-32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2-10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-36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10-20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-38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20-40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-43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40 - 100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-50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23728" y="3902860"/>
            <a:ext cx="511256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Additional spectrum mask requirements for 40MHz channel bandwidth (fc = 5885MHz)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3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F0000"/>
                </a:solidFill>
              </a:rPr>
              <a:t>Additional requirements for AMPR</a:t>
            </a:r>
            <a:endParaRPr lang="ko-KR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775276"/>
              </p:ext>
            </p:extLst>
          </p:nvPr>
        </p:nvGraphicFramePr>
        <p:xfrm>
          <a:off x="755577" y="4174956"/>
          <a:ext cx="7632847" cy="2278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7815"/>
                <a:gridCol w="2127815"/>
                <a:gridCol w="518848"/>
                <a:gridCol w="518848"/>
                <a:gridCol w="518848"/>
                <a:gridCol w="571943"/>
                <a:gridCol w="624365"/>
                <a:gridCol w="624365"/>
              </a:tblGrid>
              <a:tr h="14224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47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E-UTRA Band 1, 3, 5, 7, 8, 22, 26, 28, 34, 39, 40, 41, 42, 44, 45, 65, 68, 72, 73</a:t>
                      </a:r>
                      <a:endParaRPr lang="ko-KR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NR band n77, n78 , n79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</a:t>
                      </a:r>
                      <a:r>
                        <a:rPr lang="en-GB" sz="900">
                          <a:effectLst/>
                        </a:rPr>
                        <a:t>DL_low</a:t>
                      </a:r>
                      <a:r>
                        <a:rPr lang="en-GB" sz="1050">
                          <a:effectLst/>
                        </a:rPr>
                        <a:t> 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</a:t>
                      </a:r>
                      <a:r>
                        <a:rPr lang="en-GB" sz="900">
                          <a:effectLst/>
                        </a:rPr>
                        <a:t>DL_high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-50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42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Frequency range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5925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5950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-30 EIRP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38, 40, 43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42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Frequency range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5815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5855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-30 EIRP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38, 43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42240">
                <a:tc gridSpan="8">
                  <a:txBody>
                    <a:bodyPr/>
                    <a:lstStyle/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NOTE 38:	Applicable when NS_33 or NS_34 is configured by the pre-configured radio parameters.</a:t>
                      </a:r>
                      <a:endParaRPr lang="ko-KR" sz="1100">
                        <a:effectLst/>
                      </a:endParaRPr>
                    </a:p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NOTE 40: In the frequency range x-5950MHz, SE requirement of -30dBm/MHz should be applied; where x = max (5925, fc + 15), where fc is the channel centre frequency.</a:t>
                      </a:r>
                      <a:endParaRPr lang="ko-KR" sz="1100">
                        <a:effectLst/>
                      </a:endParaRPr>
                    </a:p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NOTE 43:	The EIRP requirement is converted to conducted requirement depend on the supported post antenna connector gain </a:t>
                      </a:r>
                      <a:r>
                        <a:rPr lang="en-GB" sz="1100" dirty="0" err="1">
                          <a:effectLst/>
                        </a:rPr>
                        <a:t>G</a:t>
                      </a:r>
                      <a:r>
                        <a:rPr lang="en-GB" sz="1100" baseline="-25000" dirty="0" err="1">
                          <a:effectLst/>
                        </a:rPr>
                        <a:t>post</a:t>
                      </a:r>
                      <a:r>
                        <a:rPr lang="en-GB" sz="1100" baseline="-25000" dirty="0">
                          <a:effectLst/>
                        </a:rPr>
                        <a:t> connector</a:t>
                      </a:r>
                      <a:r>
                        <a:rPr lang="en-GB" sz="1100" dirty="0">
                          <a:effectLst/>
                        </a:rPr>
                        <a:t> declared by the UE following the principle described in annex I.</a:t>
                      </a:r>
                      <a:endParaRPr lang="ko-K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내용 개체 틀 2"/>
          <p:cNvSpPr txBox="1">
            <a:spLocks/>
          </p:cNvSpPr>
          <p:nvPr/>
        </p:nvSpPr>
        <p:spPr>
          <a:xfrm>
            <a:off x="457200" y="1340768"/>
            <a:ext cx="8229600" cy="5517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solidFill>
                  <a:srgbClr val="FF0000"/>
                </a:solidFill>
              </a:rPr>
              <a:t>EN302 571 will be revised to remove the UE coexistence requirements.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However the formal EN302 571 is not release until now. Still captured the coexistence requirements in the official latest version.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7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600" dirty="0" smtClean="0"/>
              <a:t>R4-20010</a:t>
            </a:r>
            <a:r>
              <a:rPr lang="en-US" altLang="zh-CN" sz="2600" dirty="0" smtClean="0"/>
              <a:t>85</a:t>
            </a:r>
            <a:r>
              <a:rPr lang="en-US" altLang="ko-KR" sz="2600" dirty="0"/>
              <a:t> [V2X] TP on S-SSB MPR requirements for NR V2X in band n47, Huawei, HiSilicon </a:t>
            </a:r>
            <a:endParaRPr lang="en-US" altLang="ko-KR" sz="2600" dirty="0" smtClean="0"/>
          </a:p>
          <a:p>
            <a:r>
              <a:rPr lang="en-US" altLang="ko-KR" sz="2600" dirty="0" smtClean="0"/>
              <a:t>R4-</a:t>
            </a:r>
            <a:r>
              <a:rPr lang="en-US" altLang="zh-CN" sz="2600" dirty="0" smtClean="0"/>
              <a:t>1910707</a:t>
            </a:r>
            <a:r>
              <a:rPr lang="en-US" altLang="ko-KR" sz="2600" dirty="0"/>
              <a:t> LS to RAN4 on NR V2X S-SSB design, </a:t>
            </a:r>
            <a:r>
              <a:rPr lang="en-US" altLang="zh-CN" sz="2600" dirty="0" smtClean="0"/>
              <a:t>RAN1, CATT</a:t>
            </a:r>
            <a:endParaRPr lang="en-US" altLang="ko-KR" sz="2600" dirty="0" smtClean="0"/>
          </a:p>
          <a:p>
            <a:r>
              <a:rPr lang="en-US" altLang="ko-KR" sz="2600" dirty="0" smtClean="0"/>
              <a:t>R4-2001081 </a:t>
            </a:r>
            <a:r>
              <a:rPr lang="en-US" altLang="ko-KR" sz="2600" dirty="0"/>
              <a:t>[V2X] MPR simulation results for PC2 NR V2X in band n47, Huawei, </a:t>
            </a:r>
            <a:r>
              <a:rPr lang="en-US" altLang="ko-KR" sz="2600" dirty="0" err="1"/>
              <a:t>HiSilicon</a:t>
            </a:r>
            <a:r>
              <a:rPr lang="en-US" altLang="ko-KR" sz="2600" dirty="0"/>
              <a:t> </a:t>
            </a:r>
            <a:endParaRPr lang="en-US" altLang="ko-KR" sz="2600" dirty="0" smtClean="0"/>
          </a:p>
          <a:p>
            <a:r>
              <a:rPr lang="en-US" altLang="ko-KR" sz="2600" dirty="0" smtClean="0"/>
              <a:t>R4-2001084 </a:t>
            </a:r>
            <a:r>
              <a:rPr lang="en-US" altLang="ko-KR" sz="2600" dirty="0"/>
              <a:t>[V2X] TP on RF requirements for PC2 NR V2X UE in band n47, Huawei, </a:t>
            </a:r>
            <a:r>
              <a:rPr lang="en-US" altLang="ko-KR" sz="2600" dirty="0" err="1"/>
              <a:t>HiSilicon</a:t>
            </a:r>
            <a:r>
              <a:rPr lang="en-US" altLang="ko-KR" sz="2600" dirty="0"/>
              <a:t> </a:t>
            </a:r>
            <a:endParaRPr lang="en-US" altLang="ko-KR" sz="2600" dirty="0" smtClean="0"/>
          </a:p>
          <a:p>
            <a:r>
              <a:rPr lang="en-US" altLang="ko-KR" sz="2600" dirty="0" smtClean="0"/>
              <a:t>R4-2002032 </a:t>
            </a:r>
            <a:r>
              <a:rPr lang="en-US" altLang="ko-KR" sz="2600" dirty="0" err="1"/>
              <a:t>draftCR</a:t>
            </a:r>
            <a:r>
              <a:rPr lang="en-US" altLang="ko-KR" sz="2600" dirty="0"/>
              <a:t> for TS 38.101-1 PC2 RF requirements NR V2X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Huawei, </a:t>
            </a:r>
            <a:r>
              <a:rPr lang="en-US" altLang="ko-KR" sz="2600" dirty="0" err="1"/>
              <a:t>HiSilicon</a:t>
            </a:r>
            <a:endParaRPr lang="en-US" altLang="ko-KR" sz="2600" dirty="0"/>
          </a:p>
          <a:p>
            <a:r>
              <a:rPr lang="en-US" altLang="zh-CN" sz="2600" dirty="0" smtClean="0"/>
              <a:t>R4-2001215 </a:t>
            </a:r>
            <a:r>
              <a:rPr lang="en-US" altLang="zh-CN" sz="2600" dirty="0"/>
              <a:t>Summary on E-mail discussion for NR V2X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LG </a:t>
            </a:r>
            <a:r>
              <a:rPr lang="en-US" altLang="ko-KR" sz="2600" dirty="0" smtClean="0"/>
              <a:t>Electronics</a:t>
            </a:r>
          </a:p>
          <a:p>
            <a:r>
              <a:rPr lang="en-US" altLang="zh-CN" sz="2600" dirty="0" smtClean="0"/>
              <a:t>R4-2001214 </a:t>
            </a:r>
            <a:r>
              <a:rPr lang="en-US" altLang="ko-KR" sz="2600" dirty="0" smtClean="0"/>
              <a:t>TR </a:t>
            </a:r>
            <a:r>
              <a:rPr lang="en-US" altLang="ko-KR" sz="2600" dirty="0"/>
              <a:t>update TR38.886 </a:t>
            </a:r>
            <a:r>
              <a:rPr lang="en-US" altLang="ko-KR" sz="2600" dirty="0" smtClean="0"/>
              <a:t>v0.5.0</a:t>
            </a:r>
            <a:r>
              <a:rPr lang="en-US" altLang="ko-KR" sz="2600" dirty="0"/>
              <a:t>, LG Electronics</a:t>
            </a: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609</Words>
  <Application>Microsoft Office PowerPoint</Application>
  <PresentationFormat>全屏显示(4:3)</PresentationFormat>
  <Paragraphs>137</Paragraphs>
  <Slides>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바탕</vt:lpstr>
      <vt:lpstr>맑은 고딕</vt:lpstr>
      <vt:lpstr>맑은 고딕</vt:lpstr>
      <vt:lpstr>SimSun</vt:lpstr>
      <vt:lpstr>SimSun</vt:lpstr>
      <vt:lpstr>Arial</vt:lpstr>
      <vt:lpstr>Calibri</vt:lpstr>
      <vt:lpstr>Cambria Math</vt:lpstr>
      <vt:lpstr>Courier New</vt:lpstr>
      <vt:lpstr>Symbol</vt:lpstr>
      <vt:lpstr>Times New Roman</vt:lpstr>
      <vt:lpstr>Office 主题</vt:lpstr>
      <vt:lpstr>WF on MPR/A-MPR simulation assumptions for NR V2X PC2 UE</vt:lpstr>
      <vt:lpstr>Background</vt:lpstr>
      <vt:lpstr>MPR/AMPR Assumption and parameters for PC2</vt:lpstr>
      <vt:lpstr>MPR/AMPR Assumption of S-SSB for NR V2X PC2 UE</vt:lpstr>
      <vt:lpstr>Additional requirements for AMPR</vt:lpstr>
      <vt:lpstr>Additional requirements for AMPR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Huawei</cp:lastModifiedBy>
  <cp:revision>98</cp:revision>
  <dcterms:modified xsi:type="dcterms:W3CDTF">2020-03-03T04:33:13Z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(3)6JHgXhN2/hdEXrioCRIiEDc1cxQ4ckqtV66OWCka8/XCADacpr248U8IF30vQ00ymMJ/iMLr
JOAd42GhYyUxo/IcY3+VwrAZtvd1v4MqErGD1in8IXEu0/G4VJHybJFqUuLeZoX8v+Ap2w9f
lMvoBG5GfXUdd4B+IKY4LxCEuXPtN9PysWqaHbIbuoGUdlEIhjf4HmcAl4zhcXpDRC7hQ417
FNYhY70VAqf97BhgV7</vt:lpwstr>
  </property>
  <property fmtid="{D5CDD505-2E9C-101B-9397-08002B2CF9AE}" pid="3" name="_2015_ms_pID_7253431">
    <vt:lpwstr>+jg8LuCwxOZF8VzfcGY5uQViYeMfsvq3rS0iol6+q0U4Yem5/ZjA7Y
CBNYKu5sBhDpWBX+QTDRt53EGUhgIPnrXCCtu6m9eLVvMmiyD+YR//L7kP/V0+LTMaWEp/9r
7CB6yEYSqEaAuOGZlYmRptN4LKIFm0Nh1HGpRfPI0yMxwN8TszyKS5g1i8gvWSkTybB9mMtG
FxBsgYYfnVsiDoi9IszS+co6kgm+QvcyH1eb</vt:lpwstr>
  </property>
  <property fmtid="{D5CDD505-2E9C-101B-9397-08002B2CF9AE}" pid="4" name="_2015_ms_pID_7253432">
    <vt:lpwstr>yg==</vt:lpwstr>
  </property>
</Properties>
</file>